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339" r:id="rId4"/>
    <p:sldId id="340" r:id="rId5"/>
    <p:sldId id="261" r:id="rId6"/>
    <p:sldId id="262" r:id="rId7"/>
    <p:sldId id="263" r:id="rId8"/>
    <p:sldId id="341" r:id="rId9"/>
    <p:sldId id="342" r:id="rId10"/>
    <p:sldId id="34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56" r:id="rId20"/>
    <p:sldId id="275" r:id="rId21"/>
    <p:sldId id="344" r:id="rId22"/>
    <p:sldId id="276" r:id="rId23"/>
    <p:sldId id="355" r:id="rId24"/>
    <p:sldId id="345" r:id="rId25"/>
    <p:sldId id="354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7" r:id="rId35"/>
    <p:sldId id="33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3333FF"/>
    <a:srgbClr val="000066"/>
    <a:srgbClr val="2602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59" autoAdjust="0"/>
  </p:normalViewPr>
  <p:slideViewPr>
    <p:cSldViewPr snapToGrid="0"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45B398-B2AB-4F9D-9D93-DC45E619C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5BF39D-CBAD-4B02-9948-E930A39A831B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D51D-F849-406B-8BB5-6D1FCEFDB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F4BD-5BA7-4881-BBFF-2632A8E1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9F4B-75DD-4066-9327-4C5826DF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672F-C18F-444E-B27D-62BD18984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47D08-5C10-4D57-B158-BB6B28231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E165-6901-4C69-BFA8-4D312A731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7623A-364D-4CB8-B7D0-799FFC058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7678-4480-49A6-88D5-B1BD7525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A286-4D2F-40C9-B92D-567DCC502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40324-81A2-4D09-B15C-A2598A07A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C824-80C9-422A-BF3B-43C6B95C0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0000">
              <a:srgbClr val="000000"/>
            </a:gs>
            <a:gs pos="100000">
              <a:srgbClr val="59595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D70634-65B0-4434-A765-1C6709A18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http://bp3.blogger.com/_AxLbrwG3NTE/RvFb6jZqIGI/AAAAAAAAAAs/94zdWXgQg-Q/s320/Phrenology10.jpg"/>
          <p:cNvPicPr>
            <a:picLocks noChangeAspect="1" noChangeArrowheads="1"/>
          </p:cNvPicPr>
          <p:nvPr/>
        </p:nvPicPr>
        <p:blipFill>
          <a:blip r:embed="rId3" cstate="print">
            <a:lum contrast="-65000"/>
          </a:blip>
          <a:srcRect/>
          <a:stretch>
            <a:fillRect/>
          </a:stretch>
        </p:blipFill>
        <p:spPr bwMode="auto">
          <a:xfrm>
            <a:off x="3455727" y="2268403"/>
            <a:ext cx="2226912" cy="2778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Title 6"/>
          <p:cNvSpPr>
            <a:spLocks noGrp="1"/>
          </p:cNvSpPr>
          <p:nvPr>
            <p:ph type="ctrTitle"/>
          </p:nvPr>
        </p:nvSpPr>
        <p:spPr>
          <a:xfrm>
            <a:off x="246063" y="684213"/>
            <a:ext cx="8651875" cy="1349375"/>
          </a:xfrm>
        </p:spPr>
        <p:txBody>
          <a:bodyPr/>
          <a:lstStyle/>
          <a:p>
            <a:pPr eaLnBrk="1" hangingPunct="1"/>
            <a:r>
              <a:rPr lang="th-TH" sz="4200" b="1" smtClean="0">
                <a:solidFill>
                  <a:schemeClr val="bg1"/>
                </a:solidFill>
                <a:latin typeface="CordiaUPC" pitchFamily="34" charset="-34"/>
                <a:cs typeface="IrisUPC" pitchFamily="34" charset="-34"/>
              </a:rPr>
              <a:t>การใช้เทคโนโลยีสารสนเทศในการบริหารงาน (</a:t>
            </a:r>
            <a:r>
              <a:rPr lang="en-US" sz="4200" b="1" smtClean="0">
                <a:solidFill>
                  <a:schemeClr val="bg1"/>
                </a:solidFill>
                <a:latin typeface="CordiaUPC" pitchFamily="34" charset="-34"/>
                <a:cs typeface="IrisUPC" pitchFamily="34" charset="-34"/>
              </a:rPr>
              <a:t>MIS)</a:t>
            </a:r>
            <a:endParaRPr lang="th-TH" sz="4200" smtClean="0">
              <a:latin typeface="CordiaUPC" pitchFamily="34" charset="-34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5" y="1352680"/>
            <a:ext cx="8215370" cy="4413516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900113" algn="thaiDist">
              <a:lnSpc>
                <a:spcPct val="130000"/>
              </a:lnSpc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คุณค่าของสารสนเทศของแต่ละคน ไม่จำเป็นต้องเหมือนกัน ลักษณะของสารสนเทศที่ดีประกอบด้วย 4 มิติ คือ</a:t>
            </a:r>
          </a:p>
          <a:p>
            <a:pPr algn="thaiDist">
              <a:lnSpc>
                <a:spcPct val="130000"/>
              </a:lnSpc>
              <a:buClr>
                <a:srgbClr val="FF0000"/>
              </a:buClr>
              <a:buSzPct val="70000"/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มิติด้านเวลา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Time)</a:t>
            </a:r>
          </a:p>
          <a:p>
            <a:pPr algn="thaiDist">
              <a:lnSpc>
                <a:spcPct val="130000"/>
              </a:lnSpc>
              <a:buClr>
                <a:srgbClr val="FF0000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มิติด้านเนื้อหา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Content)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IrisUPC" pitchFamily="34" charset="-34"/>
            </a:endParaRPr>
          </a:p>
          <a:p>
            <a:pPr algn="thaiDist">
              <a:lnSpc>
                <a:spcPct val="130000"/>
              </a:lnSpc>
              <a:buClr>
                <a:srgbClr val="FF0000"/>
              </a:buClr>
              <a:buSzPct val="70000"/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มิติด้านรูปแบบ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Format)</a:t>
            </a:r>
          </a:p>
          <a:p>
            <a:pPr algn="thaiDist">
              <a:lnSpc>
                <a:spcPct val="130000"/>
              </a:lnSpc>
              <a:buClr>
                <a:srgbClr val="FF0000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มิติด้านกระบวนการ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Process)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ลักษณะของสารสนเทศที่ดี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5892" y="1390134"/>
            <a:ext cx="8215370" cy="5133713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การทันเวลา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Timeliness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สามารถหาได้รวดเร็วทันเวลาที่	ต้องการ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ความเป็นปัจจุบัน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Up-to-date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มีการปรับปรุงข้อมูลให้เป็น	ปัจจุบันอยู่เสมอ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มีระยะเวลา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Time Period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มีข้อมูลทั้งในอดีต ปัจจุบัน และ	อนาคต ซึ่งจะเป็นประโยชน์ต่อการวางแผนและการตัดสินใจ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มิติด้านเวลา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Time)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5" y="1391443"/>
            <a:ext cx="8502264" cy="5133713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ความถูกต้องเที่ยงตรง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สารสนเทศซึ่งไม่มีข้อผิดพลาด</a:t>
            </a:r>
          </a:p>
          <a:p>
            <a:pPr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ความสัมพันธ์กับเรื่อง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สอดคล้องกับเรื่องที่ต้องการ</a:t>
            </a:r>
          </a:p>
          <a:p>
            <a:pPr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ความสมบูรณ์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คลอบคลุมรายละเอียดที่สำคัญทุกเรื่องที่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ต้องการทราบ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ความน่าเชื่อถือได้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ขึ้นอยู่กับการเก็บรวบรวมข้อมูล และ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แหล่งที่มาของ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ข้อมูล</a:t>
            </a:r>
          </a:p>
          <a:p>
            <a:pPr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27305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ตรวจสอบได้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ตรวจสอบความถูกต้องและแหล่งที่มา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มิติด้านเนื้อหา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Content)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5" y="1393621"/>
            <a:ext cx="8215370" cy="4093428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ความชัดเจน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ระดับของการนำเสนอรายละเอียด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รูปแบบการนำเสนอ 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สื่อในการนำเสนอ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ความประหยัด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มิติด้านรูปแบบ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Format)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5892" y="1379968"/>
            <a:ext cx="8215370" cy="273305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ความสามารถในการเข้าถึง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การมีส่วนร่วม</a:t>
            </a:r>
          </a:p>
          <a:p>
            <a:pPr algn="thaiDist">
              <a:lnSpc>
                <a:spcPct val="13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defRPr/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การเชื่อมโยง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มิติด้านกระบวนการ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Process)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315" y="1349195"/>
            <a:ext cx="8215370" cy="2800767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ข้อมูลเป็นส่วนของข้อเท็จจริง โดยได้จากการเก็บมาจากเหตุการณ์ต่างๆ</a:t>
            </a:r>
          </a:p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สารสนเทศเป็นข้อมูลที่นำมาผ่านกระบวนการเพื่อสามารถนำไปใช้ ในการตัดสินใจต่อไปได้ทันทีหรือการนำข้อมูลมาประมวลผลเพื่อการนำไปใช้งาน ให้มีประสิทธิภาพมากขึ้น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15" y="4431479"/>
            <a:ext cx="8215370" cy="230832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ตัวอย่างข้อแตกต่างระหว่างข้อมูลและสารสนเทศ</a:t>
            </a:r>
          </a:p>
          <a:p>
            <a:pPr algn="thaiDist">
              <a:defRPr/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ระบบรายงานอุบัติเหตุทางถนน(จุดตรวจ จุดเกิดอุบัติเหตุ ผู้เสียชีวิต)</a:t>
            </a:r>
          </a:p>
          <a:p>
            <a:pPr algn="thaiDist">
              <a:defRPr/>
            </a:pP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Iris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726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ข้อแตกต่างระหว่าง </a:t>
            </a:r>
            <a:r>
              <a:rPr lang="th-TH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ข้อมูล และสารสนเทศ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5" y="1284441"/>
            <a:ext cx="8215370" cy="541071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lnSpc>
                <a:spcPct val="120000"/>
              </a:lnSpc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หมายถึง กระบวนการต่างๆ ที่จะช่วยให้ได้สารสนเทศตามที่ต้องการ อาจรวมถึง เครื่องมือ อุปกรณ์ เช่น เครื่องคอมพิวเตอร์ เครื่องใช้สำนักงาน อุปกรณ์คมนาคม รวมทั้งซอฟต์แวร์ทั้งระบบสำเร็จรูป และที่พัฒนาขึ้นโดยเฉพาะด้าน </a:t>
            </a:r>
          </a:p>
          <a:p>
            <a:pPr indent="804863" algn="thaiDist">
              <a:lnSpc>
                <a:spcPct val="120000"/>
              </a:lnSpc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ซึ่งกระบวนการในการนำอุปกรณ์เครื่องมือต่างๆมาใช้งานเพื่อรวบรวมข้อมูล จัดเก็บ ประมวลผล และแสดงผลเป็นสารสนเทศในรูปแบบต่างๆ ที่สามารถนำไปใช้ประโยชน์ได้ต่อไป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เทคโนโลยีสารสนเทศ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Information Technology</a:t>
            </a: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)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496751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ประกอบด้วย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ระบบประมวลผลข้อมูล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Data Processing System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ระบบสารสนเทศเพื่อการบริหาร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Management Information System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ระบบสนับสนุนการตัดสินใจ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Decision Support System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ระบบสารสนเทศเพื่อผู้บริหารระดับสูง(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Executive Information System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ระบบผู้เชี่ยวชาญ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Expert Systems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  <a:p>
            <a:pPr algn="thaiDist">
              <a:lnSpc>
                <a:spcPct val="110000"/>
              </a:lnSpc>
              <a:defRPr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เทคโนโลยีของระบบสารสนเทศในปัจจุบัน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675" y="1311275"/>
            <a:ext cx="8502650" cy="4967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804863" algn="thaiDist">
              <a:lnSpc>
                <a:spcPct val="110000"/>
              </a:lnSpc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สารสนเทศเพื่อการบริหาร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Management Information System)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หรือ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MIS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คือระบบที่ให้สารสนเทศตามที่ผู้บริหารต้องการ เพื่อสนับสนุนทำงานให้มีประสิทธิภาพ โดยจะรวมทั้งสารสนเทศ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จากภายในและภายนอก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สารสนเทศที่เกี่ยวข้องทั้ง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ในอดีตและปัจจุบัน รวมทั้งที่คาดว่าจะเป็นอนาคต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ระบบ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MIS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จะต้องให้สารสนเทศภายในช่วงเวลาที่เป็นประโยชน์ เพื่อให้ผู้บริหารสามารถตัดสินใจในการวางแผน การควบคุม และการสั่งการได้อย่างถูกต้อง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ระบบสารสนเทศเพื่อการบริหาร (</a:t>
            </a:r>
            <a:r>
              <a:rPr 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  <a:r>
              <a:rPr lang="th-TH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675" y="1135063"/>
            <a:ext cx="850265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การตัดสินใจบางระดับ อาจอยู่ในกรอบกฎเกณฑ์ที่ระบุไว้แล้วค่อนข้างแน่ชัด ตามสถานการณ์ต่าง ๆ ภายใต้เงื่อนไขที่กำหนดไว้ล่วงหน้า ที่เรียกว่า “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Programmed Decision”</a:t>
            </a:r>
          </a:p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การตัดสินใจของผู้บริหารระดับสูง ไม่มีการกำหนดแนวทางไว้ล่วงหน้า ผู้บริหารที่มีระดับยิ่งสูง ยิ่งมีภาระในการตัดสินใจมากขึ้น</a:t>
            </a:r>
          </a:p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ผลการตัดสินใจ จะสะท้อนโดยตรงต่อความสำเร็จของหน่วยงานนั้นๆ</a:t>
            </a:r>
          </a:p>
          <a:p>
            <a:pPr indent="804863" algn="thaiDist">
              <a:lnSpc>
                <a:spcPct val="11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ดังนั้น ข้อมูลจึงเป็นพื้นฐานสำคัญ ที่จะชี้ความถูกต้องของการตัดสินใจ ที่ทำให้งานบรรลุผลสำเร็จได้อย่างมีประสิทธิภาพ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efficiency)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และ ประสิทธิผล (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effectiveness )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ทำไมต้องมี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 </a:t>
            </a:r>
            <a:r>
              <a:rPr lang="th-TH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(ดร.อนุมงคล ศิริเวทิน / ดร. สมบูรณ์วัลย์ เหมศาสตร์)</a:t>
            </a:r>
            <a:endParaRPr lang="th-TH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174625"/>
            <a:ext cx="838835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ความสำคัญของสารสนเทศ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738" y="1447800"/>
            <a:ext cx="8501062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ปัจจุบันเทคโนโลยีสารสนเทศได้เข้ามามีบทบาทขึ้นอย่างมาก ทั้งในชีวิตประจำวัน การทำงาน และการดำเนินงานขององค์กรต่างๆ จนบางครั้งอาจเปรียบสารสนเทศได้เสมือนกับสายเลือดที่หล่อเลี้ยงการทำงานแทบทุกด้านขององค์กร ซึ่งผลกระทบของสารสนเทศ ได้เกิดขึ้นอย่างกว้างขวาง ทั้งในระดับบุคคล กลุ่ม องค์กร รวมทั้งการทำงานในสาขาวิชาชีพต่างๆ</a:t>
            </a:r>
          </a:p>
          <a:p>
            <a:pPr algn="thaiDist">
              <a:defRPr/>
            </a:pP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IrisUPC" pitchFamily="34" charset="-34"/>
            </a:endParaRPr>
          </a:p>
        </p:txBody>
      </p:sp>
      <p:sp>
        <p:nvSpPr>
          <p:cNvPr id="6" name="WordArt 33"/>
          <p:cNvSpPr>
            <a:spLocks noChangeArrowheads="1" noChangeShapeType="1" noTextEdit="1"/>
          </p:cNvSpPr>
          <p:nvPr/>
        </p:nvSpPr>
        <p:spPr bwMode="auto">
          <a:xfrm>
            <a:off x="647700" y="4462463"/>
            <a:ext cx="7848600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"Information Is Power!"</a:t>
            </a:r>
            <a:endParaRPr lang="th-TH" sz="40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ngsana New"/>
              <a:cs typeface="Angsana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849148" y="1428736"/>
            <a:ext cx="5410200" cy="502920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524250" y="3360738"/>
            <a:ext cx="2057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ln>
                <a:solidFill>
                  <a:schemeClr val="bg1"/>
                </a:solidFill>
              </a:ln>
              <a:latin typeface="Arial" charset="0"/>
              <a:cs typeface="+mn-cs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38425" y="5018088"/>
            <a:ext cx="381635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ln>
                <a:solidFill>
                  <a:schemeClr val="bg1"/>
                </a:solidFill>
              </a:ln>
              <a:latin typeface="Arial" charset="0"/>
              <a:cs typeface="+mn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97188" y="2514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 ผู้บริหารระดับสูง</a:t>
            </a:r>
            <a:endParaRPr lang="th-TH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16238" y="3929063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 ผู้บริหารระดับกลาง</a:t>
            </a:r>
            <a:endParaRPr lang="th-TH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24050" y="5456238"/>
            <a:ext cx="52959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ฝ่ายปฏิบัติการ / ผู้บริหารระดับต้น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บุคลากรที่เกี่ยวข้องกับสารสนเทศเพื่อการบริหาร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675" y="1311275"/>
            <a:ext cx="8502650" cy="4357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804863" algn="thaiDist">
              <a:lnSpc>
                <a:spcPct val="110000"/>
              </a:lnSpc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โดยพื้นฐานของระบบ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MIS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แล้ว จะเป็นระบบที่สามารถสนับสนุนข้อมูลให้ผู้บริหารทั้ง 3 ระดับ คือทั้งระดับต้น ระดับกลาง และระดับสูง ซึ่งจะให้รายงานที่สรุปสารสนเทศที่รวบรวมจากฐานข้อมูลทั้งหมดขององค์กรโดยจุดประสงค์หลักของรายงานจะ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เน้นให้ผู้บริหารสามารถมองเห็นแนวโน้มและภาพรวมของสถานการณ์ในปัจจุบัน รวมทั้งสามารถควบคุมและตรวจสอบผลงานของระดับปฏิบัติการด้วย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ระบบสารสนเทศเพื่อการบริหาร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686341"/>
            <a:ext cx="5400000" cy="156966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buSzPct val="70000"/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เป็นครั้งคราว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: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สรุป/แนวกว้าง</a:t>
            </a:r>
          </a:p>
          <a:p>
            <a:pPr algn="thaiDist">
              <a:buSzPct val="70000"/>
              <a:buFont typeface="Wingdings" pitchFamily="2" charset="2"/>
              <a:buChar char="q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มองไปในอนาคต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ไม่มีกำหนดเวลาตายตัว</a:t>
            </a:r>
          </a:p>
          <a:p>
            <a:pPr algn="thaiDist">
              <a:buSzPct val="70000"/>
              <a:buFont typeface="Wingdings" pitchFamily="2" charset="2"/>
              <a:buChar char="q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ต้องการข้อมูลเพิ่มเติมจากภายนอก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315" y="4573984"/>
            <a:ext cx="5400000" cy="15696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buSzPct val="70000"/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งานประจำ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กำหนดเวลาสม่ำเสมอ</a:t>
            </a:r>
          </a:p>
          <a:p>
            <a:pPr algn="thaiDist">
              <a:buSzPct val="70000"/>
              <a:buFont typeface="Wingdings" pitchFamily="2" charset="2"/>
              <a:buChar char="q"/>
              <a:defRPr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ข้อมูลภายในองค์กร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ข้อมูลรายละเอียด</a:t>
            </a:r>
          </a:p>
          <a:p>
            <a:pPr algn="thaiDist">
              <a:buSzPct val="70000"/>
              <a:buFont typeface="Wingdings" pitchFamily="2" charset="2"/>
              <a:buChar char="q"/>
              <a:defRPr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ข้อมูลในอดีต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ข้อมูลเฉพาะเรื่อง</a:t>
            </a:r>
          </a:p>
        </p:txBody>
      </p:sp>
      <p:sp>
        <p:nvSpPr>
          <p:cNvPr id="6" name="Oval 5"/>
          <p:cNvSpPr/>
          <p:nvPr/>
        </p:nvSpPr>
        <p:spPr>
          <a:xfrm>
            <a:off x="6726677" y="4523644"/>
            <a:ext cx="1620000" cy="162000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ฝ่ายปฏิบัติการ</a:t>
            </a:r>
          </a:p>
        </p:txBody>
      </p:sp>
      <p:sp>
        <p:nvSpPr>
          <p:cNvPr id="7" name="Oval 6"/>
          <p:cNvSpPr/>
          <p:nvPr/>
        </p:nvSpPr>
        <p:spPr>
          <a:xfrm>
            <a:off x="6726677" y="1686341"/>
            <a:ext cx="1620000" cy="162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ฝ่ายบริหาร</a:t>
            </a:r>
          </a:p>
        </p:txBody>
      </p:sp>
      <p:sp>
        <p:nvSpPr>
          <p:cNvPr id="8" name="Striped Right Arrow 7"/>
          <p:cNvSpPr/>
          <p:nvPr/>
        </p:nvSpPr>
        <p:spPr>
          <a:xfrm rot="16200000">
            <a:off x="7000892" y="3445847"/>
            <a:ext cx="1071570" cy="928694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ความแตกต่างของการใช้สารสนเทศเพื่อการบริหาร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482" y="1311737"/>
            <a:ext cx="8543211" cy="496751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ระบบเงินเดือน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ระบบบริหารเวลาการปฏิบัติงาน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ระบบสรรหาบุคลากร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ระบบการฝึกอบรม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ระบบการประเมินผลงาน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ระบบควบคุมสินค้าคงคลัง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ระบบภาษีมูลค่าเพิ่ม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ระบบวิเคราะห์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งาน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ตัวอย่างของระบบของ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61322" cy="550920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สนับสนุนการทำงานของระบบประมวลผลและการจัดเก็บข้อมูล	รายวัน 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ใช้ฐานข้อมูลที่ถูกรวมเข้าด้วยกัน และสนับสนุนการทำงานของฝ่าย	ต่างๆ ในองค์กร 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ช่วยให้ผู้บริหารระดับต้น ระดับกลาง และระดับสูง เรียกใช้ข้อมูลได้	ตามเวลาที่ต้องการ 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มีความยืดหยุ่น และสามารถรองรับความต้องการข้อมูลที่เปลี่ยนแปลง	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ต้องมีระบบรักษาความลับของข้อมูล และกำจัดการใช้งานของบุคคล	เฉพาะผู้ที่เกี่ยวข้อง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เท่านั้น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ลักษณะระบบของ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 </a:t>
            </a: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ที่ดี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263149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มีระบบงานพื้นฐานครอบคลุมทุกชนิดงานในองค์กร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มีผู้เชี่ยวชาญและนักวิเคราะห์ในการวิเคราะห์ระบบงาน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ผู้บริหารสามารถใช้ระบบสารสนเทศเป็นเครื่องมือประกอบการบริหาร	และตัดสินใจ</a:t>
            </a:r>
          </a:p>
          <a:p>
            <a:pPr algn="thaiDist">
              <a:lnSpc>
                <a:spcPct val="110000"/>
              </a:lnSpc>
              <a:buClr>
                <a:schemeClr val="bg1"/>
              </a:buClr>
              <a:buSzPct val="70000"/>
              <a:buFont typeface="Wingdings" pitchFamily="2" charset="2"/>
              <a:buChar char="Ø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 มีเจ้าหน้าที่สำหรับปรับปรุงข้อมูลสารสนเทศให้เป็นปัจจุบัน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ปัจจัยที่จะได้จากระบบสารสนเทศในระดับบริหาร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517064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กำหนดสารสนเทศที่ต้องการ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What)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โดยพิจารณาจากลักษณะงานหรือหน้าที่ของหน่วยงาน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พิจารณาเวลา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When)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ที่ต้องใช้สารสนเทศนั้น เพื่อที่จะกำหนดเวลาในการรวบรวมประมวล และจัดทำรายงานให้สอดคล้องกับเวลาที่ต้องการ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ทราบว่าจะหาสารสนเทศได้ที่ไหน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Where)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จะเป็นแหล่งข้อมูลจากภายในหน่วยงานหรือ ภายนอก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เข้าใจว่าทำไม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Why)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จึงต้องมีสารสนเทศนั้น การเก็บข้อมูลโดยไม่ทราบถึงเหตุผลและความจำเป็นอาจนำไปสู่การเก็บข้อมูลผิดประเภท หรือการมีข้อมูลมากเกินไปและไม่ได้นำมาใช้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บทบาทของผู้บริหารและผู้ปฏิบัติงานเกี่ยวกับ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415498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5.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ทราบว่าผู้ใช้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For whom)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สารสนเทศคือใคร เพื่อจะได้จัดทำรูปแบบใน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	การนำเสนอให้เหมาะสม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6. จะใช้เครื่องมืออะไร (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How) </a:t>
            </a: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ในการเก็บรวบรวม ประมวล รักษา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	สารสนเทศ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7. สามารถเข้าใจความหมายของสารสนเทศที่หามาได้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8. สามารถดำเนินการหรือปฏิบัติงานได้อย่างเหมาะสม โดยอาศัยการ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	พิจารณาจากสารสนเทศที่มีอยู่หรือที่ได้มา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9. ใช้สารสนเทศอย่างถูกต้องตามกฎหมายและอย่างมีจริยธรรม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บทบาทของผู้บริหารและผู้ปฏิบัติงานเกี่ยวกับ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131888" y="5497513"/>
            <a:ext cx="6537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>
                <a:solidFill>
                  <a:srgbClr val="FFFF00"/>
                </a:solidFill>
              </a:rPr>
              <a:t>(พ.ร.บ.ว่าด้วยการกระทำความผิดเกี่ยวกับคอมพิวเตอร์ พ.ศ. 2550)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2529923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ประสิทธิภาพ 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Efficiency)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ประสิทธิผล 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Effectiveness)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ความได้เปรียบในการแข่งขัน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Competitive Advantage)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คุณภาพชีวิตการทำงาน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Quality of Working Life)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ประโยชน์ของสารสนเทศ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263149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ทำให้การปฏิบัติงานมีความรวดเร็ว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ช่วยในการเข้าถึงข้อมูลขนาดใหญ่ได้อย่างรวดเร็ว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ช่วยให้การติดต่อสื่อสารเป็นไปได้อย่างรวดเร็ว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ช่วยลดต้นทุน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ช่วยให้การประสานงานระหว่างฝ่ายต่าง ๆ เป็นไปได้ด้วยดี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ประสิทธิภาพ 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174625"/>
            <a:ext cx="838835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ความสำคัญของ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 (ต่อ)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Iris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738" y="1189038"/>
            <a:ext cx="8501062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0850" algn="thaiDist">
              <a:buFont typeface="+mj-lt"/>
              <a:buAutoNum type="arabicPeriod"/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สารสนเทศเป็นบ่อเกิดแห่งความรู้และสติปัญญา</a:t>
            </a:r>
          </a:p>
          <a:p>
            <a:pPr lvl="1" indent="347663" algn="thaiDist">
              <a:buFont typeface="Arial" pitchFamily="34" charset="0"/>
              <a:buChar char="•"/>
              <a:defRPr/>
            </a:pP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ช่วยให้ปฏิบัติงาน  วางแผนงาน  ตัดสินใจอย่างเหมาะสม</a:t>
            </a:r>
          </a:p>
          <a:p>
            <a:pPr indent="450850" algn="thaiDist">
              <a:buFont typeface="+mj-lt"/>
              <a:buAutoNum type="arabicPeriod"/>
              <a:tabLst>
                <a:tab pos="4508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สารสนเทศเป็นอำนาจที่สามารถสร้างความมั่งคั่งได้ โดยใช้เป็นอาวุธสำคัญใน	การแข่งขัน</a:t>
            </a:r>
          </a:p>
          <a:p>
            <a:pPr indent="450850" algn="thaiDist">
              <a:buFont typeface="+mj-lt"/>
              <a:buAutoNum type="arabicPeriod"/>
              <a:tabLst>
                <a:tab pos="4508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สารสนเทศเป็นทรัพยากรที่มีคุณค่ามหาศาล  และไม่มีวันหมดสิ้น</a:t>
            </a:r>
          </a:p>
          <a:p>
            <a:pPr lvl="1" indent="347663" algn="thaiDist"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นำ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inf.+ inf.+ inf. …</a:t>
            </a: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มาประมวล วิเคราะห์ + ประสบการณ์/ ความรู้</a:t>
            </a:r>
          </a:p>
          <a:p>
            <a:pPr lvl="1" indent="347663" algn="thaiDist">
              <a:tabLst>
                <a:tab pos="450850" algn="l"/>
              </a:tabLst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=</a:t>
            </a: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องค์ความรู้ใหม่</a:t>
            </a:r>
          </a:p>
          <a:p>
            <a:pPr indent="450850" algn="thaiDist">
              <a:buFont typeface="+mj-lt"/>
              <a:buAutoNum type="arabicPeriod"/>
              <a:tabLst>
                <a:tab pos="4508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สารสนเทศเป็นสิ่งที่ช่วยลดความไม่แน่นอน ช่วยให้การตัดสินใจให้มีความ	เป็นไปได้ และถูกต้องมากยิ่งขึ้น</a:t>
            </a:r>
          </a:p>
          <a:p>
            <a:pPr lvl="1" indent="450850" algn="thaiDist"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การทำโพลสำรวจความคิดเห็นของประชาชน</a:t>
            </a:r>
          </a:p>
          <a:p>
            <a:pPr lvl="1" indent="450850" algn="thaiDist"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th-TH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การทำวิจัยสำรวจความคิดเห็นของผู้รับบริการ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2123658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ช่วยในการตัดสินใจ ส่งผลให้การดำเนินงานบรรลุวัตถุประสงค์ได้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ช่วยในการเลือกบริการที่เหมาะสม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ช่วยในการปรับปรุงคุณภาพของสินค้า/บริการให้ดีขึ้น, ทำได้ถูกต้องและรวดเร็วขึ้น, ตรงกับความต้องการของผู้รับบริการได้ดีขึ้น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ประสิทธิผล (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Effectiveness)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3139321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900113" algn="thaiDist">
              <a:lnSpc>
                <a:spcPct val="110000"/>
              </a:lnSpc>
              <a:buClr>
                <a:schemeClr val="bg1"/>
              </a:buClr>
              <a:buSzPct val="100000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มีการนำสารสนเทศมาใช้ในการบริหารจัดการงานแบบใหม่ เช่น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E-Government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E-commerce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Knowledge Management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ความได้เปรียบในการแข่งขัน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144655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900113" algn="thaiDist">
              <a:lnSpc>
                <a:spcPct val="110000"/>
              </a:lnSpc>
              <a:buClr>
                <a:schemeClr val="bg1"/>
              </a:buClr>
              <a:buSzPct val="100000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ซึ่งทำให้ประหยัดทรัพยากร และเพิ่มคุณภาพของงาน ที่ส่งผลให้ผู้เกี่ยวข้องเกิดความสุขกับการทำงาน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คุณภาพชีวิตการทำงาน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415498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900113" algn="thaiDist">
              <a:lnSpc>
                <a:spcPct val="110000"/>
              </a:lnSpc>
              <a:buClr>
                <a:schemeClr val="bg1"/>
              </a:buClr>
              <a:buSzPct val="100000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มีการนำสารสนเทศมาใช้ในการประยุกต์ใช้หลายด้าน เช่น การใช้เทคโนโลยีสารสนเทศในงานสำนักงาน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งานจัดเตรียมเอกสาร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งานกระจายเอกสาร</a:t>
            </a:r>
          </a:p>
          <a:p>
            <a:pPr marL="1255713" indent="-355600" algn="thaiDist">
              <a:lnSpc>
                <a:spcPct val="110000"/>
              </a:lnSpc>
              <a:buClr>
                <a:schemeClr val="bg1"/>
              </a:buClr>
              <a:buSzPct val="100000"/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งานจัดเก็บและค้นคว้าเอกสาร สำหรับงานวิชาการหรืองานวิจัย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การประยุกต์ใช้เทคโนโลยีสารสนเทศ</a:t>
            </a:r>
            <a:endParaRPr lang="en-US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4" y="1311736"/>
            <a:ext cx="8447673" cy="3748719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ผู้บริหารไม่เห็นความสำคัญ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สารสนเทศที่ได้ ไม่ช่วยการบริหารงาน เพียงแต่ถูกใช้ควบคุมงานประจำวันเท่านั้น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การสร้าง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MIS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อาจใช้ต้นทุนสูงเกินความจำเป็น เช่น ใช้เครื่องคอมพิวเตอร์ โปรแกรมประยุกต์ที่มีราคาสูง เป็นต้น</a:t>
            </a:r>
          </a:p>
          <a:p>
            <a:pPr marL="514350" indent="-514350" algn="thaiDist">
              <a:lnSpc>
                <a:spcPct val="110000"/>
              </a:lnSpc>
              <a:buClr>
                <a:schemeClr val="bg1"/>
              </a:buClr>
              <a:buSzPct val="100000"/>
              <a:buFont typeface="+mj-lt"/>
              <a:buAutoNum type="arabicPeriod"/>
              <a:defRPr/>
            </a:pP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8478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ความล้มเหลวของ </a:t>
            </a: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3788"/>
            <a:ext cx="8229600" cy="5470525"/>
          </a:xfrm>
        </p:spPr>
        <p:txBody>
          <a:bodyPr>
            <a:normAutofit fontScale="85000" lnSpcReduction="20000"/>
          </a:bodyPr>
          <a:lstStyle/>
          <a:p>
            <a:pPr marL="0" indent="900113" algn="thaiDist" eaLnBrk="1" hangingPunct="1">
              <a:lnSpc>
                <a:spcPct val="130000"/>
              </a:lnSpc>
              <a:buFontTx/>
              <a:buNone/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เทคโนโลยีสารสนเทศ เป็นระบบที่มีพัฒนาการอย่างรวดเร็ว พัฒนาการของเทคโนโลยีจะช่วยให้การดำเนินกิจกรรมของบุคคลและองค์กรทั้งหลายมีประสิทธิภาพสูงขึ้น แต่ถึงแม้เทคโนโลยีจะก้าวหน้าเพียงใด ถ้าผู้ใช้งานมองไม่เห็นคุณค่าหรือขาดความรู้และความสามารถในการนำไปใช้งาน ย่อมไม่ก่อให้เกิดประโยชน์แก่องค์กร ตลอดจนอาจก่อให้เกิดค่าใช้จ่ายที่ไม่จำเป็นและเกิดปัญหาในการดำเนินงาน</a:t>
            </a:r>
          </a:p>
          <a:p>
            <a:pPr marL="0" indent="900113" algn="thaiDist" eaLnBrk="1" hangingPunct="1">
              <a:lnSpc>
                <a:spcPct val="130000"/>
              </a:lnSpc>
              <a:buFontTx/>
              <a:buNone/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ดังนั้นจึงเป็นความรับผิดชอบทุกฝ่ายที่ต้องมีวิสัยทัศน์ในการพัฒนาทรัพยากรบุคคลให้มีศักยภาพสอดคล้องกับความต้องการและการพัฒนาเทคโนโลยีขององค์กร เพื่อให้สามารถใช้งานเทคโนโลยีที่มีอยู่ให้เกิดประโยชน์แก่องค์กรได้อย่างเต็มที่ ซึ่งจะทำให้องค์กรสามารถเจริญเติบโตอย่างมั่นคงและยั่งยืนต่อไป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FreesiaUPC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7250" y="146050"/>
            <a:ext cx="8072438" cy="1143000"/>
          </a:xfrm>
        </p:spPr>
        <p:txBody>
          <a:bodyPr/>
          <a:lstStyle/>
          <a:p>
            <a:pPr algn="r" eaLnBrk="1" hangingPunct="1"/>
            <a:r>
              <a:rPr lang="th-TH" i="1" smtClean="0">
                <a:solidFill>
                  <a:schemeClr val="bg1"/>
                </a:solidFill>
                <a:latin typeface="CordiaUPC" pitchFamily="34" charset="-34"/>
                <a:cs typeface="IrisUPC" pitchFamily="34" charset="-34"/>
              </a:rPr>
              <a:t>บทสรุป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738" y="1189038"/>
            <a:ext cx="8501062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900113" algn="thaiDist">
              <a:defRPr/>
            </a:pP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ระบบสารสนเทศสร้างขึ้นมาเพื่อจุดมุ่งหมายหลายประการ จุดมุ่งหมายพื้นฐานประการหนึ่งคือ การประมวลผล </a:t>
            </a:r>
            <a:r>
              <a:rPr lang="th-TH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 (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Data)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ให้เป็น </a:t>
            </a:r>
            <a:r>
              <a:rPr lang="th-TH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 (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Information) </a:t>
            </a: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และนำไปสู่</a:t>
            </a:r>
            <a:r>
              <a:rPr lang="th-TH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ความรู้ (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Knowledge)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ที่ช่วยแก้ปัญหาในการดำเนินงาน</a:t>
            </a:r>
          </a:p>
          <a:p>
            <a:pPr algn="thaiDist">
              <a:defRPr/>
            </a:pPr>
            <a:endParaRPr lang="th-TH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472501"/>
            <a:ext cx="8215370" cy="138499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ประศาสตร์ บุญสนอง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ข้อเท็จจริงที่เกี่ยวกับบุคคล สิ่งของ แนวคิดและเหตุการณ์ที่เราสนใจศึกษา อาจได้มาจากการนับ การวัด ซึ่งเป็นได้ทั้งตัวเลข ข้อความ สัญลักษณ์ หรือรูปภาพ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970440"/>
            <a:ext cx="8215370" cy="1815882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แพทย์หญิงเฉลิมสุข  บุญไทย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ข้อเท็จจริงที่มีอยู่ หรือได้มาจากเหตุการณ์ที่เกิดขึ้นโดยมิได้จัดการเปลี่ยนแปลงใดๆ ซึ่งอาจะเป็นเครื่องหมาย ตัวเลข(ข้อมูลเชิงปริมาณ) ตัวอักษรหรือสัญลักษณ์ใดๆ (ข้อมูลเชิงคุณภาพ) 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899266"/>
            <a:ext cx="8215370" cy="138499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 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Data)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คือ ข้อเท็จจริงเกี่ยวกับเหตุการณ์ หรือข้อมูลดิบที่ยังไม่ผ่านการประมวลผล ยังไม่มีความหมายชัดเจนในการนำไปใช้งาน ข้อมูลอาจเป็นตัวเลข ตัวอักษร สัญลักษณ์ รูปภาพ เสียง หรือภาพเคลื่อนไหว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ความหมายของ </a:t>
            </a:r>
            <a:r>
              <a:rPr lang="th-TH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ข้อมูล (</a:t>
            </a:r>
            <a:r>
              <a:rPr lang="en-US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Data)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625" y="1397000"/>
            <a:ext cx="8215313" cy="457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 algn="thaiDist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ความถูกต้อง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หากเชื่อถือไม่ได้จะทำให้เกิดผลเสีย ผู้ใช้จะไม่กล้าอ้างอิง หรือนำไปใช้ให้เกิดประโยชน์</a:t>
            </a:r>
          </a:p>
          <a:p>
            <a:pPr marL="355600" indent="-355600" algn="thaiDist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ความรวดเร็วและเป็นปัจจุบัน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ทันต่อความต้องการของผู้ใช้ มีการตอบสนองต่อผู้ใช้ได้เร็ว</a:t>
            </a:r>
          </a:p>
          <a:p>
            <a:pPr marL="355600" indent="-355600" algn="thaiDist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ความสมบูรณ์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ขึ้นอยู่กับการรวบรวมข้อมูลและวิธีการปฎิบัติ</a:t>
            </a:r>
          </a:p>
          <a:p>
            <a:pPr marL="355600" indent="-355600" algn="thaiDist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ความชัดเจนและกะทัดรัด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สื่อความหมายได้</a:t>
            </a:r>
          </a:p>
          <a:p>
            <a:pPr marL="355600" indent="-355600" algn="thaiDist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ความสอดคล้อง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ความต้องการของบุคคล หรือหน่วยงาน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คุณสมบัติขั้นพื้นฐานของข้อมูล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238226"/>
            <a:ext cx="8215370" cy="181588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รวิวรรณ เทนอิสสระ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 :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การจัดเก็บข้อมูลที่เกี่ยวข้องกันอย่างมีระบบ ผู้ใช้งานสามารถดู แก้ไข เพิ่มเติม หรือลบข้อมูลได้เป็นต้น และมักจะนำเอาระบบคอมพิวเตอร์มาช่วยในการจัดเก็บฐานข้อมูล เพื่อให้ทันต่อความต้องการใช้และถูกต้องตรงตามความเป็นจริง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168181"/>
            <a:ext cx="8215370" cy="181588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เลาดอน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การเก็บรวบรวมข้อมูลจำนวนมากไว้อย่างเป็นระเบียบ ช่วยให้การบริหาร จัดเก็บ และค้นหาข้อมูลโดยโปรแกรมประยุกต์เป็นไปได้อย่างมีประสิทธิภาพ การรวมข้อมูลทั้งหมดเข้ามาเก็บไว้ในที่เดียวกันและลดการซ้ำซ้อนของข้อมูล ผู้ใช้จึงมองเห็นข้อมูลทั้งหมดได้จากสถานที่เดียว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5098137"/>
            <a:ext cx="8215370" cy="138499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ฐานข้อมูล หมายถึง การเก็บรวบรวมข้อมูลเข้าไว้ด้วยกันอย่างมีแบบแผน ณ ที่ใดที่หนึ่งในองค์การ เพื่อที่ผู้ใช้จะสามารถนำข้อมูลมาประมวลผลและประยุกต์ใช้งานตามที่ต้องการได้อย่างมีประสิทธิภาพ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ความหมายของ “ฐานข้อมูล”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625" y="1477963"/>
            <a:ext cx="8215313" cy="329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 algn="thaiDi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ลดการเก็บข้อมูลที่ซ้ำซ้อน</a:t>
            </a:r>
          </a:p>
          <a:p>
            <a:pPr marL="355600" indent="-355600" algn="thaiDi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รักษาความถูกต้องของข้อมูล</a:t>
            </a:r>
          </a:p>
          <a:p>
            <a:pPr marL="355600" indent="-355600" algn="thaiDi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การป้องกันและรักษาความปลอดภัยให้กับข้อมูลทำได้อย่างสะดวก</a:t>
            </a:r>
          </a:p>
          <a:p>
            <a:pPr marL="355600" indent="-355600" algn="thaiDi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สามารถใช้ข้อมูลร่วมกันได้</a:t>
            </a:r>
          </a:p>
          <a:p>
            <a:pPr marL="355600" indent="-355600" algn="thaiDi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มีความเป็นอิสระของข้อมูล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เพิ่มเติม/แก้ไข/ปรับปรุง/ลบ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ความสำคัญของ “ฐานข้อมูล”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315" y="1224016"/>
            <a:ext cx="8215370" cy="138499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ประศาสตร์  บุญสนอง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ผลลัพท์ที่ได้จากการประมวลผลข้อมูล ซึ่งเป็นสิ่งที่สามารถใช้ประโยชน์ตามวัตถุประสงค์ของผู้ใช้  ตัวอย่าง  คะแนนเฉลี่ย  รายได้เฉลี่ย  เป็นต้น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315" y="2711507"/>
            <a:ext cx="8215370" cy="138499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แพทย์หญิงเฉลิมสุข  บุญไทย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: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ข้อมูลและความสัมพันธ์ ซึ่งได้รวบรวมหรือจัดการด้วยวิธีใดวิธีหนึ่ง ให้อยู่ในรูปแบบที่สามารถจะนำไปใช้ประโยชน์ในการตัดสินใจ กระบวนการวางแผน  การควบคุมกำกับงาน และการประเมินผลงาน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15" y="4198999"/>
            <a:ext cx="8215370" cy="954107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804863" algn="thaiDist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สารสนเทศ 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Information)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หมายถึง การนำข้อมูลที่เก็บรวบรวมไว้ มาผ่านกระบวนการ 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Process)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IrisUPC" pitchFamily="34" charset="-34"/>
              </a:rPr>
              <a:t>เพื่อให้ได้ผลลัพธ์ที่มีประโยชน์ต่อการตัดสินใจ</a:t>
            </a:r>
          </a:p>
        </p:txBody>
      </p:sp>
      <p:pic>
        <p:nvPicPr>
          <p:cNvPr id="7" name="Picture 2" descr="forward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577215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Alternate Process 7"/>
          <p:cNvSpPr/>
          <p:nvPr/>
        </p:nvSpPr>
        <p:spPr>
          <a:xfrm>
            <a:off x="1064286" y="5582590"/>
            <a:ext cx="1793202" cy="864000"/>
          </a:xfrm>
          <a:prstGeom prst="flowChartAlternateProcess">
            <a:avLst/>
          </a:prstGeom>
          <a:solidFill>
            <a:srgbClr val="3333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ข้อมูล</a:t>
            </a:r>
          </a:p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DATA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6215074" y="5527998"/>
            <a:ext cx="2286016" cy="864000"/>
          </a:xfrm>
          <a:prstGeom prst="flowChartAlternateProcess">
            <a:avLst/>
          </a:prstGeom>
          <a:solidFill>
            <a:srgbClr val="3333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สารสนเทศ</a:t>
            </a:r>
          </a:p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Information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</a:p>
        </p:txBody>
      </p:sp>
      <p:sp>
        <p:nvSpPr>
          <p:cNvPr id="10" name="Hexagon 9"/>
          <p:cNvSpPr/>
          <p:nvPr/>
        </p:nvSpPr>
        <p:spPr>
          <a:xfrm>
            <a:off x="3428992" y="5492272"/>
            <a:ext cx="2232000" cy="1080000"/>
          </a:xfrm>
          <a:prstGeom prst="hexagon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กระบวนการ</a:t>
            </a:r>
          </a:p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Process</a:t>
            </a: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FreesiaUPC" pitchFamily="34" charset="-34"/>
              </a:rPr>
              <a:t>)</a:t>
            </a:r>
          </a:p>
        </p:txBody>
      </p:sp>
      <p:pic>
        <p:nvPicPr>
          <p:cNvPr id="11" name="Picture 2" descr="forward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4838" y="57150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377825" y="174625"/>
            <a:ext cx="5503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IrisUPC" pitchFamily="34" charset="-34"/>
              </a:rPr>
              <a:t>ความหมายของ “สารสนเทศ”</a:t>
            </a:r>
            <a:endParaRPr lang="th-TH" sz="4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Henry Ford quote slid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Henry Ford quote slide</Template>
  <TotalTime>1571</TotalTime>
  <Words>1995</Words>
  <Application>Microsoft Office PowerPoint</Application>
  <PresentationFormat>นำเสนอทางหน้าจอ (4:3)</PresentationFormat>
  <Paragraphs>178</Paragraphs>
  <Slides>35</Slides>
  <Notes>1</Notes>
  <HiddenSlides>3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35</vt:i4>
      </vt:variant>
    </vt:vector>
  </HeadingPairs>
  <TitlesOfParts>
    <vt:vector size="43" baseType="lpstr">
      <vt:lpstr>Arial</vt:lpstr>
      <vt:lpstr>Angsana New</vt:lpstr>
      <vt:lpstr>CordiaUPC</vt:lpstr>
      <vt:lpstr>IrisUPC</vt:lpstr>
      <vt:lpstr>FreesiaUPC</vt:lpstr>
      <vt:lpstr>Wingdings</vt:lpstr>
      <vt:lpstr>Cordia New</vt:lpstr>
      <vt:lpstr>Henry Ford quote slide</vt:lpstr>
      <vt:lpstr>การใช้เทคโนโลยีสารสนเทศในการบริหารงาน (MIS)</vt:lpstr>
      <vt:lpstr>ความสำคัญของสารสนเทศ</vt:lpstr>
      <vt:lpstr>ความสำคัญของสารสนเทศ (ต่อ)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บทสรุป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การใช้เทคโนโลยีสารสนเทศในการบริหารงาน (MIS/GIS)</dc:title>
  <dc:creator>owner</dc:creator>
  <cp:lastModifiedBy>kok</cp:lastModifiedBy>
  <cp:revision>60</cp:revision>
  <dcterms:created xsi:type="dcterms:W3CDTF">2008-03-26T01:24:00Z</dcterms:created>
  <dcterms:modified xsi:type="dcterms:W3CDTF">2016-07-09T10:46:12Z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TC011799941033</vt:lpwstr>
  </property>
</Properties>
</file>