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7" r:id="rId4"/>
    <p:sldId id="286" r:id="rId5"/>
    <p:sldId id="285" r:id="rId6"/>
    <p:sldId id="287" r:id="rId7"/>
    <p:sldId id="258" r:id="rId8"/>
    <p:sldId id="259" r:id="rId9"/>
    <p:sldId id="260" r:id="rId10"/>
    <p:sldId id="261" r:id="rId11"/>
    <p:sldId id="262" r:id="rId12"/>
    <p:sldId id="291" r:id="rId13"/>
    <p:sldId id="290" r:id="rId14"/>
    <p:sldId id="289" r:id="rId15"/>
    <p:sldId id="264" r:id="rId16"/>
    <p:sldId id="265" r:id="rId17"/>
    <p:sldId id="266" r:id="rId18"/>
    <p:sldId id="292" r:id="rId19"/>
    <p:sldId id="267" r:id="rId20"/>
    <p:sldId id="293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94" r:id="rId29"/>
    <p:sldId id="275" r:id="rId30"/>
    <p:sldId id="295" r:id="rId31"/>
    <p:sldId id="296" r:id="rId32"/>
    <p:sldId id="276" r:id="rId33"/>
    <p:sldId id="277" r:id="rId34"/>
    <p:sldId id="278" r:id="rId35"/>
    <p:sldId id="297" r:id="rId36"/>
    <p:sldId id="279" r:id="rId3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0D5C-6CA5-4FD4-9A8B-F2A47C2DB465}" type="datetimeFigureOut">
              <a:rPr lang="th-TH" smtClean="0"/>
              <a:pPr/>
              <a:t>19/06/59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3C18-9362-4CC9-B3C6-726D3B71BBB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0D5C-6CA5-4FD4-9A8B-F2A47C2DB465}" type="datetimeFigureOut">
              <a:rPr lang="th-TH" smtClean="0"/>
              <a:pPr/>
              <a:t>19/06/59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3C18-9362-4CC9-B3C6-726D3B71BBB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0D5C-6CA5-4FD4-9A8B-F2A47C2DB465}" type="datetimeFigureOut">
              <a:rPr lang="th-TH" smtClean="0"/>
              <a:pPr/>
              <a:t>19/06/59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3C18-9362-4CC9-B3C6-726D3B71BBB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0D5C-6CA5-4FD4-9A8B-F2A47C2DB465}" type="datetimeFigureOut">
              <a:rPr lang="th-TH" smtClean="0"/>
              <a:pPr/>
              <a:t>19/06/59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3C18-9362-4CC9-B3C6-726D3B71BBB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0D5C-6CA5-4FD4-9A8B-F2A47C2DB465}" type="datetimeFigureOut">
              <a:rPr lang="th-TH" smtClean="0"/>
              <a:pPr/>
              <a:t>19/06/59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3C18-9362-4CC9-B3C6-726D3B71BBB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0D5C-6CA5-4FD4-9A8B-F2A47C2DB465}" type="datetimeFigureOut">
              <a:rPr lang="th-TH" smtClean="0"/>
              <a:pPr/>
              <a:t>19/06/59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3C18-9362-4CC9-B3C6-726D3B71BBB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0D5C-6CA5-4FD4-9A8B-F2A47C2DB465}" type="datetimeFigureOut">
              <a:rPr lang="th-TH" smtClean="0"/>
              <a:pPr/>
              <a:t>19/06/59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3C18-9362-4CC9-B3C6-726D3B71BBB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0D5C-6CA5-4FD4-9A8B-F2A47C2DB465}" type="datetimeFigureOut">
              <a:rPr lang="th-TH" smtClean="0"/>
              <a:pPr/>
              <a:t>19/06/59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3C18-9362-4CC9-B3C6-726D3B71BBB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0D5C-6CA5-4FD4-9A8B-F2A47C2DB465}" type="datetimeFigureOut">
              <a:rPr lang="th-TH" smtClean="0"/>
              <a:pPr/>
              <a:t>19/06/59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3C18-9362-4CC9-B3C6-726D3B71BBB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0D5C-6CA5-4FD4-9A8B-F2A47C2DB465}" type="datetimeFigureOut">
              <a:rPr lang="th-TH" smtClean="0"/>
              <a:pPr/>
              <a:t>19/06/59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3C18-9362-4CC9-B3C6-726D3B71BBB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0D5C-6CA5-4FD4-9A8B-F2A47C2DB465}" type="datetimeFigureOut">
              <a:rPr lang="th-TH" smtClean="0"/>
              <a:pPr/>
              <a:t>19/06/59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3C18-9362-4CC9-B3C6-726D3B71BBB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D0D5C-6CA5-4FD4-9A8B-F2A47C2DB465}" type="datetimeFigureOut">
              <a:rPr lang="th-TH" smtClean="0"/>
              <a:pPr/>
              <a:t>19/06/59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23C18-9362-4CC9-B3C6-726D3B71BBB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/>
          </a:bodyPr>
          <a:lstStyle/>
          <a:p>
            <a:r>
              <a:rPr lang="th-TH" sz="5400" b="1" dirty="0" smtClean="0"/>
              <a:t>บทที่ </a:t>
            </a:r>
            <a:r>
              <a:rPr lang="th-TH" sz="5400" b="1" dirty="0" smtClean="0"/>
              <a:t>5 </a:t>
            </a:r>
            <a:endParaRPr lang="th-TH" sz="54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15616" y="2564904"/>
            <a:ext cx="7344816" cy="1752600"/>
          </a:xfrm>
        </p:spPr>
        <p:txBody>
          <a:bodyPr>
            <a:normAutofit/>
          </a:bodyPr>
          <a:lstStyle/>
          <a:p>
            <a:r>
              <a:rPr lang="th-TH" sz="4000" b="1" smtClean="0">
                <a:solidFill>
                  <a:schemeClr val="tx1"/>
                </a:solidFill>
              </a:rPr>
              <a:t>แนวทางการบริหาร</a:t>
            </a:r>
            <a:r>
              <a:rPr lang="th-TH" sz="4000" b="1" dirty="0">
                <a:solidFill>
                  <a:schemeClr val="tx1"/>
                </a:solidFill>
              </a:rPr>
              <a:t>องค์กรสมัยใหม่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th-TH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ประเภทของ </a:t>
            </a:r>
            <a:r>
              <a:rPr lang="en-US" dirty="0" smtClean="0"/>
              <a:t>Benchmarking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</a:t>
            </a:r>
            <a:r>
              <a:rPr lang="th-TH" dirty="0"/>
              <a:t>แสดงความนิยมของการทำ </a:t>
            </a:r>
            <a:r>
              <a:rPr lang="en-US" dirty="0"/>
              <a:t>Benchmarking </a:t>
            </a:r>
            <a:r>
              <a:rPr lang="th-TH" dirty="0"/>
              <a:t>ในประเทศต่างๆทั่วโลก ทำให้มีผู้ศึกษาและพยายามพัฒนารูปแบบและเทคนิคในการทำ </a:t>
            </a:r>
            <a:r>
              <a:rPr lang="en-US" dirty="0"/>
              <a:t>Benchmarking </a:t>
            </a:r>
            <a:r>
              <a:rPr lang="th-TH" dirty="0"/>
              <a:t>อย่างหลากหลาย ซึ่ง   ได้แบ่งประเภทของการทำ </a:t>
            </a:r>
            <a:r>
              <a:rPr lang="en-US" dirty="0"/>
              <a:t>Benchmarking </a:t>
            </a:r>
            <a:r>
              <a:rPr lang="th-TH" dirty="0"/>
              <a:t>ออกเป็น </a:t>
            </a:r>
            <a:r>
              <a:rPr lang="en-US" dirty="0"/>
              <a:t>4</a:t>
            </a:r>
            <a:r>
              <a:rPr lang="th-TH" dirty="0"/>
              <a:t> ลักษณะ</a:t>
            </a:r>
            <a:r>
              <a:rPr lang="th-TH" dirty="0" smtClean="0"/>
              <a:t>ได้แก่</a:t>
            </a:r>
          </a:p>
          <a:p>
            <a:pPr lvl="1">
              <a:buFont typeface="Wingdings" pitchFamily="2" charset="2"/>
              <a:buChar char="v"/>
            </a:pPr>
            <a:r>
              <a:rPr lang="th-TH" dirty="0" smtClean="0"/>
              <a:t> ภายในองค์กร (</a:t>
            </a:r>
            <a:r>
              <a:rPr lang="en-US" dirty="0" smtClean="0"/>
              <a:t>Internal Benchmarking)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th-TH" dirty="0" smtClean="0"/>
              <a:t>กับคู่แข่งขัน ( </a:t>
            </a:r>
            <a:r>
              <a:rPr lang="en-US" dirty="0" smtClean="0"/>
              <a:t>Competitive Benchmarking )</a:t>
            </a:r>
          </a:p>
          <a:p>
            <a:pPr lvl="1">
              <a:buFont typeface="Wingdings" pitchFamily="2" charset="2"/>
              <a:buChar char="v"/>
            </a:pPr>
            <a:r>
              <a:rPr lang="th-TH" dirty="0" smtClean="0"/>
              <a:t> ตามหน้าที่(</a:t>
            </a:r>
            <a:r>
              <a:rPr lang="en-US" dirty="0" smtClean="0"/>
              <a:t>Functional Benchmarking)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th-TH" dirty="0" smtClean="0"/>
              <a:t>ทั่วไป (</a:t>
            </a:r>
            <a:r>
              <a:rPr lang="en-US" dirty="0" smtClean="0"/>
              <a:t>Generic Benchmarking )</a:t>
            </a:r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endParaRPr lang="en-US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ประเภทของ </a:t>
            </a:r>
            <a:r>
              <a:rPr lang="en-US" dirty="0" smtClean="0"/>
              <a:t>Benchmarking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</a:t>
            </a:r>
            <a:r>
              <a:rPr lang="th-TH" dirty="0"/>
              <a:t>ทำ </a:t>
            </a:r>
            <a:r>
              <a:rPr lang="en-US" dirty="0"/>
              <a:t>Benchmark </a:t>
            </a:r>
            <a:r>
              <a:rPr lang="th-TH" dirty="0"/>
              <a:t>ภายในองค์กร (</a:t>
            </a:r>
            <a:r>
              <a:rPr lang="en-US" dirty="0"/>
              <a:t>Internal Benchmarking) </a:t>
            </a:r>
            <a:endParaRPr lang="th-TH" dirty="0" smtClean="0"/>
          </a:p>
          <a:p>
            <a:pPr lvl="1"/>
            <a:r>
              <a:rPr lang="th-TH" dirty="0" smtClean="0"/>
              <a:t>โดย</a:t>
            </a:r>
            <a:r>
              <a:rPr lang="th-TH" dirty="0"/>
              <a:t>การทำ </a:t>
            </a:r>
            <a:r>
              <a:rPr lang="en-US" dirty="0"/>
              <a:t>Benchmark </a:t>
            </a:r>
            <a:r>
              <a:rPr lang="th-TH" dirty="0"/>
              <a:t>เปรียบ เทียบกันระหว่างหน่วยงานหรือกระบวนการต่างๆ ภายในองค์กร เพื่อทำการศึกษาและวิเคราะห์ ปัญหาเพื่อให้เป็นต้นแบบ (</a:t>
            </a:r>
            <a:r>
              <a:rPr lang="en-US" dirty="0"/>
              <a:t>Prototype ) </a:t>
            </a:r>
            <a:r>
              <a:rPr lang="th-TH" dirty="0"/>
              <a:t>ในการพัฒนาการ </a:t>
            </a:r>
            <a:r>
              <a:rPr lang="en-US" dirty="0"/>
              <a:t>Benchmark </a:t>
            </a:r>
            <a:r>
              <a:rPr lang="th-TH" dirty="0"/>
              <a:t>ในรูปแบบอื่น</a:t>
            </a:r>
            <a:r>
              <a:rPr lang="th-TH" dirty="0" smtClean="0"/>
              <a:t>ต่อไป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ประเภทของ </a:t>
            </a:r>
            <a:r>
              <a:rPr lang="en-US" b="1" dirty="0" smtClean="0"/>
              <a:t>Benchmarking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 </a:t>
            </a:r>
            <a:r>
              <a:rPr lang="en-US" sz="3600" dirty="0"/>
              <a:t>Benchmark </a:t>
            </a:r>
            <a:r>
              <a:rPr lang="th-TH" sz="3600" dirty="0"/>
              <a:t>กับคู่แข่งขัน ( </a:t>
            </a:r>
            <a:r>
              <a:rPr lang="en-US" sz="3600" dirty="0"/>
              <a:t>Competitive Benchmarking ) </a:t>
            </a:r>
            <a:endParaRPr lang="th-TH" sz="3600" dirty="0" smtClean="0"/>
          </a:p>
          <a:p>
            <a:pPr lvl="1"/>
            <a:r>
              <a:rPr lang="th-TH" sz="3200" dirty="0" smtClean="0"/>
              <a:t>เป็น</a:t>
            </a:r>
            <a:r>
              <a:rPr lang="th-TH" sz="3200" dirty="0"/>
              <a:t>การเปรียบเทียบผลิตภัณฑ์ บริการ การดำเนินงานและข้อมูลในมติต่างๆ ระหว่างองค์การกับคู่แข่งขัน ที่มีศักยภาพโดยตรง เพื่อที่ผู้บริหารจะเห็นจุดอ่อนของตน ความแตกต่างในความสามารถและศักยภาพ ตลอดจนวิธีการดำเนินงานเพื่อที่ธุรกิจจะสามารถพัฒนาตนเองให้เท่าเทียมหรือเหนือกว่าคู่ แข่งที่ดีที่สุด</a:t>
            </a:r>
            <a:r>
              <a:rPr lang="th-TH" sz="3200" dirty="0" smtClean="0"/>
              <a:t>ได้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ประเภทของ </a:t>
            </a:r>
            <a:r>
              <a:rPr lang="en-US" b="1" dirty="0" smtClean="0"/>
              <a:t>Benchmarking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การ </a:t>
            </a:r>
            <a:r>
              <a:rPr lang="en-US" dirty="0"/>
              <a:t>Benchmark </a:t>
            </a:r>
            <a:r>
              <a:rPr lang="th-TH" dirty="0"/>
              <a:t>ตามหน้าที่(</a:t>
            </a:r>
            <a:r>
              <a:rPr lang="en-US" dirty="0"/>
              <a:t>Functional Benchmarking) </a:t>
            </a:r>
            <a:r>
              <a:rPr lang="th-TH" dirty="0"/>
              <a:t>เป็นการเปรียบเทียบการดำเนินงานในแต่ละหน้าที่ (</a:t>
            </a:r>
            <a:r>
              <a:rPr lang="en-US" dirty="0"/>
              <a:t>Function) </a:t>
            </a:r>
            <a:r>
              <a:rPr lang="th-TH" dirty="0"/>
              <a:t>ที่เราสนใจโดยไม่คำนึงถึงความแตกต่างของอุตสาหกรรม และการปฏิบัติทั่วทั้ง</a:t>
            </a:r>
            <a:r>
              <a:rPr lang="th-TH" dirty="0" smtClean="0"/>
              <a:t>องค์การ</a:t>
            </a:r>
          </a:p>
          <a:p>
            <a:r>
              <a:rPr lang="en-US" dirty="0" smtClean="0"/>
              <a:t>Benchmark </a:t>
            </a:r>
            <a:r>
              <a:rPr lang="th-TH" dirty="0"/>
              <a:t>ตามหน้าที่ จะช่วยลดความยุ่งยากในการ หาคู่เปรียบเทียบ (</a:t>
            </a:r>
            <a:r>
              <a:rPr lang="en-US" dirty="0"/>
              <a:t>Benchmarking Partner) </a:t>
            </a:r>
            <a:r>
              <a:rPr lang="th-TH" dirty="0"/>
              <a:t>ซึ่งเราสามารถคัดเลือกคู่เปรียบเทียบได้ ธุรกิจที่ไม่ใช่คู่แข่งโดยตรงในอุตสาหกรรม สะดวกในการกำหนด และตัดสินใจเลือกองค์กรที่มีการ ปฏิบัติงานดีที่สุด ( </a:t>
            </a:r>
            <a:r>
              <a:rPr lang="en-US" dirty="0"/>
              <a:t>Best Practice ) </a:t>
            </a:r>
            <a:r>
              <a:rPr lang="th-TH" dirty="0"/>
              <a:t>ในแต่ละหน้าที่และสามารถกำหนดความสำคัญและเลือกหน้าที่หลักๆ ที่มีอิทธิพลต่ออนาคตทางธุรกิจมาพัฒนาให้เข้มแข็ง ก่อนกระจายหรือขยาย ผลไปยังส่วนอื่นของ</a:t>
            </a:r>
            <a:r>
              <a:rPr lang="th-TH" dirty="0" smtClean="0"/>
              <a:t>องค์กร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ประเภทของ </a:t>
            </a:r>
            <a:r>
              <a:rPr lang="en-US" b="1" dirty="0" smtClean="0"/>
              <a:t>Benchmarking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b="1" dirty="0" smtClean="0"/>
              <a:t>การ </a:t>
            </a:r>
            <a:r>
              <a:rPr lang="en-US" b="1" dirty="0"/>
              <a:t>Benchmark </a:t>
            </a:r>
            <a:r>
              <a:rPr lang="th-TH" b="1" dirty="0"/>
              <a:t>ทั่วไป (</a:t>
            </a:r>
            <a:r>
              <a:rPr lang="en-US" b="1" dirty="0"/>
              <a:t>Generic Benchmarking ) </a:t>
            </a:r>
            <a:r>
              <a:rPr lang="th-TH" dirty="0"/>
              <a:t>เป็นการดำเนินงานที่ให้ความสำคัญกับกระบวนการเฉพาะ(</a:t>
            </a:r>
            <a:r>
              <a:rPr lang="en-US" dirty="0"/>
              <a:t>Specific Benchmarking) </a:t>
            </a:r>
            <a:r>
              <a:rPr lang="th-TH" dirty="0"/>
              <a:t>เป็นการดำเนินงานที่ให้ความสำคัญกับกระบวนการเฉพาะ(</a:t>
            </a:r>
            <a:r>
              <a:rPr lang="en-US" dirty="0"/>
              <a:t>Specific Process )</a:t>
            </a:r>
            <a:r>
              <a:rPr lang="th-TH" dirty="0"/>
              <a:t>ที่ใช้กันอย่างทั่วไปในอุตสาหกรรมต่างๆ โดยกระบวนการต่างๆ อาจดำเนินงานที่เกี่ยวข้องกับหลายหน้าที่ </a:t>
            </a:r>
            <a:endParaRPr lang="th-TH" dirty="0" smtClean="0"/>
          </a:p>
          <a:p>
            <a:r>
              <a:rPr lang="th-TH" dirty="0" smtClean="0"/>
              <a:t>การ </a:t>
            </a:r>
            <a:r>
              <a:rPr lang="en-US" dirty="0"/>
              <a:t>Benchmark </a:t>
            </a:r>
            <a:r>
              <a:rPr lang="th-TH" dirty="0"/>
              <a:t>ทั่วไปจะเป็นประโยชน์ในการบริหารและพัฒนากระบวนการต่างของธุรกิจให้ทันสมัยและมีประสิทธิภาพอยู่เสมอโดยไม่จำกัดกรอบความคิดในอุตสาหกรรมที่ทำให้หลงนึกไปว่ารูปแบบการดำเนินงานและการให้บริการลูกค้าของตนเองดีที่สุดแล้ว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ขั้นตอนในการ </a:t>
            </a:r>
            <a:r>
              <a:rPr lang="en-US" b="1" dirty="0" smtClean="0"/>
              <a:t>Benchmark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4016" y="1268760"/>
            <a:ext cx="889248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2800" dirty="0" smtClean="0"/>
              <a:t>ประกอบไปด้วยช่วงเวลา(</a:t>
            </a:r>
            <a:r>
              <a:rPr lang="en-US" sz="2800" dirty="0" smtClean="0"/>
              <a:t>Phase) </a:t>
            </a:r>
            <a:r>
              <a:rPr lang="th-TH" sz="2800" dirty="0" smtClean="0"/>
              <a:t>ที่สำคัญ </a:t>
            </a:r>
            <a:r>
              <a:rPr lang="en-US" sz="2800" dirty="0" smtClean="0"/>
              <a:t>5</a:t>
            </a:r>
            <a:r>
              <a:rPr lang="th-TH" sz="2800" dirty="0" smtClean="0"/>
              <a:t> ระยะ</a:t>
            </a:r>
          </a:p>
          <a:p>
            <a:r>
              <a:rPr lang="th-TH" sz="2800" dirty="0" smtClean="0"/>
              <a:t>ระยะ</a:t>
            </a:r>
            <a:r>
              <a:rPr lang="th-TH" sz="2800" dirty="0"/>
              <a:t>ที่ </a:t>
            </a:r>
            <a:r>
              <a:rPr lang="en-US" sz="2800" dirty="0"/>
              <a:t>1</a:t>
            </a:r>
            <a:r>
              <a:rPr lang="th-TH" sz="2800" dirty="0"/>
              <a:t> การวางแผน(</a:t>
            </a:r>
            <a:r>
              <a:rPr lang="en-US" sz="2800" dirty="0"/>
              <a:t>Planning)  </a:t>
            </a:r>
            <a:r>
              <a:rPr lang="th-TH" sz="2800" dirty="0"/>
              <a:t>เป็นการกำหนดขอบเขตพื้นที่ในการดำเนินงาน ซึ่งเป็นการกำหนดขอบเขต วางแผนและระดับความสำคัญในการดำเนินงาน</a:t>
            </a:r>
            <a:endParaRPr lang="en-US" sz="2800" dirty="0"/>
          </a:p>
          <a:p>
            <a:r>
              <a:rPr lang="th-TH" sz="2800" dirty="0"/>
              <a:t>ระยะที่ </a:t>
            </a:r>
            <a:r>
              <a:rPr lang="en-US" sz="2800" dirty="0"/>
              <a:t>2</a:t>
            </a:r>
            <a:r>
              <a:rPr lang="th-TH" sz="2800" dirty="0"/>
              <a:t> การวิเคราะห์(</a:t>
            </a:r>
            <a:r>
              <a:rPr lang="en-US" sz="2800" dirty="0"/>
              <a:t>Analysis)  </a:t>
            </a:r>
            <a:r>
              <a:rPr lang="th-TH" sz="2800" dirty="0"/>
              <a:t>เป็นการสร้างความเข้าใจในเชิงลึกเกี่ยวกับการปฏิบัติงาน หรือกระบวนการขององค์กรและธุรกิจที่นำมาเปรียบเทียบ</a:t>
            </a:r>
            <a:endParaRPr lang="en-US" sz="2800" dirty="0"/>
          </a:p>
          <a:p>
            <a:r>
              <a:rPr lang="th-TH" sz="2800" dirty="0"/>
              <a:t>ระยะที่ </a:t>
            </a:r>
            <a:r>
              <a:rPr lang="en-US" sz="2800" dirty="0"/>
              <a:t>3</a:t>
            </a:r>
            <a:r>
              <a:rPr lang="th-TH" sz="2800" dirty="0"/>
              <a:t> การบูร</a:t>
            </a:r>
            <a:r>
              <a:rPr lang="th-TH" sz="2800" dirty="0" err="1"/>
              <a:t>ณา</a:t>
            </a:r>
            <a:r>
              <a:rPr lang="th-TH" sz="2800" dirty="0"/>
              <a:t>การ(</a:t>
            </a:r>
            <a:r>
              <a:rPr lang="en-US" sz="2800" dirty="0"/>
              <a:t>Integration)  </a:t>
            </a:r>
            <a:r>
              <a:rPr lang="th-TH" sz="2800" dirty="0"/>
              <a:t>เป็นการกำหนดเป้าหมายในการเปลี่ยนแปลงและพัฒนา ซึ่งจะสอดคล้องกับกลยุทธ์และการวางแผนขององค์กร</a:t>
            </a:r>
            <a:endParaRPr lang="en-US" sz="2800" dirty="0"/>
          </a:p>
          <a:p>
            <a:r>
              <a:rPr lang="th-TH" sz="2800" dirty="0"/>
              <a:t>ระยะที่ </a:t>
            </a:r>
            <a:r>
              <a:rPr lang="en-US" sz="2800" dirty="0"/>
              <a:t>4</a:t>
            </a:r>
            <a:r>
              <a:rPr lang="th-TH" sz="2800" dirty="0"/>
              <a:t> การปฏิบัติ(</a:t>
            </a:r>
            <a:r>
              <a:rPr lang="en-US" sz="2800" dirty="0"/>
              <a:t>Action)  </a:t>
            </a:r>
            <a:r>
              <a:rPr lang="th-TH" sz="2800" dirty="0"/>
              <a:t>เป็นการแปลงแนวคิดและผลการศึกษาให้เป็นการดำเนินงานที่เป็นรูปธรรม ซึ่งเป็นหัวใจสำคัญของกระบวนการพัฒนาตามแนวทาง </a:t>
            </a:r>
            <a:r>
              <a:rPr lang="en-US" sz="2800" dirty="0"/>
              <a:t>Benchmark</a:t>
            </a:r>
          </a:p>
          <a:p>
            <a:r>
              <a:rPr lang="th-TH" sz="2800" dirty="0"/>
              <a:t>ระยะที่ </a:t>
            </a:r>
            <a:r>
              <a:rPr lang="en-US" sz="2800" dirty="0"/>
              <a:t>5</a:t>
            </a:r>
            <a:r>
              <a:rPr lang="th-TH" sz="2800" dirty="0"/>
              <a:t> การเติบโตเต็มที่(</a:t>
            </a:r>
            <a:r>
              <a:rPr lang="en-US" sz="2800" dirty="0"/>
              <a:t>Maturity)  </a:t>
            </a:r>
            <a:r>
              <a:rPr lang="th-TH" sz="2800" dirty="0"/>
              <a:t>เป็นการนำ </a:t>
            </a:r>
            <a:r>
              <a:rPr lang="en-US" sz="2800" dirty="0"/>
              <a:t>Benchmark </a:t>
            </a:r>
            <a:r>
              <a:rPr lang="th-TH" sz="2800" dirty="0"/>
              <a:t>เข้าไปในทุกกระบวนการ ซึ่งจะต้องปฏิบัติอย่างต่อเนื่องอันสืบเนื่องมาจากที่ธุรกิจก้าวขึ้นเป็นผู้นำแล้ว</a:t>
            </a:r>
            <a:endParaRPr lang="en-US" sz="2800" dirty="0"/>
          </a:p>
          <a:p>
            <a:endParaRPr lang="th-TH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วิธีการทำ </a:t>
            </a:r>
            <a:r>
              <a:rPr lang="en-US" b="1" dirty="0" smtClean="0"/>
              <a:t>Benchmark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dirty="0" smtClean="0"/>
              <a:t>ตัดสินใจ</a:t>
            </a:r>
            <a:r>
              <a:rPr lang="th-TH" dirty="0"/>
              <a:t>เลือกว่าจะทำการ </a:t>
            </a:r>
            <a:r>
              <a:rPr lang="en-US" dirty="0"/>
              <a:t>Benchmark </a:t>
            </a:r>
            <a:r>
              <a:rPr lang="th-TH" dirty="0"/>
              <a:t>เรื่องใด โดยระบุถึงความต้องการและเป้าหมายขององค์กร กระบวนการเทียบเคียงและในเรื่อง </a:t>
            </a:r>
            <a:r>
              <a:rPr lang="en-US" dirty="0"/>
              <a:t>Benchmarking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ระบุชื่อคู่เปรียบเทียบในการ </a:t>
            </a:r>
            <a:r>
              <a:rPr lang="en-US" dirty="0"/>
              <a:t>Benchmark </a:t>
            </a:r>
            <a:r>
              <a:rPr lang="th-TH" dirty="0"/>
              <a:t>เป็นการตัดสินใจเลือกบริษัทที่คู่ควรเป็นแม่แบบ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การรวบรวม เป็นการรวบรวมข้อมูลสำคัญต่างๆ ทั้งองค์กรของเราและองค์กรของคู่เปรียบเทียบ ตรวจสอบความน่าเชื่อถือ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การวิเคราะห์ เป็นการจัดลำดับและเรียบเรียงประเภทของข้อมูล วิเคราะห์ช่วงห่าง(</a:t>
            </a:r>
            <a:r>
              <a:rPr lang="en-US" dirty="0"/>
              <a:t>Gap) </a:t>
            </a:r>
            <a:r>
              <a:rPr lang="th-TH" dirty="0"/>
              <a:t>ของสมรรถนะต่างๆ พร้อมสาเหตุที่เกิดขึ้น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การปฏิบัติเพื่อก่อให้เกิดผลลัพธ์ เป็นการสร้างการยอมรับเป็นการภายใน สำหรับผลลัพธ์ที่ดีได้จากการศึกษา แลละการประยุกต์ใช้กับองค์กรของตนต่อไป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ประโยชน์ของการทำ </a:t>
            </a:r>
            <a:r>
              <a:rPr lang="en-US" b="1" dirty="0" smtClean="0"/>
              <a:t>Benchmarking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เนื่องจาก </a:t>
            </a:r>
            <a:r>
              <a:rPr lang="en-US" dirty="0"/>
              <a:t>Benchmarking </a:t>
            </a:r>
            <a:r>
              <a:rPr lang="th-TH" dirty="0"/>
              <a:t>เป็นการเน้นความสำคัญไปยังกระบวนการ ( </a:t>
            </a:r>
            <a:r>
              <a:rPr lang="en-US" dirty="0"/>
              <a:t>Process )</a:t>
            </a:r>
            <a:r>
              <a:rPr lang="th-TH" dirty="0"/>
              <a:t>ที่สำคัญๆ ในทางธุรกิจของแต่ละองค์กร ซึ่ง ให้เหตุผลในการทำ </a:t>
            </a:r>
            <a:r>
              <a:rPr lang="en-US" dirty="0"/>
              <a:t>Benchmarking </a:t>
            </a:r>
            <a:r>
              <a:rPr lang="th-TH" dirty="0"/>
              <a:t>ว่า </a:t>
            </a:r>
            <a:r>
              <a:rPr lang="en-US" dirty="0"/>
              <a:t>Benchmark </a:t>
            </a:r>
            <a:r>
              <a:rPr lang="th-TH" dirty="0"/>
              <a:t>จะช่วยปรับปรุงผลการปฏิบัติงานขององค์กรได้เป็นอย่างดี การวิจัยและการเปรียบเทียบกระบวนการทางธุรกิจกับองค์กรที่ได้รับการยอมรับว่าดีที่สุด (</a:t>
            </a:r>
            <a:r>
              <a:rPr lang="en-US" dirty="0"/>
              <a:t>best-in-class) </a:t>
            </a:r>
            <a:r>
              <a:rPr lang="th-TH" dirty="0"/>
              <a:t>จะให้ประโยชน์มหาศาลในระยะเวลาอัน</a:t>
            </a:r>
            <a:r>
              <a:rPr lang="th-TH" dirty="0" smtClean="0"/>
              <a:t>สั้น</a:t>
            </a:r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ประโยชน์ของการทำ </a:t>
            </a:r>
            <a:r>
              <a:rPr lang="en-US" b="1" dirty="0" smtClean="0"/>
              <a:t>Benchmarking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Benchmark </a:t>
            </a:r>
            <a:r>
              <a:rPr lang="th-TH" dirty="0"/>
              <a:t>จะมีความสำคัญต่อองค์กรธุรกิจ </a:t>
            </a:r>
            <a:r>
              <a:rPr lang="en-US" dirty="0"/>
              <a:t>4</a:t>
            </a:r>
            <a:r>
              <a:rPr lang="th-TH" dirty="0"/>
              <a:t> ประการ คือ  ( </a:t>
            </a:r>
            <a:r>
              <a:rPr lang="th-TH" dirty="0" err="1"/>
              <a:t>พอลล์</a:t>
            </a:r>
            <a:r>
              <a:rPr lang="th-TH" dirty="0"/>
              <a:t> </a:t>
            </a:r>
            <a:r>
              <a:rPr lang="th-TH" dirty="0" err="1"/>
              <a:t>เจมส์</a:t>
            </a:r>
            <a:r>
              <a:rPr lang="th-TH" dirty="0"/>
              <a:t> โร</a:t>
            </a:r>
            <a:r>
              <a:rPr lang="th-TH" dirty="0" err="1"/>
              <a:t>แบร์</a:t>
            </a:r>
            <a:r>
              <a:rPr lang="th-TH" dirty="0"/>
              <a:t>  </a:t>
            </a:r>
            <a:r>
              <a:rPr lang="en-US" dirty="0"/>
              <a:t>2543: 20-21)</a:t>
            </a:r>
          </a:p>
          <a:p>
            <a:pPr lvl="1"/>
            <a:r>
              <a:rPr lang="th-TH" dirty="0"/>
              <a:t>การ </a:t>
            </a:r>
            <a:r>
              <a:rPr lang="en-US" dirty="0"/>
              <a:t>Benchmark </a:t>
            </a:r>
            <a:r>
              <a:rPr lang="th-TH" dirty="0"/>
              <a:t>ทำให้ธุรกิจรู้จักตนเองจากการวัดผลการดำเนินงาน เปรียบเทียบกับองค์กรอื่นที่มีการดำเนินงานที่ดี (ที่สุด)</a:t>
            </a:r>
            <a:endParaRPr lang="en-US" dirty="0"/>
          </a:p>
          <a:p>
            <a:pPr lvl="1"/>
            <a:r>
              <a:rPr lang="th-TH" dirty="0"/>
              <a:t>การ </a:t>
            </a:r>
            <a:r>
              <a:rPr lang="en-US" dirty="0"/>
              <a:t>Benchmark </a:t>
            </a:r>
            <a:r>
              <a:rPr lang="th-TH" dirty="0"/>
              <a:t>เป็นแนวทางในการพัฒนาตนเองอย่างเป็นระบบต่อเนื่องและเป็นรูปธรรมที่สามารถวัดและตรวจสอบได้ มิใช่แค่เพียงนึกหรือคิดเอาเองเท่านั้น</a:t>
            </a:r>
            <a:endParaRPr lang="en-US" dirty="0"/>
          </a:p>
          <a:p>
            <a:pPr lvl="1"/>
            <a:r>
              <a:rPr lang="th-TH" dirty="0"/>
              <a:t>การ </a:t>
            </a:r>
            <a:r>
              <a:rPr lang="en-US" dirty="0"/>
              <a:t>Benchmark </a:t>
            </a:r>
            <a:r>
              <a:rPr lang="th-TH" dirty="0"/>
              <a:t>เป็นการสั่งสมความรู้ ทักษะ และ ประสบการณ์ที่จะเป็นประโยชน์ ในการแก้ปัญหาขององค์กรในอนาคต</a:t>
            </a:r>
            <a:endParaRPr lang="en-US" dirty="0"/>
          </a:p>
          <a:p>
            <a:pPr lvl="1"/>
            <a:r>
              <a:rPr lang="th-TH" dirty="0"/>
              <a:t>การ </a:t>
            </a:r>
            <a:r>
              <a:rPr lang="en-US" dirty="0"/>
              <a:t>Benchmark </a:t>
            </a:r>
            <a:r>
              <a:rPr lang="th-TH" dirty="0"/>
              <a:t>มิใช่เทคนิคการปฏิบัติการเพื่อสร้างคุณภาพ ประสิทธิภาพและผลิตภาพในการผลิตและบริการเท่านั้น แต่จะเป็นเครื่องมือในระดับกลยุทธ์ที่จะพัฒนาศักยภาพ แสดงความสามารถในการแข่งขันขององค์กร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2.</a:t>
            </a:r>
            <a:r>
              <a:rPr lang="th-TH" dirty="0" smtClean="0"/>
              <a:t>การจัดการคุณภาพทั่วทั้งองค์กร (</a:t>
            </a:r>
            <a:r>
              <a:rPr lang="en-US" dirty="0" smtClean="0"/>
              <a:t>TQM)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h-TH" dirty="0" smtClean="0"/>
              <a:t>ความหมาย</a:t>
            </a:r>
            <a:r>
              <a:rPr lang="th-TH" dirty="0"/>
              <a:t>ของ </a:t>
            </a:r>
            <a:r>
              <a:rPr lang="en-US" dirty="0"/>
              <a:t>TQM   </a:t>
            </a:r>
            <a:r>
              <a:rPr lang="th-TH" dirty="0"/>
              <a:t>หมายถึง  การจัดการ หรือ บริหาร เพื่อให้เกิดคุณภาพทั่วทั้งองค์กร โดยทุกคนมีส่วนร่วม</a:t>
            </a:r>
            <a:endParaRPr lang="en-US" dirty="0"/>
          </a:p>
          <a:p>
            <a:pPr>
              <a:buNone/>
            </a:pPr>
            <a:r>
              <a:rPr lang="en-US" dirty="0" smtClean="0"/>
              <a:t>T </a:t>
            </a:r>
            <a:r>
              <a:rPr lang="en-US" dirty="0"/>
              <a:t>= TOTAL </a:t>
            </a:r>
            <a:r>
              <a:rPr lang="th-TH" dirty="0"/>
              <a:t>หมายถึง ทุกคน  ทุกระดับ  ทุกหน่วยงาน ทุกปัจจัยในการทำงาน ทุกขั้นตอน และทุกเวลาต้องมีส่วนร่วมในการสร้างคุณภาพ</a:t>
            </a:r>
            <a:endParaRPr lang="en-US" dirty="0"/>
          </a:p>
          <a:p>
            <a:pPr>
              <a:buNone/>
            </a:pPr>
            <a:r>
              <a:rPr lang="en-US" dirty="0"/>
              <a:t>Q = Quality  </a:t>
            </a:r>
            <a:r>
              <a:rPr lang="th-TH" dirty="0"/>
              <a:t>หมายถึง การทำให้ได้ตรงกับความต้องการของลูกค้าอย่างแท้จริง หรือการสร้างความพึงพอใจให้กับลูกค้าอย่างแท้จริง ไม่ว่าจะเป็นการผลิตหรือการให้บริการ</a:t>
            </a:r>
            <a:endParaRPr lang="en-US" dirty="0"/>
          </a:p>
          <a:p>
            <a:pPr>
              <a:buNone/>
            </a:pPr>
            <a:r>
              <a:rPr lang="en-US" dirty="0"/>
              <a:t>M= Management    </a:t>
            </a:r>
            <a:r>
              <a:rPr lang="th-TH" dirty="0"/>
              <a:t>คือการบริหาร หรือการจัดการ ที่ มีการดำเนินการอย่างเป็นระบบ โดย ผู้บริหารระดับสูงมีความมุ่งมั่นอย่างจริงจังที่จะสร้างคุณภาพให้เกิดขึ้น   ด้วยการสร้างมาตรฐานในการดำเนินการขึ้นมาใช้  โดยเน้นให้ทุกคนมีส่วนร่วม มีการทำงานเป็นทีมหรือตั้งกลุ่มงานขึ้น และมีการปรับปรุงแก้ไขอย่าง</a:t>
            </a:r>
            <a:r>
              <a:rPr lang="th-TH" dirty="0" smtClean="0"/>
              <a:t>ต่อเนื่อง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1. (Benchmarking : </a:t>
            </a:r>
            <a:r>
              <a:rPr lang="th-TH" dirty="0" err="1" smtClean="0"/>
              <a:t>เบ็นช์</a:t>
            </a:r>
            <a:r>
              <a:rPr lang="th-TH" dirty="0" smtClean="0"/>
              <a:t>มาร์ค</a:t>
            </a:r>
            <a:r>
              <a:rPr lang="th-TH" dirty="0" err="1" smtClean="0"/>
              <a:t>กิ้ง</a:t>
            </a:r>
            <a:r>
              <a:rPr lang="th-TH" dirty="0" smtClean="0"/>
              <a:t>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err="1" smtClean="0"/>
              <a:t>เบนซ์</a:t>
            </a:r>
            <a:r>
              <a:rPr lang="th-TH" sz="4000" dirty="0"/>
              <a:t>มาร์ก</a:t>
            </a:r>
            <a:r>
              <a:rPr lang="th-TH" sz="4000" dirty="0" err="1"/>
              <a:t>กิง</a:t>
            </a:r>
            <a:r>
              <a:rPr lang="th-TH" sz="4000" dirty="0"/>
              <a:t> (</a:t>
            </a:r>
            <a:r>
              <a:rPr lang="en-US" sz="4000" dirty="0"/>
              <a:t>Benchmarking) </a:t>
            </a:r>
            <a:r>
              <a:rPr lang="th-TH" sz="4000" dirty="0"/>
              <a:t>เป็นที่รู้จักแพร่หลายอย่างเป็นทางการครั้งแรก เมื่อปี </a:t>
            </a:r>
            <a:r>
              <a:rPr lang="en-US" sz="4000" dirty="0"/>
              <a:t>1975</a:t>
            </a:r>
            <a:r>
              <a:rPr lang="th-TH" sz="4000" dirty="0"/>
              <a:t> โดย บริษัท ซี</a:t>
            </a:r>
            <a:r>
              <a:rPr lang="th-TH" sz="4000" dirty="0" err="1"/>
              <a:t>รอกซ์</a:t>
            </a:r>
            <a:r>
              <a:rPr lang="th-TH" sz="4000" dirty="0"/>
              <a:t> ประเทศสหรัฐอเมริกา ผู้ผลิตเครื่องถ่ายเอกสารที่มีชื่อเสียงนำมาใช้ปรับปรุงองค์กรของตนที่สูญเสียตลาดไป โดยใช้บริษัทฟูจิซี</a:t>
            </a:r>
            <a:r>
              <a:rPr lang="th-TH" sz="4000" dirty="0" err="1"/>
              <a:t>รอกซ์</a:t>
            </a:r>
            <a:r>
              <a:rPr lang="th-TH" sz="4000" dirty="0"/>
              <a:t>ซึ่งเป็นบริษัทในเครือแม่แบบ จนประสบความสำเร็จอีก</a:t>
            </a:r>
            <a:r>
              <a:rPr lang="th-TH" sz="4000" dirty="0" smtClean="0"/>
              <a:t>ครั้ง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</a:t>
            </a:r>
            <a:r>
              <a:rPr lang="th-TH" b="1" dirty="0" smtClean="0"/>
              <a:t>การจัดการคุณภาพทั่วทั้งองค์กร (</a:t>
            </a:r>
            <a:r>
              <a:rPr lang="en-US" b="1" dirty="0" smtClean="0"/>
              <a:t>TQM)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ความหมาย</a:t>
            </a:r>
            <a:r>
              <a:rPr lang="th-TH" dirty="0"/>
              <a:t>ที่เป็นที่ยอมรับตามมาตรฐานสากลคือ</a:t>
            </a:r>
            <a:endParaRPr lang="en-US" dirty="0"/>
          </a:p>
          <a:p>
            <a:pPr>
              <a:buNone/>
            </a:pPr>
            <a:r>
              <a:rPr lang="en-US" dirty="0"/>
              <a:t>TQM </a:t>
            </a:r>
            <a:r>
              <a:rPr lang="th-TH" dirty="0"/>
              <a:t>หมายถึง  แนวทางการบริหารที่มุ่งเน้นคุณภาพโดยสมาชิกทุกคนในองค์การมีส่วนร่วมและมุ่งหมายผลงานระยะยาวด้วยการสร้างความพึงพอใจให้แก่ลูกค้า รวมทั้งสร้างผลประโยชน์ให้สมาชิกขององค์การและสังคม </a:t>
            </a:r>
            <a:endParaRPr lang="en-US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 Q M </a:t>
            </a:r>
            <a:r>
              <a:rPr lang="th-TH" b="1" dirty="0" smtClean="0"/>
              <a:t>ประกอบด้วยหลักการสำคัญ </a:t>
            </a:r>
            <a:r>
              <a:rPr lang="en-US" b="1" dirty="0" smtClean="0"/>
              <a:t>3</a:t>
            </a:r>
            <a:r>
              <a:rPr lang="th-TH" b="1" dirty="0" smtClean="0"/>
              <a:t> ประการคือ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h-TH" dirty="0" smtClean="0"/>
              <a:t>การ</a:t>
            </a:r>
            <a:r>
              <a:rPr lang="th-TH" dirty="0"/>
              <a:t>มุ่งที่คุณภาพ ( </a:t>
            </a:r>
            <a:r>
              <a:rPr lang="en-US" dirty="0"/>
              <a:t>Quality </a:t>
            </a:r>
            <a:r>
              <a:rPr lang="en-US" dirty="0" err="1"/>
              <a:t>Orientration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th-TH" dirty="0" smtClean="0"/>
              <a:t>ทุก</a:t>
            </a:r>
            <a:r>
              <a:rPr lang="th-TH" dirty="0"/>
              <a:t>คนมีส่วนร่วมและทำงานเป็นทีม ( </a:t>
            </a:r>
            <a:r>
              <a:rPr lang="en-US" dirty="0"/>
              <a:t>Total Involvement &amp; Teamwork)</a:t>
            </a:r>
          </a:p>
          <a:p>
            <a:pPr>
              <a:buNone/>
            </a:pPr>
            <a:r>
              <a:rPr lang="en-US" dirty="0"/>
              <a:t>3. </a:t>
            </a:r>
            <a:r>
              <a:rPr lang="th-TH" dirty="0"/>
              <a:t>แก้ปัญหาและปรับปรุงงานอย่างต่อเนื่อง (</a:t>
            </a:r>
            <a:r>
              <a:rPr lang="en-US" dirty="0"/>
              <a:t>Trouble Solving &amp; Continuous Improvement)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ปัจจัยสนับสนุนให้ </a:t>
            </a:r>
            <a:r>
              <a:rPr lang="en-US" b="1" dirty="0" smtClean="0"/>
              <a:t>TQM </a:t>
            </a:r>
            <a:r>
              <a:rPr lang="th-TH" b="1" dirty="0" smtClean="0"/>
              <a:t>ประสบความสำเร็จ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TQM   </a:t>
            </a:r>
            <a:r>
              <a:rPr lang="th-TH" dirty="0" smtClean="0"/>
              <a:t>จะประสบความสำเร็จได้ต้องอาศัยปัจจัยสนับสนุนอีกหลายประการ  คือ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th-TH" dirty="0" smtClean="0"/>
              <a:t>  </a:t>
            </a:r>
            <a:r>
              <a:rPr lang="th-TH" b="1" dirty="0" smtClean="0"/>
              <a:t>ภาวะผู้นำ  </a:t>
            </a:r>
            <a:r>
              <a:rPr lang="th-TH" dirty="0" smtClean="0"/>
              <a:t>ผู้บริหารระดับสูงต้องมีความมุ่งมั่นที่จะทำการพัฒนา ปรับปรุงระบบงานที่ดีขึ้นมาใช้ เป็นผู้นำและให้การสนับสนุนอย่างจริงจัง ต่อเนื่อง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th-TH" b="1" dirty="0" smtClean="0"/>
              <a:t>  </a:t>
            </a:r>
            <a:r>
              <a:rPr lang="th-TH" b="1" dirty="0"/>
              <a:t>การให้การศึกษาและฝึกอบรม </a:t>
            </a:r>
            <a:r>
              <a:rPr lang="th-TH" dirty="0"/>
              <a:t>พนักงานทุกคนให้เรียนรู้เข้าใจอย่างแท้จริงเกี่ยวกับหลักการบริหาร</a:t>
            </a:r>
            <a:r>
              <a:rPr lang="en-US" dirty="0"/>
              <a:t>TQM</a:t>
            </a:r>
          </a:p>
          <a:p>
            <a:pPr lvl="1">
              <a:buFont typeface="Wingdings" pitchFamily="2" charset="2"/>
              <a:buChar char="v"/>
            </a:pPr>
            <a:r>
              <a:rPr lang="th-TH" dirty="0"/>
              <a:t>  </a:t>
            </a:r>
            <a:r>
              <a:rPr lang="th-TH" b="1" dirty="0"/>
              <a:t>ต้องเปลี่ยนแปลงโครงสร้างขององค์การให้เอื้ออำนวยต่อระบบ</a:t>
            </a:r>
            <a:r>
              <a:rPr lang="en-US" b="1" dirty="0"/>
              <a:t>TQM</a:t>
            </a:r>
          </a:p>
          <a:p>
            <a:pPr lvl="1">
              <a:buFont typeface="Wingdings" pitchFamily="2" charset="2"/>
              <a:buChar char="v"/>
            </a:pPr>
            <a:r>
              <a:rPr lang="th-TH" dirty="0"/>
              <a:t>  </a:t>
            </a:r>
            <a:r>
              <a:rPr lang="th-TH" b="1" dirty="0"/>
              <a:t>การติดต่อสื่อสารในองค์การต้องมีทั้งในระดับแนวดิ่งและแนวนอน</a:t>
            </a:r>
            <a:endParaRPr lang="en-US" b="1" dirty="0"/>
          </a:p>
          <a:p>
            <a:pPr lvl="1">
              <a:buFont typeface="Wingdings" pitchFamily="2" charset="2"/>
              <a:buChar char="v"/>
            </a:pPr>
            <a:r>
              <a:rPr lang="th-TH" dirty="0"/>
              <a:t>  </a:t>
            </a:r>
            <a:r>
              <a:rPr lang="th-TH" b="1" dirty="0"/>
              <a:t>การให้รางวัลและยอมรับในความสำเร็จของบุคคลและทีมงาน </a:t>
            </a:r>
            <a:r>
              <a:rPr lang="th-TH" dirty="0"/>
              <a:t>หรือให้กำลังใจแก่ผู้ที่พยายามที่จะปรับปรุงแก้ไขการทำงานของตน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r>
              <a:rPr lang="th-TH" dirty="0"/>
              <a:t>  </a:t>
            </a:r>
            <a:r>
              <a:rPr lang="th-TH" b="1" dirty="0"/>
              <a:t>การวัดผลงาน </a:t>
            </a:r>
            <a:r>
              <a:rPr lang="th-TH" dirty="0"/>
              <a:t>ต้องมีเกณฑ์การวัดที่ชัดเจน เป็นธรรม  โดยใช้ความพึงพอใจของลูกค้าเป็นเครื่องชี้วัด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r>
              <a:rPr lang="th-TH" dirty="0"/>
              <a:t> การทำงานเป็นทีม เพื่อให้เกิดความร่วมมือและการมีส่วนร่วมของทุกคน โดยมีผู้บริหารหรือเป็นผู้บังคับบัญชาเป็นหัวหน้าทีม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ขั้นตอนการดำเนินกิจกรรม </a:t>
            </a:r>
            <a:r>
              <a:rPr lang="en-US" b="1" dirty="0" smtClean="0"/>
              <a:t>TQM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h-TH" dirty="0" smtClean="0"/>
              <a:t>อบรม </a:t>
            </a:r>
            <a:r>
              <a:rPr lang="en-US" dirty="0" smtClean="0"/>
              <a:t>TQM  </a:t>
            </a:r>
            <a:r>
              <a:rPr lang="en-US" dirty="0"/>
              <a:t>WORKSHOP</a:t>
            </a:r>
          </a:p>
          <a:p>
            <a:pPr>
              <a:buFont typeface="Wingdings" pitchFamily="2" charset="2"/>
              <a:buChar char="v"/>
            </a:pPr>
            <a:r>
              <a:rPr lang="th-TH" dirty="0"/>
              <a:t>จัดตั้งทีม / คัดเลือกปัญหาขึ้นมาปรับปรุง  โดยดำเนินการในลักษณะของโครงการเล็กๆ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th-TH" dirty="0"/>
              <a:t>จดทะเบียนดำเนินโครงการฯ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th-TH" dirty="0"/>
              <a:t>ดำเนินโครงการฯ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th-TH" dirty="0"/>
              <a:t>ติดตามผลการดำเนินโครงการฯ  เป็นระยะ ๆโดยการประชุมเชิง</a:t>
            </a:r>
            <a:r>
              <a:rPr lang="th-TH" dirty="0" smtClean="0"/>
              <a:t>ปฏิบัติการ</a:t>
            </a:r>
            <a:endParaRPr lang="en-US" dirty="0"/>
          </a:p>
          <a:p>
            <a:pPr>
              <a:buFont typeface="Wingdings" pitchFamily="2" charset="2"/>
              <a:buChar char="v"/>
            </a:pPr>
            <a:endParaRPr lang="th-TH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3.</a:t>
            </a:r>
            <a:r>
              <a:rPr lang="th-TH" dirty="0" smtClean="0"/>
              <a:t> หลักการ </a:t>
            </a:r>
            <a:r>
              <a:rPr lang="en-US" dirty="0" smtClean="0"/>
              <a:t>5</a:t>
            </a:r>
            <a:r>
              <a:rPr lang="th-TH" dirty="0" smtClean="0"/>
              <a:t> ส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5</a:t>
            </a:r>
            <a:r>
              <a:rPr lang="th-TH" dirty="0" smtClean="0"/>
              <a:t> </a:t>
            </a:r>
            <a:r>
              <a:rPr lang="th-TH" dirty="0"/>
              <a:t>ส คือ เทคนิคหรือวิธีการจัดหรือปรับปรุงสถานที่ทำงาน หรือสภาพการทำงานให้เกิดความสะดวก ความเป็นระเบียบเรียบร้อย สะอาด เพื่อเอื้ออำนวยให้เกิดประสิทธิภาพในการทำงาน  เพิ่มความปลอดภัยและคุณภาพของงาน</a:t>
            </a:r>
            <a:r>
              <a:rPr lang="th-TH" dirty="0" smtClean="0"/>
              <a:t>สูงขึ้น </a:t>
            </a:r>
            <a:endParaRPr lang="en-US" dirty="0"/>
          </a:p>
          <a:p>
            <a:pPr>
              <a:buNone/>
            </a:pPr>
            <a:r>
              <a:rPr lang="th-TH" dirty="0" smtClean="0"/>
              <a:t>หลักการ </a:t>
            </a:r>
            <a:r>
              <a:rPr lang="en-US" dirty="0"/>
              <a:t>5</a:t>
            </a:r>
            <a:r>
              <a:rPr lang="th-TH" dirty="0"/>
              <a:t> ส ได้แก่</a:t>
            </a:r>
            <a:endParaRPr lang="en-US" dirty="0"/>
          </a:p>
          <a:p>
            <a:pPr lvl="1">
              <a:buNone/>
            </a:pPr>
            <a:r>
              <a:rPr lang="th-TH" dirty="0"/>
              <a:t>สะสาง (</a:t>
            </a:r>
            <a:r>
              <a:rPr lang="en-US" dirty="0"/>
              <a:t>SERI) </a:t>
            </a:r>
            <a:r>
              <a:rPr lang="th-TH" dirty="0"/>
              <a:t>คือ การแยกของที่ต้องการ ออกจากของที่ไม่ต้องการและขจัดของที่ไม่ต้องการทิ้งไป </a:t>
            </a:r>
            <a:endParaRPr lang="en-US" dirty="0"/>
          </a:p>
          <a:p>
            <a:pPr lvl="1">
              <a:buNone/>
            </a:pPr>
            <a:r>
              <a:rPr lang="th-TH" dirty="0"/>
              <a:t>สะดวก (</a:t>
            </a:r>
            <a:r>
              <a:rPr lang="en-US" dirty="0"/>
              <a:t>SEITON) </a:t>
            </a:r>
            <a:r>
              <a:rPr lang="th-TH" dirty="0"/>
              <a:t>คือ การจัดวางสิ่งขอต่าง ๆ ในที่ทำงาน ให้เป็นระเบียบเพื่อความสะดวก และ ปลอดภัย </a:t>
            </a:r>
            <a:endParaRPr lang="en-US" dirty="0"/>
          </a:p>
          <a:p>
            <a:pPr lvl="1">
              <a:buNone/>
            </a:pPr>
            <a:r>
              <a:rPr lang="th-TH" dirty="0"/>
              <a:t>สะอาด (</a:t>
            </a:r>
            <a:r>
              <a:rPr lang="en-US" dirty="0"/>
              <a:t>SEISO) </a:t>
            </a:r>
            <a:r>
              <a:rPr lang="th-TH" dirty="0"/>
              <a:t>คือ การทำความสะอาด เครื่องมือ อุปกรณ์ และสถานที่ทำงาน </a:t>
            </a:r>
            <a:endParaRPr lang="en-US" dirty="0"/>
          </a:p>
          <a:p>
            <a:pPr lvl="1">
              <a:buNone/>
            </a:pPr>
            <a:r>
              <a:rPr lang="th-TH" dirty="0"/>
              <a:t>สุขลักษณะ (</a:t>
            </a:r>
            <a:r>
              <a:rPr lang="en-US" dirty="0"/>
              <a:t>SEIKETSU) </a:t>
            </a:r>
            <a:r>
              <a:rPr lang="th-TH" dirty="0"/>
              <a:t>คือ สภาพหมดจด สะอาดตา ถูกสุขลักษณะ และรักษาให้ดีตลอดไป </a:t>
            </a:r>
            <a:endParaRPr lang="en-US" dirty="0"/>
          </a:p>
          <a:p>
            <a:pPr lvl="1">
              <a:buNone/>
            </a:pPr>
            <a:r>
              <a:rPr lang="th-TH" dirty="0"/>
              <a:t>สร้างนิสัย (</a:t>
            </a:r>
            <a:r>
              <a:rPr lang="en-US" dirty="0"/>
              <a:t>SHITSUKE) </a:t>
            </a:r>
            <a:r>
              <a:rPr lang="th-TH" dirty="0"/>
              <a:t>คือ การอบรม สร้างนิสัยในการปฏิบัติงานตามระเบียบวินัย ข้อบังคับอย่างเคร่งครัด </a:t>
            </a:r>
            <a:endParaRPr lang="en-US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ขั้นตอนในการดำเนินงาน </a:t>
            </a:r>
            <a:r>
              <a:rPr lang="en-US" b="1" dirty="0" smtClean="0"/>
              <a:t>5</a:t>
            </a:r>
            <a:r>
              <a:rPr lang="th-TH" b="1" dirty="0" smtClean="0"/>
              <a:t> ส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8032" y="1340768"/>
            <a:ext cx="8892480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/>
              <a:t> </a:t>
            </a:r>
            <a:r>
              <a:rPr lang="th-TH" sz="2800" b="1" dirty="0" smtClean="0"/>
              <a:t>1. </a:t>
            </a:r>
            <a:r>
              <a:rPr lang="th-TH" b="1" dirty="0" smtClean="0"/>
              <a:t>ขั้น</a:t>
            </a:r>
            <a:r>
              <a:rPr lang="th-TH" b="1" dirty="0"/>
              <a:t>เตรียมการ (</a:t>
            </a:r>
            <a:r>
              <a:rPr lang="en-US" b="1" dirty="0"/>
              <a:t>Preparation) </a:t>
            </a:r>
            <a:r>
              <a:rPr lang="th-TH" sz="2000" dirty="0"/>
              <a:t>คือ การทำความเข้าใจกับผู้บริหารระดับสูง และจัดเตรียมแผนการดำเนินกิจกรรม ซึ่งสามารถดำเนินการตามลำดับดังนี้ 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1.1</a:t>
            </a:r>
            <a:r>
              <a:rPr lang="th-TH" sz="2000" dirty="0"/>
              <a:t>   </a:t>
            </a:r>
            <a:r>
              <a:rPr lang="th-TH" sz="2000" dirty="0" smtClean="0"/>
              <a:t>สร้าง</a:t>
            </a:r>
            <a:r>
              <a:rPr lang="th-TH" sz="2000" dirty="0"/>
              <a:t>ความเข้าใจกับผู้บริหารระดับสูง โดยเชิญผู้รู้จากหน่วยงานภายนอกอาจเป็นผู้เชี่ยวชาญเรื่อง </a:t>
            </a:r>
            <a:r>
              <a:rPr lang="en-US" sz="2000" dirty="0"/>
              <a:t>5</a:t>
            </a:r>
            <a:r>
              <a:rPr lang="th-TH" sz="2000" dirty="0"/>
              <a:t>ส หรือ </a:t>
            </a:r>
            <a:r>
              <a:rPr lang="en-US" sz="2000" dirty="0"/>
              <a:t>5S Facilitators ( </a:t>
            </a:r>
            <a:r>
              <a:rPr lang="th-TH" sz="2000" dirty="0"/>
              <a:t>เจ้าหน้าที่ส่งเสริมกิจกรรม </a:t>
            </a:r>
            <a:r>
              <a:rPr lang="en-US" sz="2000" dirty="0"/>
              <a:t>5</a:t>
            </a:r>
            <a:r>
              <a:rPr lang="th-TH" sz="2000" dirty="0"/>
              <a:t> ส)    ของหน่วยงานที่ดำเนินกิจกรรม </a:t>
            </a:r>
            <a:r>
              <a:rPr lang="en-US" sz="2000" dirty="0"/>
              <a:t>5</a:t>
            </a:r>
            <a:r>
              <a:rPr lang="th-TH" sz="2000" dirty="0"/>
              <a:t> ส ประสบผลสำเร็จแล้วในระดับหนึ่ง มาเป็นที่ปรึกษา 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1.2</a:t>
            </a:r>
            <a:r>
              <a:rPr lang="th-TH" sz="2000" dirty="0"/>
              <a:t>   </a:t>
            </a:r>
            <a:r>
              <a:rPr lang="th-TH" sz="2000" dirty="0" smtClean="0"/>
              <a:t>การ</a:t>
            </a:r>
            <a:r>
              <a:rPr lang="th-TH" sz="2000" dirty="0"/>
              <a:t>กำหนดนโยบายการดำเนินกิจกรรม </a:t>
            </a:r>
            <a:r>
              <a:rPr lang="en-US" sz="2000" dirty="0"/>
              <a:t>5</a:t>
            </a:r>
            <a:r>
              <a:rPr lang="th-TH" sz="2000" dirty="0"/>
              <a:t> ส โดยผู้บริหารสูงสุด และแต่งตั้งคณะกรรมการหรือคณะทำงานดำเนินกิจกรรม </a:t>
            </a:r>
            <a:r>
              <a:rPr lang="en-US" sz="2000" dirty="0"/>
              <a:t>5</a:t>
            </a:r>
            <a:r>
              <a:rPr lang="th-TH" sz="2000" dirty="0"/>
              <a:t>ส ในระยะแรกบางหน่วยงานอาจแต่งตั้งที่ปรึกษาเพื่อช่วยให้การดำเนินกิจกรรม </a:t>
            </a:r>
            <a:r>
              <a:rPr lang="en-US" sz="2000" dirty="0"/>
              <a:t>5</a:t>
            </a:r>
            <a:r>
              <a:rPr lang="th-TH" sz="2000" dirty="0"/>
              <a:t>ส เริ่มต่อไปด้วยดี และถูกต้องตามหลักการเพิ่มผลผลิต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1.3</a:t>
            </a:r>
            <a:r>
              <a:rPr lang="th-TH" sz="2000" dirty="0"/>
              <a:t>  การกำหนดแผนการดำเนินกิจกรรม </a:t>
            </a:r>
            <a:r>
              <a:rPr lang="en-US" sz="2000" dirty="0"/>
              <a:t>5</a:t>
            </a:r>
            <a:r>
              <a:rPr lang="th-TH" sz="2000" dirty="0"/>
              <a:t>ส  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1.4</a:t>
            </a:r>
            <a:r>
              <a:rPr lang="th-TH" sz="2000" dirty="0"/>
              <a:t>   ประกาศนโยบายให้ทุกคนทราบอย่างเป็นทางการ 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1.5</a:t>
            </a:r>
            <a:r>
              <a:rPr lang="th-TH" sz="2000" dirty="0"/>
              <a:t>  อบรมให้ความรู้แก่พนักงานทุกคน ตั้งแต่ผู้บริหารจนถึงพนักงานระดับล่างสุดทั้งหน่วยงาน บางหน่วยงานอาจจำเป็นต้องอบรมผู้รับเหมาช่วงที่ทำงานในหน่วยงานด้วย 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1.6</a:t>
            </a:r>
            <a:r>
              <a:rPr lang="th-TH" sz="2000" dirty="0"/>
              <a:t>   </a:t>
            </a:r>
            <a:r>
              <a:rPr lang="th-TH" sz="2000" dirty="0" smtClean="0"/>
              <a:t>อบรม</a:t>
            </a:r>
            <a:r>
              <a:rPr lang="th-TH" sz="2000" dirty="0"/>
              <a:t>คณะทำงานหรือ </a:t>
            </a:r>
            <a:r>
              <a:rPr lang="en-US" sz="2000" dirty="0"/>
              <a:t>Facilitators </a:t>
            </a:r>
            <a:r>
              <a:rPr lang="th-TH" sz="2000" dirty="0"/>
              <a:t>ที่ได้รับแต่งตั้งเพื่อให้สามารถส่งเสริม สนับสนุน และผลักดันให้กิจกรรม </a:t>
            </a:r>
            <a:r>
              <a:rPr lang="en-US" sz="2000" dirty="0"/>
              <a:t>5</a:t>
            </a:r>
            <a:r>
              <a:rPr lang="th-TH" sz="2000" dirty="0"/>
              <a:t> ส ดำเนินไปได้อย่างต่อเนื่อง 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1.7</a:t>
            </a:r>
            <a:r>
              <a:rPr lang="th-TH" sz="2000" dirty="0"/>
              <a:t>   </a:t>
            </a:r>
            <a:r>
              <a:rPr lang="th-TH" sz="2000" dirty="0" smtClean="0"/>
              <a:t>ผู้บริหาร</a:t>
            </a:r>
            <a:r>
              <a:rPr lang="th-TH" sz="2000" dirty="0"/>
              <a:t>ระดับสูง เยี่ยมชมหน่วยงานที่ได้ดำเนินกิจกรรม </a:t>
            </a:r>
            <a:r>
              <a:rPr lang="en-US" sz="2000" dirty="0"/>
              <a:t>5</a:t>
            </a:r>
            <a:r>
              <a:rPr lang="th-TH" sz="2000" dirty="0"/>
              <a:t> ส อย่างต่อเนื่อง </a:t>
            </a:r>
            <a:endParaRPr lang="en-US" sz="2000" dirty="0"/>
          </a:p>
          <a:p>
            <a:pPr>
              <a:buNone/>
            </a:pPr>
            <a:endParaRPr lang="th-TH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ขั้นตอนในการดำเนินงาน </a:t>
            </a:r>
            <a:r>
              <a:rPr lang="en-US" b="1" dirty="0" smtClean="0"/>
              <a:t>5</a:t>
            </a:r>
            <a:r>
              <a:rPr lang="th-TH" b="1" dirty="0" smtClean="0"/>
              <a:t> ส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2.   </a:t>
            </a:r>
            <a:r>
              <a:rPr lang="th-TH" b="1" dirty="0"/>
              <a:t>ขั้นเริ่มดำเนินการ (</a:t>
            </a:r>
            <a:r>
              <a:rPr lang="en-US" b="1" dirty="0"/>
              <a:t>Kick off Project)   </a:t>
            </a:r>
            <a:r>
              <a:rPr lang="th-TH" dirty="0"/>
              <a:t>การจัดกิจกรรม ถือเป็นวันเริ่มต้นของการดำเนินกิจกรรมบางหน่วยงานถือเป็นวันประกาศนโยบายบางหน่วยงานจัดกิจกรรมนี้ทันที่หลังประกาศนโยบาย ที่สำคัญคือ ผู้บริหารสูงสุดของหน่วยงานต้องเป็นผู้มีส่วนร่วมในวันนั้น เพื่อแสดงออกถึง </a:t>
            </a:r>
            <a:r>
              <a:rPr lang="en-US" dirty="0"/>
              <a:t>Commitment </a:t>
            </a:r>
            <a:r>
              <a:rPr lang="th-TH" dirty="0"/>
              <a:t>การจัดกิจกรรมนี้มีความสำคัญและต้อง</a:t>
            </a:r>
            <a:r>
              <a:rPr lang="th-TH" dirty="0" err="1"/>
              <a:t>เตรียมการอ</a:t>
            </a:r>
            <a:r>
              <a:rPr lang="th-TH" dirty="0"/>
              <a:t>ยางละเอียดรอบคอบมีการประชุมเตรียมการต่าง ๆ และแบ่งหน้าที่ความรับผิดชอบ </a:t>
            </a:r>
            <a:endParaRPr lang="en-US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ขั้นตอนในการดำเนินงาน </a:t>
            </a:r>
            <a:r>
              <a:rPr lang="en-US" b="1" dirty="0" smtClean="0"/>
              <a:t>5</a:t>
            </a:r>
            <a:r>
              <a:rPr lang="th-TH" b="1" dirty="0" smtClean="0"/>
              <a:t> ส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3.  </a:t>
            </a:r>
            <a:r>
              <a:rPr lang="th-TH" dirty="0"/>
              <a:t>ขั้นตอนดำเนินการ( </a:t>
            </a:r>
            <a:r>
              <a:rPr lang="en-US" dirty="0"/>
              <a:t>Implementation) </a:t>
            </a:r>
            <a:r>
              <a:rPr lang="th-TH" dirty="0"/>
              <a:t>หลังจากนั้นแล้วก็จะเริ่มดำเนินกิจกรรม </a:t>
            </a:r>
            <a:r>
              <a:rPr lang="en-US" dirty="0"/>
              <a:t>3</a:t>
            </a:r>
            <a:r>
              <a:rPr lang="th-TH" dirty="0"/>
              <a:t>ส สะสาง สะอาด สะดวก แรก โดย </a:t>
            </a:r>
            <a:endParaRPr lang="en-US" dirty="0"/>
          </a:p>
          <a:p>
            <a:pPr lvl="1">
              <a:buNone/>
            </a:pPr>
            <a:r>
              <a:rPr lang="en-US" dirty="0"/>
              <a:t>• </a:t>
            </a:r>
            <a:r>
              <a:rPr lang="th-TH" dirty="0"/>
              <a:t>แบ่งพื้นที่ความรับผิดชอบ</a:t>
            </a:r>
            <a:endParaRPr lang="en-US" dirty="0"/>
          </a:p>
          <a:p>
            <a:pPr lvl="1">
              <a:buNone/>
            </a:pPr>
            <a:r>
              <a:rPr lang="en-US" dirty="0"/>
              <a:t>• </a:t>
            </a:r>
            <a:r>
              <a:rPr lang="th-TH" dirty="0"/>
              <a:t>ทุกพื้นที่จะต้องกำหนดแผนปฏิบัติการ หัวข้อต่างๆ ที่ควรมีอยู่ในการดำเนินกิจกรรม </a:t>
            </a:r>
            <a:r>
              <a:rPr lang="en-US" dirty="0"/>
              <a:t>5</a:t>
            </a:r>
            <a:r>
              <a:rPr lang="th-TH" dirty="0" smtClean="0"/>
              <a:t>ส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ประโยชน์จากการทำกิจกรรม </a:t>
            </a:r>
            <a:r>
              <a:rPr lang="en-US" b="1" dirty="0" smtClean="0"/>
              <a:t>5</a:t>
            </a:r>
            <a:r>
              <a:rPr lang="th-TH" b="1" dirty="0" smtClean="0"/>
              <a:t> ส </a:t>
            </a:r>
            <a:endParaRPr lang="en-US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1</a:t>
            </a:r>
            <a:r>
              <a:rPr lang="en-US" sz="2000" dirty="0"/>
              <a:t>.  </a:t>
            </a:r>
            <a:r>
              <a:rPr lang="th-TH" sz="2000" dirty="0"/>
              <a:t>บุคลากรจะทำงานได้รวดเร็วขึ้น มีความถูกต้องในการทำงานมากขึ้น บรรยากาศและสภาพแวดล้อมดีขึ้น 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2.   </a:t>
            </a:r>
            <a:r>
              <a:rPr lang="th-TH" sz="2000" dirty="0"/>
              <a:t>เกิดความร่วมมือ ร่วมใจ จะเกิดขึ้น บุคลากรจะรักหน่วยงานมากขึ้น 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3.  </a:t>
            </a:r>
            <a:r>
              <a:rPr lang="th-TH" sz="2000" dirty="0"/>
              <a:t>บุคลากรจะมีระเบียบวินัยมากขึ้น ตระหนักถึงผลเสียของความไม่เป็นระเบียบในสถานที่ทำงาน ต่อการเพิ่มผลผลิต และถูกกระตุ้นให้ปรับปรุงระดับความสะอาดของสถานที่ทำงานให้ดีขึ้น 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4.  </a:t>
            </a:r>
            <a:r>
              <a:rPr lang="th-TH" sz="2000" dirty="0"/>
              <a:t>บุคลากรปฏิบัติตามกฎระเบียบ และคู่มือการปฏิบัติงานทำให้ความผิดพลาดและความเสี่ยงต่างๆ ลดลง 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5.   </a:t>
            </a:r>
            <a:r>
              <a:rPr lang="th-TH" sz="2000" dirty="0"/>
              <a:t>บุคลากรจะมีจิตสำนึกของการปรับปรุง ซึ่งจะนำไปสู่ประสิทธิภาพและประสิทธิผลในการทำงาน 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6.   </a:t>
            </a:r>
            <a:r>
              <a:rPr lang="th-TH" sz="2000" dirty="0"/>
              <a:t>เป็นการยืดอายุของเครื่องจักร อุปกรณ์ เครื่องมือต่างๆ เมื่อใช้อย่างระมัดระวังและดูแลรักษาที่ดี และการจัดเก็บอย่างถูกวิธีในที่ที่เหมาะสม 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7.   </a:t>
            </a:r>
            <a:r>
              <a:rPr lang="th-TH" sz="2000" dirty="0"/>
              <a:t>การไหลเวียนของวัสดุ และ </a:t>
            </a:r>
            <a:r>
              <a:rPr lang="en-US" sz="2000" dirty="0"/>
              <a:t>work in process </a:t>
            </a:r>
            <a:r>
              <a:rPr lang="th-TH" sz="2000" dirty="0"/>
              <a:t>จะราบรื่นขึ้น 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8.   </a:t>
            </a:r>
            <a:r>
              <a:rPr lang="th-TH" sz="2000" dirty="0"/>
              <a:t>พื้นที่ทำงานมีระเบียบ มี</a:t>
            </a:r>
            <a:r>
              <a:rPr lang="th-TH" sz="2000" dirty="0" err="1"/>
              <a:t>ที่ว่าง</a:t>
            </a:r>
            <a:r>
              <a:rPr lang="th-TH" sz="2000" dirty="0"/>
              <a:t> สะอาดตา สามารถสังเกตสิ่งผิดปกติต่างๆ ได้ง่าย 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9.   </a:t>
            </a:r>
            <a:r>
              <a:rPr lang="th-TH" sz="2000" dirty="0"/>
              <a:t>การใช้วัสดุคุ้มค่า ต้นทุนต่ำลง 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10.    </a:t>
            </a:r>
            <a:r>
              <a:rPr lang="th-TH" sz="2000" dirty="0"/>
              <a:t>สถานที่ทำงานสะอาดปลอดภัยและเห็นปัญหาเรื่องคุณภาพอย่างชัดเจน</a:t>
            </a:r>
            <a:endParaRPr lang="en-US" sz="2000" dirty="0"/>
          </a:p>
          <a:p>
            <a:pPr>
              <a:buNone/>
            </a:pPr>
            <a:endParaRPr lang="th-TH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4. Key Performance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KPI </a:t>
            </a:r>
            <a:r>
              <a:rPr lang="th-TH" dirty="0"/>
              <a:t>คือ เครื่องมือที่ใช้วัดผลการดำเนินงานหรือประเมินผลการดำเนินงานในด้านต่างๆ ขององค์กร ซึ่งสามารถแสดงผลของการวัดหรือการประเมินในรูปข้อมูลเชิงประมาณเพื่อสะท้อนประสิทธิภาพ ประสิทธิผลในการปฏิบัติงานขององค์กรหรือหน่วยงานภายใน</a:t>
            </a:r>
            <a:r>
              <a:rPr lang="th-TH" dirty="0" smtClean="0"/>
              <a:t>องค์กร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นิยามของ </a:t>
            </a:r>
            <a:r>
              <a:rPr lang="en-US" b="1" dirty="0" smtClean="0"/>
              <a:t>Benchmarking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มี</a:t>
            </a:r>
            <a:r>
              <a:rPr lang="th-TH" b="1" dirty="0"/>
              <a:t>นักวิชาการหลายท่านให้คำนิยามคำว่า </a:t>
            </a:r>
            <a:r>
              <a:rPr lang="en-US" b="1" dirty="0"/>
              <a:t>Benchmarking </a:t>
            </a:r>
            <a:r>
              <a:rPr lang="th-TH" b="1" dirty="0"/>
              <a:t>หลายคำจำกัดความ และในตำราบางเล่มได้เพิ่มเติมคำว่า </a:t>
            </a:r>
            <a:r>
              <a:rPr lang="en-US" b="1" dirty="0"/>
              <a:t>Benchmark </a:t>
            </a:r>
            <a:r>
              <a:rPr lang="th-TH" b="1" dirty="0"/>
              <a:t>และ </a:t>
            </a:r>
            <a:r>
              <a:rPr lang="en-US" b="1" dirty="0"/>
              <a:t>Best Practices </a:t>
            </a:r>
            <a:r>
              <a:rPr lang="th-TH" b="1" dirty="0"/>
              <a:t>ซึ่งมีความหมายเกี่ยวข้องสัมพันธ์</a:t>
            </a:r>
            <a:r>
              <a:rPr lang="th-TH" b="1" dirty="0" smtClean="0"/>
              <a:t>กัน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ขั้นตอนการสร้าง </a:t>
            </a:r>
            <a:r>
              <a:rPr lang="en-US" b="1" dirty="0" smtClean="0"/>
              <a:t>KPI</a:t>
            </a:r>
            <a:endParaRPr lang="en-US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11256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th-TH" sz="2400" dirty="0" smtClean="0"/>
              <a:t>กำหนด</a:t>
            </a:r>
            <a:r>
              <a:rPr lang="th-TH" sz="2400" dirty="0"/>
              <a:t>วัตถุประสงค์หรือผลลัพธ์ที่องค์กรต้องการ (</a:t>
            </a:r>
            <a:r>
              <a:rPr lang="en-US" sz="2400" dirty="0"/>
              <a:t>What to measure?)</a:t>
            </a:r>
          </a:p>
          <a:p>
            <a:pPr>
              <a:buFont typeface="Wingdings" pitchFamily="2" charset="2"/>
              <a:buChar char="v"/>
            </a:pPr>
            <a:r>
              <a:rPr lang="th-TH" sz="2400" dirty="0"/>
              <a:t>กำหนดปัจจัยสู่ความสำเร็จหรือปัจจัยวิกฤต (</a:t>
            </a:r>
            <a:r>
              <a:rPr lang="en-US" sz="2400" dirty="0"/>
              <a:t>Key Success Factor or Critical Success Factor) </a:t>
            </a:r>
            <a:r>
              <a:rPr lang="th-TH" sz="2400" dirty="0"/>
              <a:t>ที่สัมพันธ์กับวัตถุประสงค์หรือผลลัพธ์ที่องค์กรต้องการ เช่น ปัจจัยด้านคุณภาพ ปริมาณ ต้นทุน การส่งมอบ ความพึงพอใจ ความปลอดภัย และการเพิ่มผลผลิต</a:t>
            </a:r>
            <a:endParaRPr lang="en-US" sz="2400" dirty="0"/>
          </a:p>
          <a:p>
            <a:pPr>
              <a:buFont typeface="Wingdings" pitchFamily="2" charset="2"/>
              <a:buChar char="v"/>
            </a:pPr>
            <a:r>
              <a:rPr lang="th-TH" sz="2400" dirty="0"/>
              <a:t>กำหนดตัวดัชนีชี้วัดที่สามารถบ่งชี้ความสำเร็จ/ประสิทธิภาพ/ประสิทธิผลจากการดำเนินการตามวัตถุประสงค์หรือผลลัพธ์ที่องค์กรต้องการ (</a:t>
            </a:r>
            <a:r>
              <a:rPr lang="en-US" sz="2400" dirty="0"/>
              <a:t>How to measure?) </a:t>
            </a:r>
            <a:r>
              <a:rPr lang="th-TH" sz="2400" dirty="0"/>
              <a:t>ซึ่งสามารถแสดงเป็นข้อมูลในเชิงปริมาณและกำหนดสูตรในการคำนวณรวมทั้งหน่วยของดัชนีชี้วัดแต่ละตัว</a:t>
            </a:r>
            <a:endParaRPr lang="en-US" sz="2400" dirty="0"/>
          </a:p>
          <a:p>
            <a:pPr>
              <a:buFont typeface="Wingdings" pitchFamily="2" charset="2"/>
              <a:buChar char="v"/>
            </a:pPr>
            <a:r>
              <a:rPr lang="th-TH" sz="2400" dirty="0"/>
              <a:t>กลั่นกรองดัชนีชี้วัดเพื่อหาดัชนีชี้วัดหลัก โดยจัดลำดับและกำหนดน้ำหนักความสำคัญของดัชนีชี้วัดแต่ละตัว</a:t>
            </a:r>
            <a:endParaRPr lang="en-US" sz="2400" dirty="0"/>
          </a:p>
          <a:p>
            <a:pPr>
              <a:buFont typeface="Wingdings" pitchFamily="2" charset="2"/>
              <a:buChar char="v"/>
            </a:pPr>
            <a:r>
              <a:rPr lang="th-TH" sz="2400" dirty="0"/>
              <a:t>กระจายดัชนีชี้วัดสู่หน่วยงานที่เกี่ยวข้อง</a:t>
            </a:r>
            <a:endParaRPr lang="en-US" sz="2400" dirty="0"/>
          </a:p>
          <a:p>
            <a:pPr>
              <a:buFont typeface="Wingdings" pitchFamily="2" charset="2"/>
              <a:buChar char="v"/>
            </a:pPr>
            <a:r>
              <a:rPr lang="th-TH" sz="2400" dirty="0"/>
              <a:t>จัดทำ </a:t>
            </a:r>
            <a:r>
              <a:rPr lang="en-US" sz="2400" dirty="0"/>
              <a:t>KPI Dictionary </a:t>
            </a:r>
            <a:r>
              <a:rPr lang="th-TH" sz="2400" dirty="0"/>
              <a:t>โดยระบุรายละเอียดที่สำคัญของดัชนีชี้วัดแต่ละตัว เช่น ชื่อของดัชนีชี้วัดคำจำกัดความหรือนิยามของดัชนีชี้วัด สูตรในการคำนวณ หน่วยของดัชนีชี้วัด ผู้เก็บข้อมูล ความถี่ในการรายงานผล เพื่อสร้างความเข้าใจร่วมกันของผู้ที่เกี่ยวข้อง</a:t>
            </a:r>
            <a:r>
              <a:rPr lang="th-TH" sz="2400" dirty="0" err="1"/>
              <a:t>ใร</a:t>
            </a:r>
            <a:r>
              <a:rPr lang="th-TH" sz="2400" dirty="0"/>
              <a:t>การนำดัชนีชี้วัดไปใช้ในการ</a:t>
            </a:r>
            <a:r>
              <a:rPr lang="th-TH" sz="2400" dirty="0" smtClean="0"/>
              <a:t>ปฏิบัติงาน</a:t>
            </a:r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ลักษณะของดัชนีชี้วัดที่ดี</a:t>
            </a:r>
            <a:endParaRPr lang="en-US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680520"/>
          </a:xfrm>
        </p:spPr>
        <p:txBody>
          <a:bodyPr>
            <a:noAutofit/>
          </a:bodyPr>
          <a:lstStyle/>
          <a:p>
            <a:r>
              <a:rPr lang="th-TH" sz="2400" dirty="0" smtClean="0"/>
              <a:t>สอดคล้อง</a:t>
            </a:r>
            <a:r>
              <a:rPr lang="th-TH" sz="2400" dirty="0"/>
              <a:t>กับวิสัยทัศน์ ภารกิจ และกลยุทธ์ขององค์กร</a:t>
            </a:r>
            <a:endParaRPr lang="en-US" sz="2400" dirty="0"/>
          </a:p>
          <a:p>
            <a:r>
              <a:rPr lang="th-TH" sz="2400" dirty="0"/>
              <a:t>ควรแสดงถึงสิ่งที่มีความสำคัญต่อองค์กรและหน่วยงานเท่านั้น ซึ่งดัชนีชี้วัดที่มีความสำคัญต่อองค์กรและหน่วยงานที่มี </a:t>
            </a:r>
            <a:r>
              <a:rPr lang="en-US" sz="2400" dirty="0"/>
              <a:t>2</a:t>
            </a:r>
            <a:r>
              <a:rPr lang="th-TH" sz="2400" dirty="0"/>
              <a:t> ลักษณะ คือ ดัชนีชี้วัดที่แสดงผลการดำเนินงานที่สำคัญขององค์กร และดัชนีชี้วัดกิจกรรมหรืองานที่สำคัญซึ่งหากผิดพลาดจะก่อให้เกิดปัญหาร้ายแรงในองค์กรหรือหน่วยงาน</a:t>
            </a:r>
            <a:endParaRPr lang="en-US" sz="2400" dirty="0"/>
          </a:p>
          <a:p>
            <a:r>
              <a:rPr lang="th-TH" sz="2400" dirty="0"/>
              <a:t>ประกอบด้วยดัชนีชี้วัดทั้งที่เป็นด้านการเงิน และดัชนีชี้วัดไม่ใช่ด้านการเงิน</a:t>
            </a:r>
            <a:endParaRPr lang="en-US" sz="2400" dirty="0"/>
          </a:p>
          <a:p>
            <a:r>
              <a:rPr lang="th-TH" sz="2400" dirty="0"/>
              <a:t>ประกอบด้วยดัชนีชี้วัดที่เป็นเหตุและดัชนีชี้วัดที่เป็นผล</a:t>
            </a:r>
            <a:endParaRPr lang="en-US" sz="2400" dirty="0"/>
          </a:p>
          <a:p>
            <a:r>
              <a:rPr lang="th-TH" sz="2400" dirty="0"/>
              <a:t>ต้องมีบุคคลหรือหน่วงงานรับผิดชอบดัชนีชี้วัดทุกตัวที่สร้างขึ้น</a:t>
            </a:r>
            <a:endParaRPr lang="en-US" sz="2400" dirty="0"/>
          </a:p>
          <a:p>
            <a:r>
              <a:rPr lang="th-TH" sz="2400" dirty="0"/>
              <a:t>ดัชนีชี้วัดที่สร้างขึ้นควรเป็นดัชนีชี้วัดที่องค์กรหรือหน่วยงานสามารถควบคุมผลงานได้ไม่น้อยกว่าร้อยละ </a:t>
            </a:r>
            <a:r>
              <a:rPr lang="en-US" sz="2400" dirty="0"/>
              <a:t>80</a:t>
            </a:r>
          </a:p>
          <a:p>
            <a:r>
              <a:rPr lang="th-TH" sz="2400" dirty="0"/>
              <a:t>เป็นดัชนีชี้วัดที่สามารถวัดผลได้ และบุคคลทั่วไปเข้าใจ ไม่ใช่มีเพียงผู้จัดทำเท่านั้นที่เข้าใจ</a:t>
            </a:r>
            <a:endParaRPr lang="en-US" sz="2400" dirty="0"/>
          </a:p>
          <a:p>
            <a:r>
              <a:rPr lang="th-TH" sz="2400" dirty="0"/>
              <a:t>ต้องช่วยให้ผู้บริหารและพนักงานสามารถติดตามการเปลี่ยนแปลงที่สำคัญขององค์กรได้ นอกเหนือจากการใช้ดัชนีชี้วัดเพื่อการประเมินผลงาน</a:t>
            </a:r>
            <a:endParaRPr lang="en-US" sz="2400" dirty="0"/>
          </a:p>
          <a:p>
            <a:r>
              <a:rPr lang="th-TH" sz="2400" dirty="0" smtClean="0"/>
              <a:t>ตัว</a:t>
            </a:r>
            <a:r>
              <a:rPr lang="th-TH" sz="2400" dirty="0"/>
              <a:t>ดัชนีชี้วัดที่ดีจะต้องไม่ก่อให้เกิดความขัดแย้งภายในองค์กร</a:t>
            </a:r>
            <a:endParaRPr lang="en-US" sz="2400" dirty="0"/>
          </a:p>
          <a:p>
            <a:endParaRPr lang="th-TH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5. Balanced  Scorecard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Balanced  </a:t>
            </a:r>
            <a:r>
              <a:rPr lang="en-US" sz="2000" dirty="0"/>
              <a:t>Scorecard :BSC  </a:t>
            </a:r>
            <a:r>
              <a:rPr lang="th-TH" sz="2000" dirty="0"/>
              <a:t>หมายถึง เครื่องมือที่ทำหน้าที่เปลี่ยน</a:t>
            </a:r>
            <a:r>
              <a:rPr lang="th-TH" sz="2000" dirty="0" err="1"/>
              <a:t>พันธ</a:t>
            </a:r>
            <a:r>
              <a:rPr lang="th-TH" sz="2000" dirty="0"/>
              <a:t>กิจ (</a:t>
            </a:r>
            <a:r>
              <a:rPr lang="en-US" sz="2000" dirty="0"/>
              <a:t>Mission)</a:t>
            </a:r>
            <a:r>
              <a:rPr lang="th-TH" sz="2000" dirty="0"/>
              <a:t>และ        กลยุทธ์(</a:t>
            </a:r>
            <a:r>
              <a:rPr lang="en-US" sz="2000" dirty="0"/>
              <a:t>Strategy) </a:t>
            </a:r>
            <a:r>
              <a:rPr lang="th-TH" sz="2000" dirty="0"/>
              <a:t>เป็นชุดของการวัดผลการปฏิบัติงานที่มีส่วนช่วยกำหนดกรอบของระบบการวัดและการบริหารกลยุทธ์ที่ครอบคลุมประเด็นครบถ้วน ตัวเลขที่ได้จากการวัดจะทำหน้าที่วัดผลการปฏิบัติงานขององค์การที่ครอบคลุมด้านต่างๆ ที่เกี่ยวข้องไว้ครบถ้วน เช่น ด้านการเงิน ด้านลูกค้า ด้านกิจการภายใน และด้านการเรียนรู้แลการเติบโตขององค์การ (</a:t>
            </a:r>
            <a:r>
              <a:rPr lang="en-US" sz="2000" dirty="0"/>
              <a:t>Kaplan and Norton,1996)</a:t>
            </a:r>
          </a:p>
          <a:p>
            <a:pPr lvl="1">
              <a:buNone/>
            </a:pPr>
            <a:r>
              <a:rPr lang="en-US" sz="2000" dirty="0"/>
              <a:t>BSC  </a:t>
            </a:r>
            <a:r>
              <a:rPr lang="th-TH" sz="2000" dirty="0"/>
              <a:t>ประกอบไปด้วย มุมมอง</a:t>
            </a:r>
            <a:r>
              <a:rPr lang="en-US" sz="2000" dirty="0"/>
              <a:t>4</a:t>
            </a:r>
            <a:r>
              <a:rPr lang="th-TH" sz="2000" dirty="0"/>
              <a:t> ด้านของการวัด คือ</a:t>
            </a:r>
            <a:endParaRPr lang="en-US" sz="2000" dirty="0"/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h-TH" sz="2400" dirty="0"/>
              <a:t>ด้านการเงิน (</a:t>
            </a:r>
            <a:r>
              <a:rPr lang="en-US" sz="2400" dirty="0"/>
              <a:t>Financial  Perspective)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h-TH" sz="2400" dirty="0"/>
              <a:t>ด้านลูกค้า ( </a:t>
            </a:r>
            <a:r>
              <a:rPr lang="en-US" sz="2400" dirty="0"/>
              <a:t>Customer  Perspective) 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h-TH" sz="2400" dirty="0"/>
              <a:t>ด้านกระบวนการ ( </a:t>
            </a:r>
            <a:r>
              <a:rPr lang="en-US" sz="2400" dirty="0"/>
              <a:t>Internal-Business – Process  Perspective) 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h-TH" sz="2400" dirty="0"/>
              <a:t>ด้านการเรียนรู้และการเติบโต( </a:t>
            </a:r>
            <a:r>
              <a:rPr lang="en-US" sz="2400" dirty="0"/>
              <a:t>Learning  and  Growth  Perspective</a:t>
            </a:r>
            <a:r>
              <a:rPr lang="en-US" sz="2400" dirty="0" smtClean="0"/>
              <a:t>)</a:t>
            </a:r>
            <a:r>
              <a:rPr lang="th-TH" sz="2400" dirty="0" smtClean="0"/>
              <a:t>    </a:t>
            </a:r>
          </a:p>
          <a:p>
            <a:pPr lvl="1">
              <a:buNone/>
            </a:pPr>
            <a:r>
              <a:rPr lang="th-TH" sz="2400" dirty="0" smtClean="0"/>
              <a:t>		วิสัยทัศน์และ กลยุทธ์ การเงิน ลูกค้า กระบวนการภายใน การ</a:t>
            </a:r>
            <a:r>
              <a:rPr lang="th-TH" sz="2400" dirty="0"/>
              <a:t>เรียนรู้และการพัฒนา</a:t>
            </a:r>
            <a:endParaRPr lang="en-US" sz="2400" dirty="0"/>
          </a:p>
          <a:p>
            <a:endParaRPr lang="th-TH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กระบวนการในการสร้าง </a:t>
            </a:r>
            <a:r>
              <a:rPr lang="en-US" b="1" dirty="0" smtClean="0"/>
              <a:t>BSC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th-TH" dirty="0"/>
              <a:t>การวิเคราะห์จุดแข็ง จุดอ่อน โอกาสและอุปสรรค (</a:t>
            </a:r>
            <a:r>
              <a:rPr lang="en-US" dirty="0"/>
              <a:t>SWOT Analysis) </a:t>
            </a:r>
            <a:r>
              <a:rPr lang="th-TH" dirty="0"/>
              <a:t>ขององค์การ เพื่อให้ทราบถึงสถานะ พื้นฐานขององค์การ    </a:t>
            </a:r>
            <a:endParaRPr lang="en-US" dirty="0"/>
          </a:p>
          <a:p>
            <a:pPr>
              <a:buNone/>
            </a:pPr>
            <a:r>
              <a:rPr lang="en-US" dirty="0"/>
              <a:t>2. </a:t>
            </a:r>
            <a:r>
              <a:rPr lang="th-TH" dirty="0"/>
              <a:t>กำหนดวิสัยทัศน์ (</a:t>
            </a:r>
            <a:r>
              <a:rPr lang="en-US" dirty="0"/>
              <a:t>Vision) </a:t>
            </a:r>
            <a:r>
              <a:rPr lang="th-TH" dirty="0"/>
              <a:t>และกลยุทธ์ขององค์การ</a:t>
            </a:r>
            <a:endParaRPr lang="en-US" dirty="0"/>
          </a:p>
          <a:p>
            <a:pPr>
              <a:buNone/>
            </a:pPr>
            <a:r>
              <a:rPr lang="en-US" dirty="0"/>
              <a:t>3. </a:t>
            </a:r>
            <a:r>
              <a:rPr lang="th-TH" dirty="0"/>
              <a:t>การกำหนดมุมมอง (</a:t>
            </a:r>
            <a:r>
              <a:rPr lang="en-US" dirty="0"/>
              <a:t>Perspective) </a:t>
            </a:r>
            <a:r>
              <a:rPr lang="th-TH" dirty="0"/>
              <a:t>ด้านต่าง ๆ ที่จะเป็นตัวชี้วัดความสำเร็จในการดำเนินกิจการมุมมองของแต่ละกิจการ จะแตกต่างกันทั้งนี้ขึ้นอยู่กับพื้นฐานของการดำเนินกิจการ</a:t>
            </a:r>
            <a:endParaRPr lang="en-US" dirty="0"/>
          </a:p>
          <a:p>
            <a:pPr>
              <a:buNone/>
            </a:pPr>
            <a:r>
              <a:rPr lang="en-US" dirty="0"/>
              <a:t> 4. </a:t>
            </a:r>
            <a:r>
              <a:rPr lang="th-TH" dirty="0"/>
              <a:t>การจัดทำแผนที่ทางกลยุทธ์(</a:t>
            </a:r>
            <a:r>
              <a:rPr lang="en-US" dirty="0"/>
              <a:t>Strategy  Map)</a:t>
            </a:r>
            <a:r>
              <a:rPr lang="th-TH" dirty="0"/>
              <a:t>ระดับองค์การโดยกำหนดวัตถุประสงค์ในแต่ละมุมมอง</a:t>
            </a:r>
            <a:endParaRPr lang="en-US" dirty="0"/>
          </a:p>
          <a:p>
            <a:pPr>
              <a:buNone/>
            </a:pPr>
            <a:r>
              <a:rPr lang="en-US" dirty="0"/>
              <a:t>5. </a:t>
            </a:r>
            <a:r>
              <a:rPr lang="th-TH" dirty="0"/>
              <a:t>ผู้บริหารระดับสูงต้องประชุมร่วมกันเพื่อยืนยันและเห็นชอบในแผนที่ทางกลยุทธ์ที่จัดขึ้น</a:t>
            </a:r>
            <a:endParaRPr lang="en-US" dirty="0"/>
          </a:p>
          <a:p>
            <a:pPr>
              <a:buNone/>
            </a:pPr>
            <a:r>
              <a:rPr lang="en-US" dirty="0"/>
              <a:t>6. </a:t>
            </a:r>
            <a:r>
              <a:rPr lang="th-TH" dirty="0"/>
              <a:t>การกำหนดตัวชี้วัด (</a:t>
            </a:r>
            <a:r>
              <a:rPr lang="en-US" dirty="0"/>
              <a:t>Key Performance Indicators : KPIs) </a:t>
            </a:r>
            <a:r>
              <a:rPr lang="th-TH" dirty="0"/>
              <a:t>และเป้าหมาย (</a:t>
            </a:r>
            <a:r>
              <a:rPr lang="en-US" dirty="0"/>
              <a:t>Target) </a:t>
            </a:r>
            <a:r>
              <a:rPr lang="th-TH" dirty="0"/>
              <a:t>สำหรับแต่ละมุมมองพร้อมทั้งเรียงลำดับความสำคัญ</a:t>
            </a:r>
            <a:endParaRPr lang="en-US" dirty="0"/>
          </a:p>
          <a:p>
            <a:pPr>
              <a:buNone/>
            </a:pPr>
            <a:r>
              <a:rPr lang="en-US" dirty="0"/>
              <a:t> 7. </a:t>
            </a:r>
            <a:r>
              <a:rPr lang="th-TH" dirty="0"/>
              <a:t>การจัดทำแผนปฏิบัติการ (</a:t>
            </a:r>
            <a:r>
              <a:rPr lang="en-US" dirty="0"/>
              <a:t>Action Plan)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เหตุผลที่นิยมใช้ </a:t>
            </a:r>
            <a:r>
              <a:rPr lang="en-US" b="1" dirty="0" smtClean="0"/>
              <a:t>BSC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77688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th-TH" dirty="0" smtClean="0"/>
              <a:t>ไม่</a:t>
            </a:r>
            <a:r>
              <a:rPr lang="th-TH" dirty="0"/>
              <a:t>ละเลยวิธีการวัดผลแบบดั้งเดิม(</a:t>
            </a:r>
            <a:r>
              <a:rPr lang="en-US" dirty="0"/>
              <a:t>Financial  Perspective)</a:t>
            </a:r>
          </a:p>
          <a:p>
            <a:pPr>
              <a:buNone/>
            </a:pPr>
            <a:r>
              <a:rPr lang="en-US" dirty="0"/>
              <a:t>2. </a:t>
            </a:r>
            <a:r>
              <a:rPr lang="th-TH" dirty="0" smtClean="0"/>
              <a:t>ให้</a:t>
            </a:r>
            <a:r>
              <a:rPr lang="th-TH" dirty="0"/>
              <a:t>ความสำคัญแก่ลูกค้า (</a:t>
            </a:r>
            <a:r>
              <a:rPr lang="en-US" dirty="0"/>
              <a:t>Customer  Orientation)</a:t>
            </a:r>
          </a:p>
          <a:p>
            <a:pPr>
              <a:buNone/>
            </a:pPr>
            <a:r>
              <a:rPr lang="en-US" dirty="0"/>
              <a:t>3. </a:t>
            </a:r>
            <a:r>
              <a:rPr lang="th-TH" dirty="0" smtClean="0"/>
              <a:t>มุ่ง</a:t>
            </a:r>
            <a:r>
              <a:rPr lang="th-TH" dirty="0"/>
              <a:t>การรื้อปรับระบบการทำงานให้มีประสิทธิภาพ (</a:t>
            </a:r>
            <a:r>
              <a:rPr lang="en-US" dirty="0"/>
              <a:t>Reengineering)</a:t>
            </a:r>
          </a:p>
          <a:p>
            <a:pPr>
              <a:buNone/>
            </a:pPr>
            <a:r>
              <a:rPr lang="en-US" dirty="0"/>
              <a:t>4. </a:t>
            </a:r>
            <a:r>
              <a:rPr lang="th-TH" dirty="0" smtClean="0"/>
              <a:t>ใช้</a:t>
            </a:r>
            <a:r>
              <a:rPr lang="th-TH" dirty="0"/>
              <a:t>เทคโนโลยีสมัยใหม่ (</a:t>
            </a:r>
            <a:r>
              <a:rPr lang="en-US" dirty="0"/>
              <a:t>Technology)</a:t>
            </a:r>
          </a:p>
          <a:p>
            <a:pPr>
              <a:buNone/>
            </a:pPr>
            <a:r>
              <a:rPr lang="en-US" dirty="0"/>
              <a:t>5. </a:t>
            </a:r>
            <a:r>
              <a:rPr lang="th-TH" dirty="0" smtClean="0"/>
              <a:t>บน</a:t>
            </a:r>
            <a:r>
              <a:rPr lang="th-TH" dirty="0"/>
              <a:t>พื้นฐานแนวความคิดองค์การแห่งการเรียนรู้ (</a:t>
            </a:r>
            <a:r>
              <a:rPr lang="en-US" dirty="0"/>
              <a:t>Learning Organization)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ประโยชน์ที่องค์กรจะได้รับจากการใช้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Balanced Scorecard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  </a:t>
            </a:r>
            <a:r>
              <a:rPr lang="th-TH" dirty="0" smtClean="0"/>
              <a:t>ช่วย</a:t>
            </a:r>
            <a:r>
              <a:rPr lang="th-TH" dirty="0"/>
              <a:t>ให้มองเห็นวิสัยทัศน์ขององค์การได้ชัดเจน</a:t>
            </a:r>
            <a:endParaRPr lang="en-US" dirty="0"/>
          </a:p>
          <a:p>
            <a:pPr>
              <a:buNone/>
            </a:pPr>
            <a:r>
              <a:rPr lang="en-US" dirty="0"/>
              <a:t>2.   </a:t>
            </a:r>
            <a:r>
              <a:rPr lang="th-TH" dirty="0" smtClean="0"/>
              <a:t>ช่วย</a:t>
            </a:r>
            <a:r>
              <a:rPr lang="th-TH" dirty="0"/>
              <a:t>ให้ผลการดำเนินงานขององค์การดีขึ้น</a:t>
            </a:r>
            <a:endParaRPr lang="en-US" dirty="0"/>
          </a:p>
          <a:p>
            <a:pPr>
              <a:buNone/>
            </a:pPr>
            <a:r>
              <a:rPr lang="en-US" dirty="0"/>
              <a:t>3.   </a:t>
            </a:r>
            <a:r>
              <a:rPr lang="th-TH" dirty="0" smtClean="0"/>
              <a:t>ได้รับ</a:t>
            </a:r>
            <a:r>
              <a:rPr lang="th-TH" dirty="0"/>
              <a:t>การความเห็นชอบและยอมรับจากผู้บริหารทุกระดับ ทำให้ทุกหน่วยงานปฏิบัติงานได้สอดคล้องกันตามแผน</a:t>
            </a:r>
            <a:endParaRPr lang="en-US" dirty="0"/>
          </a:p>
          <a:p>
            <a:pPr>
              <a:buNone/>
            </a:pPr>
            <a:r>
              <a:rPr lang="en-US" dirty="0"/>
              <a:t>4.   </a:t>
            </a:r>
            <a:r>
              <a:rPr lang="th-TH" dirty="0" smtClean="0"/>
              <a:t>ใช้</a:t>
            </a:r>
            <a:r>
              <a:rPr lang="th-TH" dirty="0"/>
              <a:t>เป็นกรอบในการกำหนดแนวทางการทำงานทั่วทั้งองค์กร</a:t>
            </a:r>
            <a:endParaRPr lang="en-US" dirty="0"/>
          </a:p>
          <a:p>
            <a:pPr>
              <a:buNone/>
            </a:pPr>
            <a:r>
              <a:rPr lang="en-US" dirty="0"/>
              <a:t>5.   </a:t>
            </a:r>
            <a:r>
              <a:rPr lang="th-TH" dirty="0" smtClean="0"/>
              <a:t>ช่วย</a:t>
            </a:r>
            <a:r>
              <a:rPr lang="th-TH" dirty="0"/>
              <a:t>ให้มีการจัดแบ่งงบประมาณและทรัพยากรต่าง ๆ สำหรับแต่ละกิจกรรมได้อย่าง</a:t>
            </a:r>
            <a:r>
              <a:rPr lang="th-TH" dirty="0" smtClean="0"/>
              <a:t>เหมาะสม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ประโยชน์ที่องค์กรจะได้รับจากการใช้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Balanced Scorecard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6</a:t>
            </a:r>
            <a:r>
              <a:rPr lang="en-US" dirty="0"/>
              <a:t>.   </a:t>
            </a:r>
            <a:r>
              <a:rPr lang="th-TH" dirty="0" smtClean="0"/>
              <a:t>เป็น</a:t>
            </a:r>
            <a:r>
              <a:rPr lang="th-TH" dirty="0"/>
              <a:t>การรวมแผนกลยุทธ์ของทุกหน่วยงานเข้ามาไว้ด้วยกัน ด้วยแผนธุรกิจขององค์การ ทำให้แผนกลยุทธ์ทั้งหมดมีความสอดคล้องกัน</a:t>
            </a:r>
            <a:endParaRPr lang="en-US" dirty="0"/>
          </a:p>
          <a:p>
            <a:pPr>
              <a:buNone/>
            </a:pPr>
            <a:r>
              <a:rPr lang="en-US" dirty="0"/>
              <a:t>7.   </a:t>
            </a:r>
            <a:r>
              <a:rPr lang="th-TH" dirty="0" smtClean="0"/>
              <a:t>สามารถ</a:t>
            </a:r>
            <a:r>
              <a:rPr lang="th-TH" dirty="0"/>
              <a:t>วัดผลได้ทั้งลักษณะเป็นทีมและตัวบุคคล</a:t>
            </a:r>
            <a:endParaRPr lang="en-US" dirty="0"/>
          </a:p>
          <a:p>
            <a:pPr>
              <a:buNone/>
            </a:pPr>
            <a:r>
              <a:rPr lang="en-US" dirty="0"/>
              <a:t>8.   </a:t>
            </a:r>
            <a:r>
              <a:rPr lang="th-TH" dirty="0" smtClean="0"/>
              <a:t>ทำ</a:t>
            </a:r>
            <a:r>
              <a:rPr lang="th-TH" dirty="0"/>
              <a:t>ให้ทั้งองค์การมุ่งเน้น  และ ให้ความสำคัญต่อกลยุทธ์ขององค์การ       โดยต้องให้เจ้าหน้าที่ทั่วทั้งองค์การให้ความสำคัญกับกลยุทธ์ขององค์การมากขึ้น และเป็นเครื่องมือหนึ่งที่ช่วยในการนำกลยุทธ์ไปสู่การปฏิบัติ</a:t>
            </a:r>
            <a:endParaRPr lang="en-US" dirty="0"/>
          </a:p>
          <a:p>
            <a:pPr>
              <a:buNone/>
            </a:pPr>
            <a:r>
              <a:rPr lang="en-US" dirty="0"/>
              <a:t>9.   </a:t>
            </a:r>
            <a:r>
              <a:rPr lang="th-TH" dirty="0" smtClean="0"/>
              <a:t>ช่วย</a:t>
            </a:r>
            <a:r>
              <a:rPr lang="th-TH" dirty="0"/>
              <a:t>ในการปรับเปลี่ยนพฤติกรรม และ วัฒนธรรมขององค์การโดยอาศัยการกำหนดตัวชี้วัดและเป้าหมายเป็นเครื่องมือในการปรับเปลี่ยนพฤติกรรมของเจ้าหน้าที่</a:t>
            </a:r>
            <a:endParaRPr lang="en-US" dirty="0"/>
          </a:p>
          <a:p>
            <a:pPr>
              <a:buNone/>
            </a:pPr>
            <a:r>
              <a:rPr lang="en-US" dirty="0"/>
              <a:t>10. </a:t>
            </a:r>
            <a:r>
              <a:rPr lang="en-US" dirty="0" smtClean="0"/>
              <a:t> </a:t>
            </a:r>
            <a:r>
              <a:rPr lang="th-TH" dirty="0" smtClean="0"/>
              <a:t>ทำ</a:t>
            </a:r>
            <a:r>
              <a:rPr lang="th-TH" dirty="0"/>
              <a:t>ให้พนักงานเกิดการรับรู้และเข้าใจว่างานแต่ละอย่างมีที่มาที่ไปอีกทั้งผลของงานตนเองจะส่งผลต่อผลการดำเนินงานของผู้อื่นและขององค์การอย่างไร</a:t>
            </a:r>
            <a:endParaRPr lang="en-US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นิยามของ </a:t>
            </a:r>
            <a:r>
              <a:rPr lang="en-US" b="1" dirty="0" smtClean="0"/>
              <a:t>Benchmarking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Benchmark </a:t>
            </a:r>
            <a:r>
              <a:rPr lang="th-TH" dirty="0"/>
              <a:t>หมายถึง </a:t>
            </a:r>
            <a:r>
              <a:rPr lang="en-US" dirty="0"/>
              <a:t>Best-in-class </a:t>
            </a:r>
            <a:r>
              <a:rPr lang="th-TH" dirty="0"/>
              <a:t>คือเก่งที่สุดหรือดีที่สุดระดับโลกอันจะเป็นต้นแบบที่จะใช้วัดเพื่อเปรียบเทียบความสมารถของตนเอง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นิยามของ </a:t>
            </a:r>
            <a:r>
              <a:rPr lang="en-US" b="1" dirty="0" smtClean="0"/>
              <a:t>Benchmarking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Benchmarking </a:t>
            </a:r>
            <a:r>
              <a:rPr lang="th-TH" dirty="0"/>
              <a:t>คือ กระบวนการแลกเปลี่ยนความรู้ แลกเปลี่ยนประสบการณ์ และแลกเปลี่ยนวิธีปฏิบัติที่เป็นเลิศ (</a:t>
            </a:r>
            <a:r>
              <a:rPr lang="en-US" dirty="0"/>
              <a:t>Best Practices) </a:t>
            </a:r>
            <a:r>
              <a:rPr lang="th-TH" dirty="0"/>
              <a:t>กับองค์กรอื่นภายใต้กฎกติกา</a:t>
            </a:r>
            <a:r>
              <a:rPr lang="th-TH" dirty="0" smtClean="0"/>
              <a:t>สากล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นิยามของ </a:t>
            </a:r>
            <a:r>
              <a:rPr lang="en-US" b="1" dirty="0" smtClean="0"/>
              <a:t>Benchmarking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</a:t>
            </a:r>
            <a:r>
              <a:rPr lang="en-US" dirty="0"/>
              <a:t>Practices </a:t>
            </a:r>
            <a:r>
              <a:rPr lang="th-TH" dirty="0"/>
              <a:t>คือวิธีการปฏิบัติที่ทำให้องค์กรประสบความสำเร็จหรืออาจกล่าวได้ว่าคือวิธีการที่ทำให้องค์กรสู่ความเป็นเลิศ </a:t>
            </a:r>
            <a:endParaRPr lang="th-TH" dirty="0" smtClean="0"/>
          </a:p>
          <a:p>
            <a:r>
              <a:rPr lang="th-TH" b="1" dirty="0" smtClean="0"/>
              <a:t>กล่าวคือ</a:t>
            </a:r>
            <a:r>
              <a:rPr lang="th-TH" b="1" dirty="0"/>
              <a:t>กระบวนการทำ </a:t>
            </a:r>
            <a:r>
              <a:rPr lang="en-US" b="1" dirty="0"/>
              <a:t>Benchmarking </a:t>
            </a:r>
            <a:r>
              <a:rPr lang="th-TH" b="1" dirty="0"/>
              <a:t>นำไปสู่การค้นพบผู้ที่เป็น </a:t>
            </a:r>
            <a:r>
              <a:rPr lang="en-US" b="1" dirty="0"/>
              <a:t>Benchmark </a:t>
            </a:r>
            <a:r>
              <a:rPr lang="th-TH" b="1" dirty="0"/>
              <a:t>หรือผู้ปฏิบัติได้ดีที่สุดว่าเป็นใคร และผู้ที่เป็น </a:t>
            </a:r>
            <a:r>
              <a:rPr lang="en-US" b="1" dirty="0"/>
              <a:t>Benchmark </a:t>
            </a:r>
            <a:r>
              <a:rPr lang="th-TH" b="1" dirty="0"/>
              <a:t>สามารถตอบคำถามเราได้ว่า </a:t>
            </a:r>
            <a:r>
              <a:rPr lang="en-US" b="1" dirty="0"/>
              <a:t>Best Practices </a:t>
            </a:r>
            <a:r>
              <a:rPr lang="th-TH" b="1" dirty="0"/>
              <a:t>หรือวิธีการปฏิบัติที่ดีที่สุดที่นำไปสู่ความเป็นเลิศนั้นเขาทำได้</a:t>
            </a:r>
            <a:r>
              <a:rPr lang="th-TH" b="1" dirty="0" smtClean="0"/>
              <a:t>อย่างไร</a:t>
            </a:r>
            <a:endParaRPr lang="en-US" b="1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ความหมายของ </a:t>
            </a:r>
            <a:r>
              <a:rPr lang="en-US" b="1" dirty="0" smtClean="0"/>
              <a:t>Benchmarking,</a:t>
            </a:r>
            <a:br>
              <a:rPr lang="en-US" b="1" dirty="0" smtClean="0"/>
            </a:br>
            <a:r>
              <a:rPr lang="en-US" b="1" dirty="0" smtClean="0"/>
              <a:t> Benchmark </a:t>
            </a:r>
            <a:r>
              <a:rPr lang="th-TH" b="1" dirty="0" smtClean="0"/>
              <a:t>และ </a:t>
            </a:r>
            <a:r>
              <a:rPr lang="en-US" b="1" dirty="0" smtClean="0"/>
              <a:t>Best Practices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Benchmarking </a:t>
            </a:r>
            <a:r>
              <a:rPr lang="th-TH" dirty="0"/>
              <a:t>คือ วิธีการในการวัดและเปรียบเทียบ ผลิตภัณฑ์ บริการ และวิธีการปฏิบัติกับองค์กรที่สามารถทำได้ดีกว่า เพื่อนำผลของการเปรียบเทียบมาใช้ในการปรับปรุงองค์กรของตนเอง เพื่อมุ่งสู่ความเป็นเลิศในธุรกิจ</a:t>
            </a:r>
            <a:endParaRPr lang="en-US" dirty="0"/>
          </a:p>
          <a:p>
            <a:r>
              <a:rPr lang="en-US" dirty="0"/>
              <a:t>Benchmark </a:t>
            </a:r>
            <a:r>
              <a:rPr lang="th-TH" dirty="0"/>
              <a:t>คือ เกณฑ์เปรียบเทียบสมรรถนะ ที่ให้ความสำคัญในเรื่องของการวัดเปรียบเทียบความสามารถ โดยมีนัยที่แสดงถึงว่าผู้ที่ดีที่สุดหรือเก่งที่สุด คือต้นแบบที่ผู้อื่นจะใช้วัด เพื่อเปรียบเทียบความสามารถของตนเอง</a:t>
            </a:r>
            <a:endParaRPr lang="en-US" dirty="0"/>
          </a:p>
          <a:p>
            <a:r>
              <a:rPr lang="en-US" dirty="0"/>
              <a:t>Best Practices </a:t>
            </a:r>
            <a:r>
              <a:rPr lang="th-TH" dirty="0"/>
              <a:t>คือ วิธีการปฏิบัติที่ทำให้องค์กรประสบความสำเร็จ หรือคือการปฏิบัติที่นำให้องค์กรสู่ความเป็นเลิศ โดยมีคุณลักษณะที่สำคัญ คือ มีแนวปฏิบัติที่เป็นเลิศอย่างเห็นได้ชัด มีส่วนสำคัญที่ทำให้ผลการดำเนินงานเป็นเลิศ ได้รับการยอมรับจากบุคคลหรือองค์กรที่เชื่อถือได้ได้รับการยอมรับจากลูกค้าและผู้ส่งมอบเป็นจำนวนมาก ทำซ้ำได้ แสดงผลลัพธ์เชิงปริมาณที่เป็นที่ยอมรับ/วัดผลได้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ขอบเขตของการทำ </a:t>
            </a:r>
            <a:r>
              <a:rPr lang="en-US" b="1" dirty="0" smtClean="0"/>
              <a:t>Benchmarking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</a:t>
            </a:r>
            <a:r>
              <a:rPr lang="th-TH" sz="3600" dirty="0"/>
              <a:t>ทำ </a:t>
            </a:r>
            <a:r>
              <a:rPr lang="en-US" sz="3600" dirty="0"/>
              <a:t>Benchmarking </a:t>
            </a:r>
            <a:r>
              <a:rPr lang="th-TH" sz="3600" dirty="0"/>
              <a:t>นั้นสามารถทำได้ทุกระดับและทั่วทั้งองค์กร ทั้งระดับกลยุทธ์ และระดับปฏิบัติการ</a:t>
            </a:r>
            <a:endParaRPr lang="en-US" sz="3600" dirty="0"/>
          </a:p>
          <a:p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Benchmarking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</a:t>
            </a:r>
            <a:r>
              <a:rPr lang="th-TH" dirty="0"/>
              <a:t>ทำ </a:t>
            </a:r>
            <a:r>
              <a:rPr lang="en-US" dirty="0"/>
              <a:t>Benchmarking  </a:t>
            </a:r>
            <a:r>
              <a:rPr lang="th-TH" dirty="0"/>
              <a:t>จะทำให้เราสามารถตอบคำถามได้ว่า ตนเองเป็นอย่างไร อยู่ในระดับใด ความสามารถในการแข่งขันเป็น</a:t>
            </a:r>
            <a:r>
              <a:rPr lang="th-TH" dirty="0" smtClean="0"/>
              <a:t>อย่างไร แนว</a:t>
            </a:r>
            <a:r>
              <a:rPr lang="th-TH" dirty="0"/>
              <a:t>ทางการทำ </a:t>
            </a:r>
            <a:r>
              <a:rPr lang="en-US" dirty="0"/>
              <a:t>Benchmarking </a:t>
            </a:r>
            <a:r>
              <a:rPr lang="th-TH" dirty="0" smtClean="0"/>
              <a:t>สา</a:t>
            </a:r>
            <a:r>
              <a:rPr lang="th-TH" dirty="0"/>
              <a:t>มารเลือกทำได้ </a:t>
            </a:r>
            <a:r>
              <a:rPr lang="en-US" dirty="0"/>
              <a:t>2</a:t>
            </a:r>
            <a:r>
              <a:rPr lang="th-TH" dirty="0"/>
              <a:t> แนวทาง คือ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r>
              <a:rPr lang="th-TH" dirty="0"/>
              <a:t>การทำแบบ  </a:t>
            </a:r>
            <a:r>
              <a:rPr lang="en-US" dirty="0"/>
              <a:t>Benchmarking </a:t>
            </a:r>
            <a:r>
              <a:rPr lang="th-TH" dirty="0"/>
              <a:t>แบบกลุ่ม  คือ การรวมกลุ่มองค์กรที่ต้องการทำ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r>
              <a:rPr lang="th-TH" dirty="0"/>
              <a:t>การทำแบบ </a:t>
            </a:r>
            <a:r>
              <a:rPr lang="en-US" dirty="0"/>
              <a:t>Benchmarking </a:t>
            </a:r>
            <a:r>
              <a:rPr lang="th-TH" dirty="0"/>
              <a:t>แบบเดี่ยว ทำเฉพาะองค์กรเดียว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3411</Words>
  <Application>Microsoft Office PowerPoint</Application>
  <PresentationFormat>นำเสนอทางหน้าจอ (4:3)</PresentationFormat>
  <Paragraphs>177</Paragraphs>
  <Slides>36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36</vt:i4>
      </vt:variant>
    </vt:vector>
  </HeadingPairs>
  <TitlesOfParts>
    <vt:vector size="37" baseType="lpstr">
      <vt:lpstr>ชุดรูปแบบของ Office</vt:lpstr>
      <vt:lpstr>บทที่ 5 </vt:lpstr>
      <vt:lpstr>1. (Benchmarking : เบ็นช์มาร์คกิ้ง)</vt:lpstr>
      <vt:lpstr>นิยามของ Benchmarking</vt:lpstr>
      <vt:lpstr>นิยามของ Benchmarking</vt:lpstr>
      <vt:lpstr>นิยามของ Benchmarking</vt:lpstr>
      <vt:lpstr>นิยามของ Benchmarking</vt:lpstr>
      <vt:lpstr>ความหมายของ Benchmarking,  Benchmark และ Best Practices</vt:lpstr>
      <vt:lpstr>ขอบเขตของการทำ Benchmarking</vt:lpstr>
      <vt:lpstr>Benchmarking</vt:lpstr>
      <vt:lpstr>ประเภทของ Benchmarking</vt:lpstr>
      <vt:lpstr>ประเภทของ Benchmarking</vt:lpstr>
      <vt:lpstr>ประเภทของ Benchmarking</vt:lpstr>
      <vt:lpstr>ประเภทของ Benchmarking</vt:lpstr>
      <vt:lpstr>ประเภทของ Benchmarking</vt:lpstr>
      <vt:lpstr>ขั้นตอนในการ Benchmark </vt:lpstr>
      <vt:lpstr>วิธีการทำ Benchmark </vt:lpstr>
      <vt:lpstr>ประโยชน์ของการทำ Benchmarking</vt:lpstr>
      <vt:lpstr>ประโยชน์ของการทำ Benchmarking</vt:lpstr>
      <vt:lpstr>2.การจัดการคุณภาพทั่วทั้งองค์กร (TQM)</vt:lpstr>
      <vt:lpstr>2.การจัดการคุณภาพทั่วทั้งองค์กร (TQM)</vt:lpstr>
      <vt:lpstr>T Q M ประกอบด้วยหลักการสำคัญ 3 ประการคือ </vt:lpstr>
      <vt:lpstr>ปัจจัยสนับสนุนให้ TQM ประสบความสำเร็จ</vt:lpstr>
      <vt:lpstr>ขั้นตอนการดำเนินกิจกรรม TQM</vt:lpstr>
      <vt:lpstr>3. หลักการ 5 ส </vt:lpstr>
      <vt:lpstr>ขั้นตอนในการดำเนินงาน 5 ส </vt:lpstr>
      <vt:lpstr>ขั้นตอนในการดำเนินงาน 5 ส </vt:lpstr>
      <vt:lpstr>ขั้นตอนในการดำเนินงาน 5 ส </vt:lpstr>
      <vt:lpstr>ประโยชน์จากการทำกิจกรรม 5 ส </vt:lpstr>
      <vt:lpstr>4. Key Performance</vt:lpstr>
      <vt:lpstr>ขั้นตอนการสร้าง KPI</vt:lpstr>
      <vt:lpstr>ลักษณะของดัชนีชี้วัดที่ดี</vt:lpstr>
      <vt:lpstr>5. Balanced  Scorecard</vt:lpstr>
      <vt:lpstr>กระบวนการในการสร้าง BSC</vt:lpstr>
      <vt:lpstr>เหตุผลที่นิยมใช้ BSC</vt:lpstr>
      <vt:lpstr>ประโยชน์ที่องค์กรจะได้รับจากการใช้  Balanced Scorecard</vt:lpstr>
      <vt:lpstr>ประโยชน์ที่องค์กรจะได้รับจากการใช้  Balanced Scorecard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6 </dc:title>
  <dc:creator>kok</dc:creator>
  <cp:lastModifiedBy>kok</cp:lastModifiedBy>
  <cp:revision>19</cp:revision>
  <dcterms:created xsi:type="dcterms:W3CDTF">2016-06-14T05:39:53Z</dcterms:created>
  <dcterms:modified xsi:type="dcterms:W3CDTF">2016-06-19T04:17:05Z</dcterms:modified>
</cp:coreProperties>
</file>