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75" r:id="rId9"/>
    <p:sldId id="276" r:id="rId10"/>
    <p:sldId id="262" r:id="rId11"/>
    <p:sldId id="277" r:id="rId12"/>
    <p:sldId id="278" r:id="rId13"/>
    <p:sldId id="273" r:id="rId14"/>
    <p:sldId id="263" r:id="rId15"/>
    <p:sldId id="269" r:id="rId16"/>
    <p:sldId id="270" r:id="rId17"/>
    <p:sldId id="271" r:id="rId18"/>
    <p:sldId id="279" r:id="rId19"/>
    <p:sldId id="280" r:id="rId20"/>
    <p:sldId id="281" r:id="rId21"/>
    <p:sldId id="264" r:id="rId22"/>
    <p:sldId id="272" r:id="rId23"/>
    <p:sldId id="282" r:id="rId24"/>
    <p:sldId id="265" r:id="rId25"/>
    <p:sldId id="283" r:id="rId26"/>
    <p:sldId id="284" r:id="rId27"/>
    <p:sldId id="285" r:id="rId28"/>
    <p:sldId id="286" r:id="rId29"/>
    <p:sldId id="266" r:id="rId30"/>
    <p:sldId id="288" r:id="rId31"/>
    <p:sldId id="287" r:id="rId32"/>
    <p:sldId id="289" r:id="rId33"/>
  </p:sldIdLst>
  <p:sldSz cx="9144000" cy="6858000" type="screen4x3"/>
  <p:notesSz cx="6834188" cy="99790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E18D-CC76-4502-9C1D-DC865B2965FE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B4B-57ED-4D14-83B1-0A8892CB25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E18D-CC76-4502-9C1D-DC865B2965FE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B4B-57ED-4D14-83B1-0A8892CB25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E18D-CC76-4502-9C1D-DC865B2965FE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B4B-57ED-4D14-83B1-0A8892CB25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E18D-CC76-4502-9C1D-DC865B2965FE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B4B-57ED-4D14-83B1-0A8892CB25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E18D-CC76-4502-9C1D-DC865B2965FE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B4B-57ED-4D14-83B1-0A8892CB25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E18D-CC76-4502-9C1D-DC865B2965FE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B4B-57ED-4D14-83B1-0A8892CB25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E18D-CC76-4502-9C1D-DC865B2965FE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B4B-57ED-4D14-83B1-0A8892CB25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E18D-CC76-4502-9C1D-DC865B2965FE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B4B-57ED-4D14-83B1-0A8892CB25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E18D-CC76-4502-9C1D-DC865B2965FE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B4B-57ED-4D14-83B1-0A8892CB25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E18D-CC76-4502-9C1D-DC865B2965FE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B4B-57ED-4D14-83B1-0A8892CB25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E18D-CC76-4502-9C1D-DC865B2965FE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5B4B-57ED-4D14-83B1-0A8892CB25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BE18D-CC76-4502-9C1D-DC865B2965FE}" type="datetimeFigureOut">
              <a:rPr lang="th-TH" smtClean="0"/>
              <a:pPr/>
              <a:t>04/06/59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25B4B-57ED-4D14-83B1-0A8892CB25E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8062664" cy="3024335"/>
          </a:xfrm>
        </p:spPr>
        <p:txBody>
          <a:bodyPr>
            <a:noAutofit/>
          </a:bodyPr>
          <a:lstStyle/>
          <a:p>
            <a:r>
              <a:rPr lang="th-TH" sz="5400" b="1" dirty="0" smtClean="0"/>
              <a:t>บทที่ 3</a:t>
            </a:r>
            <a:r>
              <a:rPr lang="th-TH" sz="5400" dirty="0" smtClean="0"/>
              <a:t/>
            </a:r>
            <a:br>
              <a:rPr lang="th-TH" sz="5400" dirty="0" smtClean="0"/>
            </a:br>
            <a:r>
              <a:rPr lang="th-TH" sz="5400" dirty="0" smtClean="0"/>
              <a:t>องค์การสมัยใหม่ </a:t>
            </a:r>
            <a:br>
              <a:rPr lang="th-TH" sz="5400" dirty="0" smtClean="0"/>
            </a:br>
            <a:r>
              <a:rPr lang="th-TH" sz="5400" dirty="0" smtClean="0"/>
              <a:t>(</a:t>
            </a:r>
            <a:r>
              <a:rPr lang="en-US" sz="5400" dirty="0" smtClean="0"/>
              <a:t>Modern organization)</a:t>
            </a:r>
            <a:endParaRPr lang="th-TH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ขบวนการจัดการ (</a:t>
            </a:r>
            <a:r>
              <a:rPr lang="en-US" b="1" dirty="0" smtClean="0">
                <a:solidFill>
                  <a:srgbClr val="FF0000"/>
                </a:solidFill>
              </a:rPr>
              <a:t>Management process)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ในช่วง</a:t>
            </a:r>
            <a:r>
              <a:rPr lang="th-TH" dirty="0"/>
              <a:t>ต้นของศตวรรษที่ 20 </a:t>
            </a:r>
            <a:r>
              <a:rPr lang="en-US" dirty="0"/>
              <a:t>Henri </a:t>
            </a:r>
            <a:r>
              <a:rPr lang="en-US" dirty="0" err="1"/>
              <a:t>Fayol</a:t>
            </a:r>
            <a:r>
              <a:rPr lang="en-US" dirty="0"/>
              <a:t> </a:t>
            </a:r>
            <a:r>
              <a:rPr lang="th-TH" dirty="0"/>
              <a:t>ได้เสนอไว้ว่า ผู้จัดการหรือผู้บริหารทุกคนต้อง </a:t>
            </a:r>
            <a:r>
              <a:rPr lang="th-TH" dirty="0" err="1"/>
              <a:t>ทํา</a:t>
            </a:r>
            <a:r>
              <a:rPr lang="th-TH" dirty="0"/>
              <a:t>กิจกรรมเกี่ยวกับการจัดการ หรือที่เรียกว่า ขบวนการจัดการ 5 อย่าง ได้แก่ </a:t>
            </a:r>
            <a:endParaRPr lang="th-TH" dirty="0" smtClean="0"/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วางแผน (</a:t>
            </a:r>
            <a:r>
              <a:rPr lang="en-US" dirty="0"/>
              <a:t>planning) </a:t>
            </a:r>
            <a:endParaRPr lang="th-TH" dirty="0" smtClean="0"/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จัดองค์การ (</a:t>
            </a:r>
            <a:r>
              <a:rPr lang="en-US" dirty="0"/>
              <a:t>organizing) </a:t>
            </a:r>
            <a:endParaRPr lang="th-TH" dirty="0" smtClean="0"/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สั่งการ (</a:t>
            </a:r>
            <a:r>
              <a:rPr lang="en-US" dirty="0"/>
              <a:t>commanding) </a:t>
            </a:r>
            <a:endParaRPr lang="th-TH" dirty="0" smtClean="0"/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ประสานงาน (</a:t>
            </a:r>
            <a:r>
              <a:rPr lang="en-US" dirty="0"/>
              <a:t>coordinating) </a:t>
            </a:r>
            <a:endParaRPr lang="th-TH" dirty="0" smtClean="0"/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ควบคุม (</a:t>
            </a:r>
            <a:r>
              <a:rPr lang="en-US" dirty="0"/>
              <a:t>controlling) </a:t>
            </a:r>
            <a:endParaRPr lang="en-US" dirty="0" smtClean="0"/>
          </a:p>
          <a:p>
            <a:pPr lvl="1">
              <a:buNone/>
            </a:pPr>
            <a:r>
              <a:rPr lang="th-TH" b="1" dirty="0" smtClean="0"/>
              <a:t>เขียน</a:t>
            </a:r>
            <a:r>
              <a:rPr lang="th-TH" b="1" dirty="0"/>
              <a:t>ย่อว่า </a:t>
            </a:r>
            <a:r>
              <a:rPr lang="en-US" b="1" dirty="0" smtClean="0"/>
              <a:t>POCCC</a:t>
            </a:r>
            <a:endParaRPr lang="th-TH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ขบวนการจัดการ (</a:t>
            </a:r>
            <a:r>
              <a:rPr lang="en-US" b="1" dirty="0" smtClean="0">
                <a:solidFill>
                  <a:srgbClr val="FF0000"/>
                </a:solidFill>
              </a:rPr>
              <a:t>Management process)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ต่อมา</a:t>
            </a:r>
            <a:r>
              <a:rPr lang="th-TH" dirty="0"/>
              <a:t>ในช่วงกลาง</a:t>
            </a:r>
            <a:r>
              <a:rPr lang="th-TH" dirty="0" smtClean="0"/>
              <a:t>ปีทศวรรษ </a:t>
            </a:r>
            <a:r>
              <a:rPr lang="th-TH" dirty="0"/>
              <a:t>1950 นักวิชาการจาก </a:t>
            </a:r>
            <a:r>
              <a:rPr lang="en-US" dirty="0"/>
              <a:t>UCLA </a:t>
            </a:r>
            <a:r>
              <a:rPr lang="th-TH" dirty="0"/>
              <a:t>ได้ปรับมาเป็น การวางแผน (</a:t>
            </a:r>
            <a:r>
              <a:rPr lang="en-US" dirty="0"/>
              <a:t>planning) </a:t>
            </a:r>
            <a:r>
              <a:rPr lang="th-TH" dirty="0"/>
              <a:t>การจัดองค์การ(</a:t>
            </a:r>
            <a:r>
              <a:rPr lang="en-US" dirty="0"/>
              <a:t>organizing) </a:t>
            </a:r>
            <a:r>
              <a:rPr lang="th-TH" dirty="0"/>
              <a:t>การจัดการพนักงาน (</a:t>
            </a:r>
            <a:r>
              <a:rPr lang="en-US" dirty="0"/>
              <a:t>staffing) </a:t>
            </a:r>
            <a:r>
              <a:rPr lang="th-TH" dirty="0"/>
              <a:t>การสั่งการ (</a:t>
            </a:r>
            <a:r>
              <a:rPr lang="en-US" dirty="0"/>
              <a:t>directing) </a:t>
            </a:r>
            <a:r>
              <a:rPr lang="th-TH" dirty="0"/>
              <a:t>และการควบคุม (</a:t>
            </a:r>
            <a:r>
              <a:rPr lang="en-US" dirty="0"/>
              <a:t>controlling) (</a:t>
            </a:r>
            <a:r>
              <a:rPr lang="th-TH" dirty="0"/>
              <a:t>เขียนย่อว่า </a:t>
            </a:r>
            <a:r>
              <a:rPr lang="en-US" dirty="0"/>
              <a:t>POSDC) </a:t>
            </a:r>
            <a:r>
              <a:rPr lang="th-TH" dirty="0"/>
              <a:t>ซึ่งขบวนการจัดการ 5 ประการ (</a:t>
            </a:r>
            <a:r>
              <a:rPr lang="en-US" dirty="0"/>
              <a:t>POSDC) </a:t>
            </a:r>
            <a:r>
              <a:rPr lang="th-TH" dirty="0" smtClean="0"/>
              <a:t>ซึ่งเป็น</a:t>
            </a:r>
            <a:r>
              <a:rPr lang="th-TH" dirty="0"/>
              <a:t>ที่นิยมใช้เป็นกรอบในการเขียน</a:t>
            </a:r>
            <a:r>
              <a:rPr lang="th-TH" dirty="0" err="1"/>
              <a:t>ตํารา</a:t>
            </a:r>
            <a:r>
              <a:rPr lang="th-TH" dirty="0"/>
              <a:t>มากว่า 20 </a:t>
            </a:r>
            <a:r>
              <a:rPr lang="th-TH" dirty="0" smtClean="0"/>
              <a:t>ปี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ขบวนการจัดการ (</a:t>
            </a:r>
            <a:r>
              <a:rPr lang="en-US" b="1" dirty="0" smtClean="0">
                <a:solidFill>
                  <a:srgbClr val="FF0000"/>
                </a:solidFill>
              </a:rPr>
              <a:t>Management process)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และ</a:t>
            </a:r>
            <a:r>
              <a:rPr lang="th-TH" dirty="0"/>
              <a:t>ต่อมาในช่วงหลังนี้ได้ย่อขบวนการจัดการ 5 ประการนี้ เป็นหน้าที่พื้นฐาน 4 ประการ ได้แก่ </a:t>
            </a:r>
            <a:endParaRPr lang="th-TH" dirty="0" smtClean="0"/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วางแผน (</a:t>
            </a:r>
            <a:r>
              <a:rPr lang="en-US" dirty="0"/>
              <a:t>planning) </a:t>
            </a:r>
            <a:endParaRPr lang="th-TH" dirty="0" smtClean="0"/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จัดองค์การ(</a:t>
            </a:r>
            <a:r>
              <a:rPr lang="en-US" dirty="0"/>
              <a:t>organizing) </a:t>
            </a:r>
            <a:endParaRPr lang="th-TH" dirty="0" smtClean="0"/>
          </a:p>
          <a:p>
            <a:pPr lvl="1"/>
            <a:r>
              <a:rPr lang="th-TH" dirty="0" smtClean="0"/>
              <a:t>การ</a:t>
            </a:r>
            <a:r>
              <a:rPr lang="th-TH" dirty="0"/>
              <a:t>โน้ม</a:t>
            </a:r>
            <a:r>
              <a:rPr lang="th-TH" dirty="0" err="1"/>
              <a:t>นํา</a:t>
            </a:r>
            <a:r>
              <a:rPr lang="th-TH" dirty="0"/>
              <a:t> (</a:t>
            </a:r>
            <a:r>
              <a:rPr lang="en-US" dirty="0"/>
              <a:t>leading/influencing) </a:t>
            </a:r>
            <a:endParaRPr lang="th-TH" dirty="0" smtClean="0"/>
          </a:p>
          <a:p>
            <a:pPr lvl="1"/>
            <a:r>
              <a:rPr lang="th-TH" dirty="0" smtClean="0"/>
              <a:t>การ</a:t>
            </a:r>
            <a:r>
              <a:rPr lang="th-TH" dirty="0"/>
              <a:t>ควบคุม (</a:t>
            </a:r>
            <a:r>
              <a:rPr lang="en-US" dirty="0"/>
              <a:t>controlling) </a:t>
            </a:r>
            <a:endParaRPr lang="th-TH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</a:rPr>
              <a:t>ขบวนการจัดการ (</a:t>
            </a:r>
            <a:r>
              <a:rPr lang="en-US" b="1" dirty="0" smtClean="0">
                <a:solidFill>
                  <a:srgbClr val="FF0000"/>
                </a:solidFill>
              </a:rPr>
              <a:t>Management process)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1) การวางแผน (</a:t>
            </a:r>
            <a:r>
              <a:rPr lang="en-US" dirty="0" smtClean="0"/>
              <a:t>planning) </a:t>
            </a:r>
            <a:r>
              <a:rPr lang="th-TH" dirty="0" smtClean="0"/>
              <a:t>เป็นกิจกรรมที่เกี่ยวข้องกับการ</a:t>
            </a:r>
            <a:r>
              <a:rPr lang="th-TH" dirty="0" err="1" smtClean="0"/>
              <a:t>กําหนด</a:t>
            </a:r>
            <a:r>
              <a:rPr lang="th-TH" dirty="0" smtClean="0"/>
              <a:t>เป้าหมาย และวางกลยุทธ์ รวมทั้งแผนปฏิบัติการ เพื่อให้บรรลุเป้าหมายขององค์การ</a:t>
            </a:r>
            <a:br>
              <a:rPr lang="th-TH" dirty="0" smtClean="0"/>
            </a:br>
            <a:r>
              <a:rPr lang="th-TH" dirty="0" smtClean="0"/>
              <a:t>2) การจัดองค์การ (</a:t>
            </a:r>
            <a:r>
              <a:rPr lang="en-US" dirty="0" smtClean="0"/>
              <a:t>organizing) </a:t>
            </a:r>
            <a:r>
              <a:rPr lang="th-TH" dirty="0" smtClean="0"/>
              <a:t>เป็นการจัดวางโครงสร้างองค์การเพื่อรองรับการ</a:t>
            </a:r>
            <a:r>
              <a:rPr lang="th-TH" dirty="0" err="1" smtClean="0"/>
              <a:t>ดําเนินงาน</a:t>
            </a:r>
            <a:r>
              <a:rPr lang="th-TH" dirty="0" smtClean="0"/>
              <a:t>ตามแผนที่วางไว้</a:t>
            </a:r>
            <a:br>
              <a:rPr lang="th-TH" dirty="0" smtClean="0"/>
            </a:br>
            <a:r>
              <a:rPr lang="th-TH" dirty="0" smtClean="0"/>
              <a:t>3) การโน้ม</a:t>
            </a:r>
            <a:r>
              <a:rPr lang="th-TH" dirty="0" err="1" smtClean="0"/>
              <a:t>นํา</a:t>
            </a:r>
            <a:r>
              <a:rPr lang="th-TH" dirty="0" smtClean="0"/>
              <a:t> (</a:t>
            </a:r>
            <a:r>
              <a:rPr lang="en-US" dirty="0" smtClean="0"/>
              <a:t>leading/influencing) </a:t>
            </a:r>
            <a:r>
              <a:rPr lang="th-TH" dirty="0" smtClean="0"/>
              <a:t>เป็นการจูงใจ โน้ม</a:t>
            </a:r>
            <a:r>
              <a:rPr lang="th-TH" dirty="0" err="1" smtClean="0"/>
              <a:t>นํา</a:t>
            </a:r>
            <a:r>
              <a:rPr lang="th-TH" dirty="0" smtClean="0"/>
              <a:t>พนักงานรายบุคคลและกลุ่ม ให้ปฏิบัติงาน มีการติดต่อสื่อสาร รวมถึงการรับมือกับประเด็นต่างๆเกี่ยวกับพฤติกรรมของพนักงานในองค์การ และ</a:t>
            </a:r>
            <a:br>
              <a:rPr lang="th-TH" dirty="0" smtClean="0"/>
            </a:br>
            <a:r>
              <a:rPr lang="th-TH" dirty="0" smtClean="0"/>
              <a:t>4) การควบคุม (</a:t>
            </a:r>
            <a:r>
              <a:rPr lang="en-US" dirty="0" smtClean="0"/>
              <a:t>controlling) </a:t>
            </a:r>
            <a:r>
              <a:rPr lang="th-TH" dirty="0" smtClean="0"/>
              <a:t>เป็นกิจกรรมเกี่ยวกับการติดตามประเมินผลงาน เปรียบเทียบกับเป้าหมาย หรือมาตรฐานที่</a:t>
            </a:r>
            <a:r>
              <a:rPr lang="th-TH" dirty="0" err="1" smtClean="0"/>
              <a:t>กําหนด</a:t>
            </a:r>
            <a:r>
              <a:rPr lang="th-TH" dirty="0" smtClean="0"/>
              <a:t>ไว้ และ</a:t>
            </a:r>
            <a:r>
              <a:rPr lang="th-TH" dirty="0" err="1" smtClean="0"/>
              <a:t>ทํา</a:t>
            </a:r>
            <a:r>
              <a:rPr lang="th-TH" dirty="0" smtClean="0"/>
              <a:t>การแก้ไข เพื่อให้ผลการ</a:t>
            </a:r>
            <a:r>
              <a:rPr lang="th-TH" dirty="0" err="1" smtClean="0"/>
              <a:t>ดําเนินงาน</a:t>
            </a:r>
            <a:r>
              <a:rPr lang="th-TH" dirty="0" smtClean="0"/>
              <a:t>เป็นไปตามเป้าหมาย หรือมาตรฐานที่</a:t>
            </a:r>
            <a:r>
              <a:rPr lang="th-TH" dirty="0" err="1" smtClean="0"/>
              <a:t>กําหนด</a:t>
            </a:r>
            <a:r>
              <a:rPr lang="th-TH" dirty="0" smtClean="0"/>
              <a:t>ไว้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การวางแผน (</a:t>
            </a:r>
            <a:r>
              <a:rPr lang="en-US" b="1" dirty="0" smtClean="0">
                <a:solidFill>
                  <a:srgbClr val="FF0000"/>
                </a:solidFill>
              </a:rPr>
              <a:t>planning)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เป็น</a:t>
            </a:r>
            <a:r>
              <a:rPr lang="th-TH" dirty="0"/>
              <a:t>กิจกรรมที่เกี่ยวข้องกับการ</a:t>
            </a:r>
            <a:r>
              <a:rPr lang="th-TH" dirty="0" err="1"/>
              <a:t>กําหนด</a:t>
            </a:r>
            <a:r>
              <a:rPr lang="th-TH" dirty="0"/>
              <a:t>เป้าหมายขององค์การ สร้างกลยุทธ์ เพื่อแนวทางในการ</a:t>
            </a:r>
            <a:r>
              <a:rPr lang="th-TH" dirty="0" err="1"/>
              <a:t>ดําเนิน</a:t>
            </a:r>
            <a:r>
              <a:rPr lang="th-TH" dirty="0"/>
              <a:t>ไปสู่เป้าหมาย และกระจายจากกลยุทธ์ไปสู่แผนระดับปฏิบัติการ โดยกลยุทธ์และแผนในแต่ละระดับและแต่ละส่วนงานต้องสอดคล้องประสานกัน เพื่อให้บรรลุเป้าหมายในส่วนงานของตนและเป้าหมายรวมขององค์การด้วย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การจัดองค์การ(</a:t>
            </a:r>
            <a:r>
              <a:rPr lang="en-US" b="1" dirty="0" smtClean="0">
                <a:solidFill>
                  <a:srgbClr val="FF0000"/>
                </a:solidFill>
              </a:rPr>
              <a:t>organizing)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เป็น</a:t>
            </a:r>
            <a:r>
              <a:rPr lang="th-TH" dirty="0"/>
              <a:t>กิจกรรมที่</a:t>
            </a:r>
            <a:r>
              <a:rPr lang="th-TH" dirty="0" err="1"/>
              <a:t>ทํา</a:t>
            </a:r>
            <a:r>
              <a:rPr lang="th-TH" dirty="0"/>
              <a:t>เกี่ยวกับการจัดโครงสร้างขององค์การ โดย พิจารณาว่า การที่จะ</a:t>
            </a:r>
            <a:r>
              <a:rPr lang="th-TH" dirty="0" err="1"/>
              <a:t>ทํา</a:t>
            </a:r>
            <a:r>
              <a:rPr lang="th-TH" dirty="0"/>
              <a:t>ให้ได้บรรลุตามเป้าหมายที่</a:t>
            </a:r>
            <a:r>
              <a:rPr lang="th-TH" dirty="0" err="1"/>
              <a:t>กําหนด</a:t>
            </a:r>
            <a:r>
              <a:rPr lang="th-TH" dirty="0"/>
              <a:t>ไว้นั้น ต้องมีงานอะไรบ้าง และงานแต่ละอย่างจะสามารถจัดแบ่งกลุ่มงานได้อย่างไร มีใครบ้างเป็นผู้รับผิดชอบในแต่ละส่วนงานนั้น และมีการรายงานบังคับบัญชา</a:t>
            </a:r>
            <a:r>
              <a:rPr lang="th-TH" dirty="0" err="1"/>
              <a:t>ตามลําดับ</a:t>
            </a:r>
            <a:r>
              <a:rPr lang="th-TH" dirty="0"/>
              <a:t>ขั้นอย่างไร ใครเป็นผู้มี</a:t>
            </a:r>
            <a:r>
              <a:rPr lang="th-TH" dirty="0" err="1"/>
              <a:t>อํานาจ</a:t>
            </a:r>
            <a:r>
              <a:rPr lang="th-TH" dirty="0"/>
              <a:t>ในการตัดสินใจ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การโน้ม</a:t>
            </a:r>
            <a:r>
              <a:rPr lang="th-TH" b="1" dirty="0" err="1" smtClean="0">
                <a:solidFill>
                  <a:srgbClr val="FF0000"/>
                </a:solidFill>
              </a:rPr>
              <a:t>นํา</a:t>
            </a:r>
            <a:r>
              <a:rPr lang="th-TH" b="1" dirty="0" smtClean="0">
                <a:solidFill>
                  <a:srgbClr val="FF0000"/>
                </a:solidFill>
              </a:rPr>
              <a:t>พนักงาน (</a:t>
            </a:r>
            <a:r>
              <a:rPr lang="en-US" b="1" dirty="0" smtClean="0">
                <a:solidFill>
                  <a:srgbClr val="FF0000"/>
                </a:solidFill>
              </a:rPr>
              <a:t>leading/influencing)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เป็น</a:t>
            </a:r>
            <a:r>
              <a:rPr lang="th-TH" dirty="0"/>
              <a:t>เรื่องเกี่ยวกับการจัดการให้พนักงาน</a:t>
            </a:r>
            <a:r>
              <a:rPr lang="th-TH" dirty="0" err="1"/>
              <a:t>ทํางาน</a:t>
            </a:r>
            <a:r>
              <a:rPr lang="th-TH" dirty="0"/>
              <a:t> อย่างมีประสิทธิภาพและประสิทธิผล ซึ่งต้องใช้การประสานงาน การติดต่อสื่อสารที่ดี การจูงใจในการ</a:t>
            </a:r>
            <a:r>
              <a:rPr lang="th-TH" dirty="0" err="1"/>
              <a:t>ทํางาน</a:t>
            </a:r>
            <a:r>
              <a:rPr lang="th-TH" dirty="0"/>
              <a:t> ผู้บริหารต้องมีภาวะ</a:t>
            </a:r>
            <a:r>
              <a:rPr lang="th-TH" dirty="0" err="1"/>
              <a:t>ผู้นํา</a:t>
            </a:r>
            <a:r>
              <a:rPr lang="th-TH" dirty="0"/>
              <a:t>ที่เหมาะสม ลดความขัดแย้งและความตรึงเครียดในองค์การ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การควบคุม (</a:t>
            </a:r>
            <a:r>
              <a:rPr lang="en-US" b="1" dirty="0" smtClean="0">
                <a:solidFill>
                  <a:srgbClr val="FF0000"/>
                </a:solidFill>
              </a:rPr>
              <a:t>controlling)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เมื่อ</a:t>
            </a:r>
            <a:r>
              <a:rPr lang="th-TH" dirty="0"/>
              <a:t>องค์การมีเป้าหมาย และได้มีการวางแผนแล้วก็</a:t>
            </a:r>
            <a:r>
              <a:rPr lang="th-TH" dirty="0" err="1"/>
              <a:t>ทํา</a:t>
            </a:r>
            <a:r>
              <a:rPr lang="th-TH" dirty="0"/>
              <a:t>การจัดโครงสร้างองค์การ </a:t>
            </a:r>
            <a:r>
              <a:rPr lang="th-TH" dirty="0" smtClean="0"/>
              <a:t>ว่าจ้าง</a:t>
            </a:r>
            <a:r>
              <a:rPr lang="th-TH" dirty="0"/>
              <a:t>พนักงาน ฝึกอบรม และสร้างแรงจูงใจให้</a:t>
            </a:r>
            <a:r>
              <a:rPr lang="th-TH" dirty="0" err="1"/>
              <a:t>ทํางาน</a:t>
            </a:r>
            <a:r>
              <a:rPr lang="th-TH" dirty="0"/>
              <a:t> และเพื่อให้แน่ใจว่าสิ่งต่างๆจะ</a:t>
            </a:r>
            <a:r>
              <a:rPr lang="th-TH" dirty="0" err="1"/>
              <a:t>ดําเนิน</a:t>
            </a:r>
            <a:r>
              <a:rPr lang="th-TH" dirty="0"/>
              <a:t>ไปตามที่ควรจะเป็น ผู้บริหารก็ต้องมีการควบคุมติดตามผลการปฏิบัติการ และ เปรียบเทียบผลงานจริงกับเป้าหมายหรือมาตรฐานที่</a:t>
            </a:r>
            <a:r>
              <a:rPr lang="th-TH" dirty="0" err="1"/>
              <a:t>กําหนด</a:t>
            </a:r>
            <a:r>
              <a:rPr lang="th-TH" dirty="0"/>
              <a:t>ไว้ หากผลงานจริงเบี่ยงเบนไปจากเป้า หมายก็ต้อง</a:t>
            </a:r>
            <a:r>
              <a:rPr lang="th-TH" dirty="0" err="1"/>
              <a:t>ทํา</a:t>
            </a:r>
            <a:r>
              <a:rPr lang="th-TH" dirty="0"/>
              <a:t>การปรับให้เป็นไปตามเป้าหมาย ซึ่งขบวนการติดตามประเมินผล เปรียบเทียบ และ แก้ไขนี้ก็คือขบวนการควบคุม</a:t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บทบาทของการจัดการ (</a:t>
            </a:r>
            <a:r>
              <a:rPr lang="en-US" b="1" dirty="0" smtClean="0">
                <a:solidFill>
                  <a:srgbClr val="FF0000"/>
                </a:solidFill>
              </a:rPr>
              <a:t>Managerial roles)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600" dirty="0" smtClean="0"/>
              <a:t>หน้าที่</a:t>
            </a:r>
            <a:r>
              <a:rPr lang="th-TH" sz="3600" dirty="0"/>
              <a:t>ที่ เกี่ยวกับการจัดการในองค์การมักมุ่งไปที่หน้าที่ต่างๆในขบวนการจัดการ 4 ประการ (การวางแผน การจัดองค์การ การโน้ม</a:t>
            </a:r>
            <a:r>
              <a:rPr lang="th-TH" sz="3600" dirty="0" err="1"/>
              <a:t>นํา</a:t>
            </a:r>
            <a:r>
              <a:rPr lang="th-TH" sz="3600" dirty="0"/>
              <a:t> และการควบคุม) </a:t>
            </a:r>
            <a:r>
              <a:rPr lang="th-TH" sz="3600" dirty="0" smtClean="0"/>
              <a:t>ซึ่ง</a:t>
            </a:r>
            <a:r>
              <a:rPr lang="th-TH" sz="3600" dirty="0"/>
              <a:t>ผู้บริหารแต่ละคนให้</a:t>
            </a:r>
            <a:r>
              <a:rPr lang="th-TH" sz="3600" dirty="0" err="1"/>
              <a:t>ความสําคัญ</a:t>
            </a:r>
            <a:r>
              <a:rPr lang="th-TH" sz="3600" dirty="0"/>
              <a:t>และเวลาในการ</a:t>
            </a:r>
            <a:r>
              <a:rPr lang="th-TH" sz="3600" dirty="0" err="1"/>
              <a:t>ทํา</a:t>
            </a:r>
            <a:r>
              <a:rPr lang="th-TH" sz="3600" dirty="0"/>
              <a:t>หน้าที่การจัดการเหล่านี้แตกต่างกัน </a:t>
            </a:r>
            <a:endParaRPr lang="th-TH" sz="3600" dirty="0" smtClean="0"/>
          </a:p>
          <a:p>
            <a:pPr>
              <a:buNone/>
            </a:pPr>
            <a:r>
              <a:rPr lang="th-TH" sz="3600" dirty="0"/>
              <a:t/>
            </a:r>
            <a:br>
              <a:rPr lang="th-TH" sz="3600" dirty="0"/>
            </a:b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บทบาทของการจัดการ (</a:t>
            </a:r>
            <a:r>
              <a:rPr lang="en-US" b="1" dirty="0" smtClean="0">
                <a:solidFill>
                  <a:srgbClr val="FF0000"/>
                </a:solidFill>
              </a:rPr>
              <a:t>Managerial roles)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3600" dirty="0" smtClean="0"/>
              <a:t>นอกจากนี้</a:t>
            </a:r>
            <a:r>
              <a:rPr lang="th-TH" sz="3600" dirty="0"/>
              <a:t>ยังขึ้นกับลักษณะการ</a:t>
            </a:r>
            <a:r>
              <a:rPr lang="th-TH" sz="3600" dirty="0" err="1"/>
              <a:t>ดําเนินงาน</a:t>
            </a:r>
            <a:r>
              <a:rPr lang="th-TH" sz="3600" dirty="0"/>
              <a:t>ขององค์การที่แตกต่างกัน</a:t>
            </a:r>
            <a:r>
              <a:rPr lang="th-TH" sz="3600" dirty="0" smtClean="0"/>
              <a:t>ด้วย เช่น </a:t>
            </a:r>
          </a:p>
          <a:p>
            <a:pPr lvl="1"/>
            <a:r>
              <a:rPr lang="th-TH" sz="3200" dirty="0" smtClean="0"/>
              <a:t> ลักษณะ</a:t>
            </a:r>
            <a:r>
              <a:rPr lang="th-TH" sz="3200" dirty="0"/>
              <a:t>การ</a:t>
            </a:r>
            <a:r>
              <a:rPr lang="th-TH" sz="3200" dirty="0" err="1"/>
              <a:t>ดําเนินงาน</a:t>
            </a:r>
            <a:r>
              <a:rPr lang="th-TH" sz="3200" dirty="0"/>
              <a:t>เป็นองค์การที่แสวงหา</a:t>
            </a:r>
            <a:r>
              <a:rPr lang="th-TH" sz="3200" dirty="0" err="1"/>
              <a:t>กําไร</a:t>
            </a:r>
            <a:r>
              <a:rPr lang="th-TH" sz="3200" dirty="0"/>
              <a:t>หรือองค์การที่ไม่แสวงหา</a:t>
            </a:r>
            <a:r>
              <a:rPr lang="th-TH" sz="3200" dirty="0" err="1"/>
              <a:t>กําไร</a:t>
            </a:r>
            <a:r>
              <a:rPr lang="th-TH" sz="3200" dirty="0"/>
              <a:t>) </a:t>
            </a:r>
            <a:endParaRPr lang="th-TH" sz="3200" dirty="0" smtClean="0"/>
          </a:p>
          <a:p>
            <a:pPr lvl="1"/>
            <a:r>
              <a:rPr lang="th-TH" sz="3200" dirty="0" smtClean="0"/>
              <a:t>ระดับ</a:t>
            </a:r>
            <a:r>
              <a:rPr lang="th-TH" sz="3200" dirty="0"/>
              <a:t>ของผู้บริหารที่ต่างกัน (ระดับต้น ระดับกลาง ระดับสูง) และขนาดขององค์การที่ต่างกัน ตัวอย่างเช่น ผู้บริหารที่อยู่ในระดับบริหารที่แตกต่างกันจะให้เวลาในการ</a:t>
            </a:r>
            <a:r>
              <a:rPr lang="th-TH" sz="3200" dirty="0" err="1"/>
              <a:t>ทํา</a:t>
            </a:r>
            <a:r>
              <a:rPr lang="th-TH" sz="3200" dirty="0"/>
              <a:t>กิจกรรมของแต่ละหน้าที่แตกต่างกัน </a:t>
            </a:r>
            <a:endParaRPr lang="th-TH" sz="3200" dirty="0" smtClean="0"/>
          </a:p>
          <a:p>
            <a:pPr lvl="1">
              <a:buNone/>
            </a:pPr>
            <a:r>
              <a:rPr lang="th-TH" sz="2400" dirty="0"/>
              <a:t/>
            </a:r>
            <a:br>
              <a:rPr lang="th-TH" sz="2400" dirty="0"/>
            </a:b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องค์การสมัยใหม่ (</a:t>
            </a:r>
            <a:r>
              <a:rPr lang="en-US" b="1" dirty="0" smtClean="0">
                <a:solidFill>
                  <a:srgbClr val="FF0000"/>
                </a:solidFill>
              </a:rPr>
              <a:t>Modern organization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340768"/>
            <a:ext cx="8424936" cy="4886003"/>
          </a:xfrm>
        </p:spPr>
        <p:txBody>
          <a:bodyPr>
            <a:noAutofit/>
          </a:bodyPr>
          <a:lstStyle/>
          <a:p>
            <a:r>
              <a:rPr lang="th-TH" sz="3600" dirty="0" smtClean="0"/>
              <a:t>การ</a:t>
            </a:r>
            <a:r>
              <a:rPr lang="th-TH" sz="3600" dirty="0"/>
              <a:t>จัดการเกิดขึ้นในองค์การ และในมุมมองด้านการจัดการ </a:t>
            </a:r>
            <a:endParaRPr lang="th-TH" sz="3600" dirty="0" smtClean="0"/>
          </a:p>
          <a:p>
            <a:r>
              <a:rPr lang="th-TH" sz="3600" dirty="0" smtClean="0"/>
              <a:t>องค์การ</a:t>
            </a:r>
            <a:r>
              <a:rPr lang="th-TH" sz="3600" dirty="0"/>
              <a:t>หมายถึง การที่มีคนมา</a:t>
            </a:r>
            <a:r>
              <a:rPr lang="th-TH" sz="3600" dirty="0" err="1"/>
              <a:t>ทํางาน</a:t>
            </a:r>
            <a:r>
              <a:rPr lang="th-TH" sz="3600" dirty="0"/>
              <a:t>ร่วมกันอย่างเป็นระบบเพื่อให้ได้บรรลุเป้าหมายอย่างใดอย่างหนึ่ง ซึ่งองค์การมีลักษณะร่วมกันอยู่ 3 ประการ </a:t>
            </a:r>
            <a:r>
              <a:rPr lang="th-TH" sz="3600" dirty="0" smtClean="0"/>
              <a:t>ได้แก่</a:t>
            </a:r>
          </a:p>
          <a:p>
            <a:pPr lvl="1">
              <a:buNone/>
            </a:pPr>
            <a:r>
              <a:rPr lang="th-TH" sz="3200" dirty="0" smtClean="0"/>
              <a:t>	1</a:t>
            </a:r>
            <a:r>
              <a:rPr lang="th-TH" sz="3200" dirty="0"/>
              <a:t>) ทุกองค์การต้องมีวัตถุประสงค์หรือเป้าหมายของตนเอง</a:t>
            </a:r>
            <a:br>
              <a:rPr lang="th-TH" sz="3200" dirty="0"/>
            </a:br>
            <a:r>
              <a:rPr lang="th-TH" sz="3200" dirty="0"/>
              <a:t>2) ทุกองค์การต้องมีคนร่วมกัน</a:t>
            </a:r>
            <a:r>
              <a:rPr lang="th-TH" sz="3200" dirty="0" err="1"/>
              <a:t>ทํางาน</a:t>
            </a:r>
            <a:r>
              <a:rPr lang="th-TH" sz="3200" dirty="0"/>
              <a:t/>
            </a:r>
            <a:br>
              <a:rPr lang="th-TH" sz="3200" dirty="0"/>
            </a:br>
            <a:r>
              <a:rPr lang="th-TH" sz="3200" dirty="0"/>
              <a:t>3) องค์การต้องมีการจัดโครงสร้างงานแบ่งงานหน้าที่รับผิดชอบของคนในองค์การ</a:t>
            </a:r>
            <a:br>
              <a:rPr lang="th-TH" sz="3200" dirty="0"/>
            </a:br>
            <a:r>
              <a:rPr lang="th-TH" sz="3200" dirty="0"/>
              <a:t/>
            </a:r>
            <a:br>
              <a:rPr lang="th-TH" sz="3200" dirty="0"/>
            </a:br>
            <a:endParaRPr lang="th-TH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บทบาทของการจัดการ (</a:t>
            </a:r>
            <a:r>
              <a:rPr lang="en-US" b="1" dirty="0" smtClean="0">
                <a:solidFill>
                  <a:srgbClr val="FF0000"/>
                </a:solidFill>
              </a:rPr>
              <a:t>Managerial roles)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th-TH" sz="3200" dirty="0" smtClean="0"/>
              <a:t>เมื่อ</a:t>
            </a:r>
            <a:r>
              <a:rPr lang="th-TH" sz="3200" dirty="0"/>
              <a:t>พิจารณาถึงกิจกรรมของผู้บริหารในองค์การแล้ว </a:t>
            </a:r>
            <a:r>
              <a:rPr lang="en-US" sz="3200" dirty="0" err="1"/>
              <a:t>Mintzberg</a:t>
            </a:r>
            <a:r>
              <a:rPr lang="en-US" sz="3200" dirty="0"/>
              <a:t> </a:t>
            </a:r>
            <a:r>
              <a:rPr lang="th-TH" sz="3200" dirty="0"/>
              <a:t>เห็นว่าบทบาทของ การจัดการสามารถจัดแบ่งได้เป็น 3 กลุ่ม หรือที่เรียกว่า บทบาทด้านการจัดการของ </a:t>
            </a:r>
            <a:r>
              <a:rPr lang="en-US" sz="3200" dirty="0" err="1"/>
              <a:t>Mintzberg</a:t>
            </a:r>
            <a:r>
              <a:rPr lang="en-US" sz="3200" dirty="0"/>
              <a:t> (</a:t>
            </a:r>
            <a:r>
              <a:rPr lang="en-US" sz="3200" dirty="0" err="1"/>
              <a:t>Mintzberg’s</a:t>
            </a:r>
            <a:r>
              <a:rPr lang="en-US" sz="3200" dirty="0"/>
              <a:t> managerial roles) </a:t>
            </a:r>
            <a:r>
              <a:rPr lang="th-TH" sz="3200" dirty="0"/>
              <a:t>ได้แก่ </a:t>
            </a:r>
            <a:endParaRPr lang="th-TH" sz="3200" dirty="0" smtClean="0"/>
          </a:p>
          <a:p>
            <a:pPr lvl="2"/>
            <a:r>
              <a:rPr lang="th-TH" sz="2800" dirty="0" smtClean="0"/>
              <a:t>บทบาท</a:t>
            </a:r>
            <a:r>
              <a:rPr lang="th-TH" sz="2800" dirty="0"/>
              <a:t>ด้านระหว่างบุคคล (</a:t>
            </a:r>
            <a:r>
              <a:rPr lang="en-US" sz="2800" dirty="0"/>
              <a:t>interpersonal roles) </a:t>
            </a:r>
            <a:endParaRPr lang="th-TH" sz="2800" dirty="0" smtClean="0"/>
          </a:p>
          <a:p>
            <a:pPr lvl="2"/>
            <a:r>
              <a:rPr lang="th-TH" sz="2800" dirty="0" smtClean="0"/>
              <a:t>บทบาท</a:t>
            </a:r>
            <a:r>
              <a:rPr lang="th-TH" sz="2800" dirty="0"/>
              <a:t>ด้านข้อมูล (</a:t>
            </a:r>
            <a:r>
              <a:rPr lang="en-US" sz="2800" dirty="0"/>
              <a:t>informational roles</a:t>
            </a:r>
            <a:r>
              <a:rPr lang="en-US" sz="2800" dirty="0" smtClean="0"/>
              <a:t>)</a:t>
            </a:r>
          </a:p>
          <a:p>
            <a:pPr lvl="2"/>
            <a:r>
              <a:rPr lang="th-TH" sz="2800" dirty="0" smtClean="0"/>
              <a:t>บทบาท</a:t>
            </a:r>
            <a:r>
              <a:rPr lang="th-TH" sz="2800" dirty="0"/>
              <a:t>ด้านการตัดสินใจ (</a:t>
            </a:r>
            <a:r>
              <a:rPr lang="en-US" sz="2800" dirty="0"/>
              <a:t>decisional roles) </a:t>
            </a:r>
            <a:r>
              <a:rPr lang="th-TH" sz="2800" dirty="0"/>
              <a:t>โดยแต่ละกลุ่มของบทบาทมีบทบาทย่อยดังต่อไปนี้</a:t>
            </a:r>
            <a:r>
              <a:rPr lang="th-TH" dirty="0"/>
              <a:t/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บทบาทของการจัดการ (</a:t>
            </a:r>
            <a:r>
              <a:rPr lang="en-US" b="1" dirty="0" smtClean="0">
                <a:solidFill>
                  <a:srgbClr val="FF0000"/>
                </a:solidFill>
              </a:rPr>
              <a:t>Managerial roles)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sz="2800" dirty="0" smtClean="0"/>
              <a:t>	</a:t>
            </a:r>
            <a:r>
              <a:rPr lang="th-TH" sz="2800" b="1" dirty="0" smtClean="0"/>
              <a:t>1. บทบาท</a:t>
            </a:r>
            <a:r>
              <a:rPr lang="th-TH" sz="2800" b="1" dirty="0"/>
              <a:t>ระหว่างบุคคล (</a:t>
            </a:r>
            <a:r>
              <a:rPr lang="en-US" sz="2800" b="1" dirty="0"/>
              <a:t>interpersonal roles) </a:t>
            </a:r>
            <a:r>
              <a:rPr lang="th-TH" sz="2800" dirty="0"/>
              <a:t>เป็นบทบาทด้านการสร้างความสัมพันธ์ระหว่างบุคคล ประกอบด้วย บทบาทย่อย ได้แก่</a:t>
            </a:r>
            <a:br>
              <a:rPr lang="th-TH" sz="2800" dirty="0"/>
            </a:br>
            <a:r>
              <a:rPr lang="th-TH" sz="2800" b="1" dirty="0" smtClean="0"/>
              <a:t>	1.1) </a:t>
            </a:r>
            <a:r>
              <a:rPr lang="th-TH" sz="2800" b="1" dirty="0"/>
              <a:t>บทบาทตาม</a:t>
            </a:r>
            <a:r>
              <a:rPr lang="th-TH" sz="2800" b="1" dirty="0" err="1"/>
              <a:t>ตําแหน่ง</a:t>
            </a:r>
            <a:r>
              <a:rPr lang="th-TH" sz="2800" b="1" dirty="0"/>
              <a:t> (</a:t>
            </a:r>
            <a:r>
              <a:rPr lang="en-US" sz="2800" b="1" dirty="0"/>
              <a:t>figurehead): </a:t>
            </a:r>
            <a:r>
              <a:rPr lang="th-TH" sz="2800" dirty="0" err="1"/>
              <a:t>ทํา</a:t>
            </a:r>
            <a:r>
              <a:rPr lang="th-TH" sz="2800" dirty="0"/>
              <a:t>หน้าที่</a:t>
            </a:r>
            <a:r>
              <a:rPr lang="th-TH" sz="2800" dirty="0" err="1"/>
              <a:t>ประจําวัน</a:t>
            </a:r>
            <a:r>
              <a:rPr lang="th-TH" sz="2800" dirty="0"/>
              <a:t>ต่างๆตามระเบียบที่เกี่ยวกับกฎหมาย หรือตามที่สังคม</a:t>
            </a:r>
            <a:r>
              <a:rPr lang="th-TH" sz="2800" dirty="0" err="1"/>
              <a:t>กําหนด</a:t>
            </a:r>
            <a:r>
              <a:rPr lang="th-TH" sz="2800" dirty="0"/>
              <a:t> เช่น การต้อนรับแขกขององค์กร ลงนามในเอกสารตามกฎหมาย เป็นต้น</a:t>
            </a:r>
            <a:br>
              <a:rPr lang="th-TH" sz="2800" dirty="0"/>
            </a:br>
            <a:r>
              <a:rPr lang="th-TH" sz="2800" b="1" dirty="0" smtClean="0"/>
              <a:t>	1.2) </a:t>
            </a:r>
            <a:r>
              <a:rPr lang="th-TH" sz="2800" b="1" dirty="0"/>
              <a:t>บทบาท</a:t>
            </a:r>
            <a:r>
              <a:rPr lang="th-TH" sz="2800" b="1" dirty="0" err="1"/>
              <a:t>ผู้นํา</a:t>
            </a:r>
            <a:r>
              <a:rPr lang="th-TH" sz="2800" b="1" dirty="0"/>
              <a:t> (</a:t>
            </a:r>
            <a:r>
              <a:rPr lang="en-US" sz="2800" b="1" dirty="0"/>
              <a:t>leader): </a:t>
            </a:r>
            <a:r>
              <a:rPr lang="th-TH" sz="2800" dirty="0"/>
              <a:t>ต้องรับผิดชอบสร้างแรงจูงใจและกระตุ</a:t>
            </a:r>
            <a:r>
              <a:rPr lang="th-TH" sz="2800" dirty="0" err="1"/>
              <a:t>นการทํางาน</a:t>
            </a:r>
            <a:r>
              <a:rPr lang="th-TH" sz="2800" dirty="0"/>
              <a:t>ของพนักงาน รับผิดชอบในการจัดหาคน ฝึกอบรม และงานที่เกี่ยวข้องอื่นๆ</a:t>
            </a:r>
            <a:br>
              <a:rPr lang="th-TH" sz="2800" dirty="0"/>
            </a:br>
            <a:r>
              <a:rPr lang="th-TH" sz="2800" b="1" dirty="0" smtClean="0"/>
              <a:t>	1.3) </a:t>
            </a:r>
            <a:r>
              <a:rPr lang="th-TH" sz="2800" b="1" dirty="0"/>
              <a:t>บทบาทการสร้างสัมพันธภาพ (</a:t>
            </a:r>
            <a:r>
              <a:rPr lang="en-US" sz="2800" b="1" dirty="0"/>
              <a:t>liaison): </a:t>
            </a:r>
            <a:r>
              <a:rPr lang="th-TH" sz="2800" dirty="0"/>
              <a:t>โดยสร้างเครือข่ายภายในและภายนอกเพื่อการ กระจายข้อมูลให้</a:t>
            </a:r>
            <a:r>
              <a:rPr lang="th-TH" sz="2800" dirty="0" smtClean="0"/>
              <a:t>ทั่วถึง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/>
              <a:t/>
            </a:r>
            <a:br>
              <a:rPr lang="th-TH" sz="2800" dirty="0"/>
            </a:br>
            <a:endParaRPr 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</a:rPr>
              <a:t>บทบาทของการจัดการ (</a:t>
            </a:r>
            <a:r>
              <a:rPr lang="en-US" b="1" dirty="0" smtClean="0">
                <a:solidFill>
                  <a:srgbClr val="FF0000"/>
                </a:solidFill>
              </a:rPr>
              <a:t>Managerial roles)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/>
              <a:t>2.) </a:t>
            </a:r>
            <a:r>
              <a:rPr lang="th-TH" sz="2800" b="1" dirty="0" smtClean="0"/>
              <a:t>บทบาทด้านข้อมูล (</a:t>
            </a:r>
            <a:r>
              <a:rPr lang="en-US" sz="2800" b="1" dirty="0" smtClean="0"/>
              <a:t>informational roles) </a:t>
            </a:r>
            <a:r>
              <a:rPr lang="th-TH" sz="2800" b="1" dirty="0" smtClean="0"/>
              <a:t>เป็นบทบาทด้านการกระจายและส่งผ่านข้อมูล ประกอบด้วย บทบาทย่อย ดังนี้ </a:t>
            </a:r>
            <a:r>
              <a:rPr lang="th-TH" sz="2800" dirty="0"/>
              <a:t/>
            </a:r>
            <a:br>
              <a:rPr lang="th-TH" sz="2800" dirty="0"/>
            </a:br>
            <a:r>
              <a:rPr lang="th-TH" sz="2800" b="1" dirty="0" smtClean="0"/>
              <a:t>2.1 ) </a:t>
            </a:r>
            <a:r>
              <a:rPr lang="th-TH" sz="2800" b="1" dirty="0"/>
              <a:t>เป็นผู้ติดตามประเมินผล (</a:t>
            </a:r>
            <a:r>
              <a:rPr lang="en-US" sz="2800" b="1" dirty="0"/>
              <a:t>monitor): </a:t>
            </a:r>
            <a:r>
              <a:rPr lang="th-TH" sz="2800" dirty="0"/>
              <a:t>เป็นการติดตามเลือกรับข้อมูล (ซึ่งมักจะเป็นเหตุการณ์ปัจจุบัน) เพื่อเข้าใจความเคลื่อนไหวขององค์การและสิ่งแวดล้อม เป็นเสมือนศูนย์กลางของ ระบบ</a:t>
            </a:r>
            <a:br>
              <a:rPr lang="th-TH" sz="2800" dirty="0"/>
            </a:br>
            <a:r>
              <a:rPr lang="th-TH" sz="2800" b="1" dirty="0" smtClean="0"/>
              <a:t>2.2) </a:t>
            </a:r>
            <a:r>
              <a:rPr lang="th-TH" sz="2800" b="1" dirty="0"/>
              <a:t>เป็นผู้กระจายข้อมูล (</a:t>
            </a:r>
            <a:r>
              <a:rPr lang="en-US" sz="2800" b="1" dirty="0"/>
              <a:t>disseminator): </a:t>
            </a:r>
            <a:r>
              <a:rPr lang="th-TH" sz="2800" dirty="0"/>
              <a:t>รับบทบาทส่งผ่านข้อมูลไปยังพนักงานในองค์การ บางข้อมูลก็เกี่ยวกับข้อเท็จจริง บางข้อมูลเกี่ยวกับการแปลผลและรวบรวมความแตกต่างกันที่เกิดขึ้นใน</a:t>
            </a:r>
            <a:r>
              <a:rPr lang="th-TH" sz="2800" dirty="0" smtClean="0"/>
              <a:t>องค์การ</a:t>
            </a:r>
          </a:p>
          <a:p>
            <a:pPr>
              <a:buNone/>
            </a:pPr>
            <a:r>
              <a:rPr lang="th-TH" sz="2800" b="1" dirty="0" smtClean="0"/>
              <a:t>	2.3 ) เป็นโฆษก (</a:t>
            </a:r>
            <a:r>
              <a:rPr lang="en-US" sz="2800" b="1" dirty="0" smtClean="0"/>
              <a:t>spokesperson): </a:t>
            </a:r>
            <a:r>
              <a:rPr lang="th-TH" sz="2800" dirty="0" err="1" smtClean="0"/>
              <a:t>ทํา</a:t>
            </a:r>
            <a:r>
              <a:rPr lang="th-TH" sz="2800" dirty="0" smtClean="0"/>
              <a:t>หน้าที่ประชาสัมพันธ์ ส่งต่อข้อมูลไปยังหน่วยงานภายนอก เกี่ยวกับ แผนงาน นโยบาย กิจกรรม และผลงานขององค์การ เช่น เป็นผู้เชี่ยวชาญในอุตสาหกรรม </a:t>
            </a: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/>
              <a:t/>
            </a:r>
            <a:br>
              <a:rPr lang="th-TH" sz="2800" dirty="0"/>
            </a:b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</a:rPr>
              <a:t>บทบาทของการจัดการ (</a:t>
            </a:r>
            <a:r>
              <a:rPr lang="en-US" b="1" dirty="0" smtClean="0">
                <a:solidFill>
                  <a:srgbClr val="FF0000"/>
                </a:solidFill>
              </a:rPr>
              <a:t>Managerial roles)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800" b="1" dirty="0" smtClean="0"/>
              <a:t>	3) บทบาท</a:t>
            </a:r>
            <a:r>
              <a:rPr lang="th-TH" sz="2800" b="1" dirty="0"/>
              <a:t>ด้านการตัดสินใจ (</a:t>
            </a:r>
            <a:r>
              <a:rPr lang="en-US" sz="2800" b="1" dirty="0"/>
              <a:t>decisional roles) </a:t>
            </a:r>
            <a:r>
              <a:rPr lang="th-TH" sz="2800" b="1" dirty="0" err="1"/>
              <a:t>ทํา</a:t>
            </a:r>
            <a:r>
              <a:rPr lang="th-TH" sz="2800" b="1" dirty="0"/>
              <a:t>หน้าที่ตัดสินใจในการ</a:t>
            </a:r>
            <a:r>
              <a:rPr lang="th-TH" sz="2800" b="1" dirty="0" err="1"/>
              <a:t>ดําเนินงาน</a:t>
            </a:r>
            <a:r>
              <a:rPr lang="th-TH" sz="2800" b="1" dirty="0"/>
              <a:t>ขององค์การ ประกอบด้วยบทบาทย่อย ดังนี้</a:t>
            </a:r>
            <a:r>
              <a:rPr lang="th-TH" sz="2400" dirty="0"/>
              <a:t/>
            </a:r>
            <a:br>
              <a:rPr lang="th-TH" sz="2400" dirty="0"/>
            </a:br>
            <a:r>
              <a:rPr lang="th-TH" sz="2400" dirty="0" smtClean="0"/>
              <a:t>	</a:t>
            </a:r>
            <a:r>
              <a:rPr lang="th-TH" sz="2400" b="1" dirty="0" smtClean="0"/>
              <a:t>3.1 ) </a:t>
            </a:r>
            <a:r>
              <a:rPr lang="th-TH" sz="2400" b="1" dirty="0"/>
              <a:t>เป็นผู้ประกอบการ (</a:t>
            </a:r>
            <a:r>
              <a:rPr lang="en-US" sz="2400" b="1" dirty="0"/>
              <a:t>entrepreneur): </a:t>
            </a:r>
            <a:r>
              <a:rPr lang="th-TH" sz="2400" dirty="0"/>
              <a:t>หาโอกาสและริเริ่มสิ่งใหม่ๆ เช่น การปรับปรุงโครงการ เพื่อ</a:t>
            </a:r>
            <a:r>
              <a:rPr lang="th-TH" sz="2400" dirty="0" err="1"/>
              <a:t>นําไปสู่</a:t>
            </a:r>
            <a:r>
              <a:rPr lang="th-TH" sz="2400" dirty="0"/>
              <a:t>การเปลี่ยนแปลงที่ดีขึ้น ให้</a:t>
            </a:r>
            <a:r>
              <a:rPr lang="th-TH" sz="2400" dirty="0" err="1"/>
              <a:t>คำแนะนํา</a:t>
            </a:r>
            <a:r>
              <a:rPr lang="th-TH" sz="2400" dirty="0"/>
              <a:t>เกี่ยวกับการออกแบบโครงการ โดยการจัดให้มีการทบทวนและ</a:t>
            </a:r>
            <a:r>
              <a:rPr lang="th-TH" sz="2400" dirty="0" err="1"/>
              <a:t>กําหนด</a:t>
            </a:r>
            <a:r>
              <a:rPr lang="th-TH" sz="2400" dirty="0"/>
              <a:t>กลยุทธ์เพื่อพัฒนาโปรแกรมใหม่ๆ</a:t>
            </a:r>
            <a:br>
              <a:rPr lang="th-TH" sz="2400" dirty="0"/>
            </a:br>
            <a:r>
              <a:rPr lang="th-TH" sz="2400" b="1" dirty="0" smtClean="0"/>
              <a:t>	3.2 ) </a:t>
            </a:r>
            <a:r>
              <a:rPr lang="th-TH" sz="2400" b="1" dirty="0"/>
              <a:t>เป็นผู้จัดการความสงบเรียบร้อย (</a:t>
            </a:r>
            <a:r>
              <a:rPr lang="en-US" sz="2400" b="1" dirty="0"/>
              <a:t>disturbance hander): </a:t>
            </a:r>
            <a:r>
              <a:rPr lang="th-TH" sz="2400" dirty="0"/>
              <a:t>รับผิดชอบแก้ไขการ</a:t>
            </a:r>
            <a:r>
              <a:rPr lang="th-TH" sz="2400" dirty="0" err="1"/>
              <a:t>ดําเนินงาน</a:t>
            </a:r>
            <a:r>
              <a:rPr lang="th-TH" sz="2400" dirty="0"/>
              <a:t>เมื่อองค์การเผชิญกับความไม่สงบเรียบร้อย โดยการทบทวนและ</a:t>
            </a:r>
            <a:r>
              <a:rPr lang="th-TH" sz="2400" dirty="0" err="1"/>
              <a:t>กําหนด</a:t>
            </a:r>
            <a:r>
              <a:rPr lang="th-TH" sz="2400" dirty="0"/>
              <a:t>กลยุทธ์ที่เกี่ยวข้องกับความไม่สงบและวิกฤติการณ์ในองค์การ</a:t>
            </a:r>
            <a:br>
              <a:rPr lang="th-TH" sz="2400" dirty="0"/>
            </a:br>
            <a:r>
              <a:rPr lang="en-US" sz="2400" dirty="0" smtClean="0"/>
              <a:t>	</a:t>
            </a:r>
            <a:r>
              <a:rPr lang="th-TH" sz="2400" b="1" dirty="0" smtClean="0"/>
              <a:t>3.3)  </a:t>
            </a:r>
            <a:r>
              <a:rPr lang="th-TH" sz="2400" b="1" dirty="0"/>
              <a:t>เป็นผู้จัดสรรทรัพยากร (</a:t>
            </a:r>
            <a:r>
              <a:rPr lang="en-US" sz="2400" b="1" dirty="0"/>
              <a:t>resource allocator): </a:t>
            </a:r>
            <a:r>
              <a:rPr lang="th-TH" sz="2400" dirty="0"/>
              <a:t>เป็นผู้รับผิดชอบในการจัดสรรทรัพยากรต่างๆในองค์การ เช่น </a:t>
            </a:r>
            <a:r>
              <a:rPr lang="th-TH" sz="2400" dirty="0" err="1"/>
              <a:t>ทํา</a:t>
            </a:r>
            <a:r>
              <a:rPr lang="th-TH" sz="2400" dirty="0"/>
              <a:t>การตัดสินใจและอนุมัติในประเด็นที่</a:t>
            </a:r>
            <a:r>
              <a:rPr lang="th-TH" sz="2400" dirty="0" err="1"/>
              <a:t>สําคัญ</a:t>
            </a:r>
            <a:r>
              <a:rPr lang="th-TH" sz="2400" dirty="0"/>
              <a:t>ต่างๆขององค์การ โดย</a:t>
            </a:r>
            <a:r>
              <a:rPr lang="th-TH" sz="2400" dirty="0" err="1"/>
              <a:t>จัดลําดับ</a:t>
            </a:r>
            <a:r>
              <a:rPr lang="th-TH" sz="2400" dirty="0"/>
              <a:t> และกระจาย</a:t>
            </a:r>
            <a:r>
              <a:rPr lang="th-TH" sz="2400" dirty="0" err="1"/>
              <a:t>อํานาจ</a:t>
            </a:r>
            <a:r>
              <a:rPr lang="th-TH" sz="2400" dirty="0"/>
              <a:t> ดูแลกิจกรรมที่เกี่ยวกับเรื่องงบประมาณ และจัดการเกี่ยวกับการ</a:t>
            </a:r>
            <a:r>
              <a:rPr lang="th-TH" sz="2400" dirty="0" err="1"/>
              <a:t>ทํางาน</a:t>
            </a:r>
            <a:r>
              <a:rPr lang="th-TH" sz="2400" dirty="0"/>
              <a:t>ของพนักงาน</a:t>
            </a:r>
            <a:br>
              <a:rPr lang="th-TH" sz="2400" dirty="0"/>
            </a:br>
            <a:r>
              <a:rPr lang="th-TH" sz="2400" b="1" dirty="0" smtClean="0"/>
              <a:t>	3.4 ) </a:t>
            </a:r>
            <a:r>
              <a:rPr lang="th-TH" sz="2400" b="1" dirty="0"/>
              <a:t>เป็นผู้ต่อรอง (</a:t>
            </a:r>
            <a:r>
              <a:rPr lang="en-US" sz="2400" b="1" dirty="0"/>
              <a:t>negotiator): </a:t>
            </a:r>
            <a:r>
              <a:rPr lang="th-TH" sz="2400" dirty="0"/>
              <a:t>รับผิดชอบในการเป็นตัวแทนต่อรองในเรื่อง</a:t>
            </a:r>
            <a:r>
              <a:rPr lang="th-TH" sz="2400" dirty="0" err="1"/>
              <a:t>สําคัญ</a:t>
            </a:r>
            <a:r>
              <a:rPr lang="th-TH" sz="2400" dirty="0"/>
              <a:t>ขององค์การ เช่น มีส่วนร่วมในการ</a:t>
            </a:r>
            <a:r>
              <a:rPr lang="th-TH" sz="2400" dirty="0" err="1"/>
              <a:t>ทํา</a:t>
            </a:r>
            <a:r>
              <a:rPr lang="th-TH" sz="2400" dirty="0"/>
              <a:t>สัญญากับสหภาพแรงงานขององค์การ หรือการต่อรองกับผู้จัดหา (</a:t>
            </a:r>
            <a:r>
              <a:rPr lang="en-US" sz="2400" dirty="0"/>
              <a:t>suppliers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ทักษะของนักบริหาร (</a:t>
            </a:r>
            <a:r>
              <a:rPr lang="en-US" b="1" dirty="0" smtClean="0">
                <a:solidFill>
                  <a:srgbClr val="FF0000"/>
                </a:solidFill>
              </a:rPr>
              <a:t>Management Skills)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th-TH" sz="2800" dirty="0" smtClean="0"/>
              <a:t>ผู้บริหาร</a:t>
            </a:r>
            <a:r>
              <a:rPr lang="th-TH" sz="2800" dirty="0"/>
              <a:t>ไม่ว่าจะอยู่ในระดับใด หรืออยู่ในองค์การใดก็</a:t>
            </a:r>
            <a:r>
              <a:rPr lang="th-TH" sz="2800" dirty="0" err="1"/>
              <a:t>ทํา</a:t>
            </a:r>
            <a:r>
              <a:rPr lang="th-TH" sz="2800" dirty="0"/>
              <a:t>หน้าที่ในการจัดการ 4 อย่าง ได้ แก่ การวางแผน (</a:t>
            </a:r>
            <a:r>
              <a:rPr lang="en-US" sz="2800" dirty="0"/>
              <a:t>planning) </a:t>
            </a:r>
            <a:r>
              <a:rPr lang="th-TH" sz="2800" dirty="0"/>
              <a:t>การจัดองค์การ (</a:t>
            </a:r>
            <a:r>
              <a:rPr lang="en-US" sz="2800" dirty="0"/>
              <a:t>organizing) </a:t>
            </a:r>
            <a:r>
              <a:rPr lang="th-TH" sz="2800" dirty="0"/>
              <a:t>การโน้ม</a:t>
            </a:r>
            <a:r>
              <a:rPr lang="th-TH" sz="2800" dirty="0" err="1"/>
              <a:t>นํา</a:t>
            </a:r>
            <a:r>
              <a:rPr lang="th-TH" sz="2800" dirty="0"/>
              <a:t> (</a:t>
            </a:r>
            <a:r>
              <a:rPr lang="en-US" sz="2800" dirty="0"/>
              <a:t>leading/influencing) </a:t>
            </a:r>
            <a:r>
              <a:rPr lang="th-TH" sz="2800" dirty="0"/>
              <a:t>และการควบคุม (</a:t>
            </a:r>
            <a:r>
              <a:rPr lang="en-US" sz="2800" dirty="0"/>
              <a:t>controlling) </a:t>
            </a:r>
            <a:endParaRPr lang="th-TH" sz="2800" dirty="0" smtClean="0"/>
          </a:p>
          <a:p>
            <a:pPr>
              <a:buNone/>
            </a:pPr>
            <a:r>
              <a:rPr lang="th-TH" sz="2800" dirty="0" smtClean="0"/>
              <a:t>	การ</a:t>
            </a:r>
            <a:r>
              <a:rPr lang="th-TH" sz="2800" dirty="0"/>
              <a:t>ที่ผู้บริหารจะสามารถ</a:t>
            </a:r>
            <a:r>
              <a:rPr lang="th-TH" sz="2800" dirty="0" err="1"/>
              <a:t>ทํา</a:t>
            </a:r>
            <a:r>
              <a:rPr lang="th-TH" sz="2800" dirty="0"/>
              <a:t>หน้าที่เกี่ยวกับการบริหารจัดการได้ประสบ</a:t>
            </a:r>
            <a:r>
              <a:rPr lang="th-TH" sz="2800" dirty="0" err="1"/>
              <a:t>ผลสําเร็จ</a:t>
            </a:r>
            <a:r>
              <a:rPr lang="th-TH" sz="2800" dirty="0"/>
              <a:t>นั้น ต้องมีทักษะที่ดีด้านการจัดการ ซึ่งทักษะ</a:t>
            </a:r>
            <a:r>
              <a:rPr lang="th-TH" sz="2800" dirty="0" err="1"/>
              <a:t>สําคัญ</a:t>
            </a:r>
            <a:r>
              <a:rPr lang="th-TH" sz="2800" dirty="0"/>
              <a:t>ในเบื้องต้นที่ผู้บริหารควรมีอย่างน้อย 3 อย่าง </a:t>
            </a:r>
            <a:r>
              <a:rPr lang="th-TH" sz="2800" dirty="0" smtClean="0"/>
              <a:t>ได้แก่</a:t>
            </a:r>
          </a:p>
          <a:p>
            <a:pPr>
              <a:buNone/>
            </a:pPr>
            <a:r>
              <a:rPr lang="th-TH" sz="2800" dirty="0" smtClean="0"/>
              <a:t>		- ทักษะ</a:t>
            </a:r>
            <a:r>
              <a:rPr lang="th-TH" sz="2800" dirty="0"/>
              <a:t>ด้านเทคนิค (</a:t>
            </a:r>
            <a:r>
              <a:rPr lang="en-US" sz="2800" dirty="0"/>
              <a:t>technical skills) </a:t>
            </a:r>
            <a:endParaRPr lang="th-TH" sz="2800" dirty="0" smtClean="0"/>
          </a:p>
          <a:p>
            <a:pPr>
              <a:buNone/>
            </a:pPr>
            <a:r>
              <a:rPr lang="th-TH" sz="2800" dirty="0" smtClean="0"/>
              <a:t>		- ทักษะ</a:t>
            </a:r>
            <a:r>
              <a:rPr lang="th-TH" sz="2800" dirty="0"/>
              <a:t>ด้านคน (</a:t>
            </a:r>
            <a:r>
              <a:rPr lang="en-US" sz="2800" dirty="0"/>
              <a:t>human skills) </a:t>
            </a:r>
            <a:endParaRPr lang="th-TH" sz="2800" dirty="0" smtClean="0"/>
          </a:p>
          <a:p>
            <a:pPr>
              <a:buNone/>
            </a:pPr>
            <a:r>
              <a:rPr lang="th-TH" sz="2800" dirty="0" smtClean="0"/>
              <a:t>		- ทักษะ</a:t>
            </a:r>
            <a:r>
              <a:rPr lang="th-TH" sz="2800" dirty="0"/>
              <a:t>ด้านความคิด (</a:t>
            </a:r>
            <a:r>
              <a:rPr lang="en-US" sz="2800" dirty="0"/>
              <a:t>conceptual skills)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th-TH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ทักษะของนักบริหาร (</a:t>
            </a:r>
            <a:r>
              <a:rPr lang="en-US" b="1" dirty="0" smtClean="0">
                <a:solidFill>
                  <a:srgbClr val="FF0000"/>
                </a:solidFill>
              </a:rPr>
              <a:t>Management Skills)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b="1" dirty="0" smtClean="0"/>
              <a:t>ทักษะ</a:t>
            </a:r>
            <a:r>
              <a:rPr lang="th-TH" b="1" dirty="0"/>
              <a:t>ด้านเทคนิค (</a:t>
            </a:r>
            <a:r>
              <a:rPr lang="en-US" b="1" dirty="0"/>
              <a:t>technical skills) </a:t>
            </a:r>
            <a:r>
              <a:rPr lang="th-TH" dirty="0"/>
              <a:t>เป็นความสามารถในการประยุกต์ใช้</a:t>
            </a:r>
            <a:r>
              <a:rPr lang="th-TH" dirty="0" err="1"/>
              <a:t>ความรุ้</a:t>
            </a:r>
            <a:r>
              <a:rPr lang="th-TH" dirty="0"/>
              <a:t>และความเชี่ยวชาญเฉพาะด้านเกี่ยวกับงาน </a:t>
            </a:r>
            <a:r>
              <a:rPr lang="th-TH" dirty="0" err="1"/>
              <a:t>สําหรับ</a:t>
            </a:r>
            <a:r>
              <a:rPr lang="th-TH" dirty="0"/>
              <a:t>ผู้บริหารระดับสูงทักษะความสามารถนี้จะเป็นเรื่องเกี่ยวกับ</a:t>
            </a:r>
            <a:r>
              <a:rPr lang="th-TH" dirty="0" err="1"/>
              <a:t>ความรุ้</a:t>
            </a:r>
            <a:r>
              <a:rPr lang="th-TH" dirty="0"/>
              <a:t>ทั่วไปของอุตสาหกรรม ขบวนการและ</a:t>
            </a:r>
            <a:r>
              <a:rPr lang="th-TH" dirty="0" smtClean="0"/>
              <a:t>ผลิตภัณฑ์ของ</a:t>
            </a:r>
            <a:r>
              <a:rPr lang="th-TH" dirty="0"/>
              <a:t>องค์การ และ</a:t>
            </a:r>
            <a:r>
              <a:rPr lang="th-TH" dirty="0" err="1"/>
              <a:t>สําหรับ</a:t>
            </a:r>
            <a:r>
              <a:rPr lang="th-TH" dirty="0"/>
              <a:t>ผู้บริหารระดับกลางและระดับต้น จะเป็นทักษะความสามารถเฉพาะด้านในงานที่</a:t>
            </a:r>
            <a:r>
              <a:rPr lang="th-TH" dirty="0" err="1"/>
              <a:t>ทํา</a:t>
            </a:r>
            <a:r>
              <a:rPr lang="th-TH" dirty="0"/>
              <a:t> เช่น การเงิน ทรัพยากรบุคคล เทคโนโลยีสารสนเทศ การผลิต ระบบคอมพิวเตอร์ กฎหมาย การตลาด เป็นต้น ทักษะทางด้านเทคนิคมักเป็นความสามารถเกี่ยวกับตัวงาน เช่น ขบวนการหรือ</a:t>
            </a:r>
            <a:r>
              <a:rPr lang="th-TH" dirty="0" smtClean="0"/>
              <a:t>ผลิตภัณฑ</a:t>
            </a:r>
            <a:r>
              <a:rPr lang="th-TH" dirty="0"/>
              <a:t>์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ทักษะของนักบริหาร (</a:t>
            </a:r>
            <a:r>
              <a:rPr lang="en-US" b="1" dirty="0" smtClean="0">
                <a:solidFill>
                  <a:srgbClr val="FF0000"/>
                </a:solidFill>
              </a:rPr>
              <a:t>Management Skills)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ทักษะ</a:t>
            </a:r>
            <a:r>
              <a:rPr lang="th-TH" b="1" dirty="0"/>
              <a:t>ด้านคน (</a:t>
            </a:r>
            <a:r>
              <a:rPr lang="en-US" b="1" dirty="0"/>
              <a:t>human skills) </a:t>
            </a:r>
            <a:r>
              <a:rPr lang="th-TH" dirty="0"/>
              <a:t>เป็นทักษะในการ</a:t>
            </a:r>
            <a:r>
              <a:rPr lang="th-TH" dirty="0" err="1"/>
              <a:t>ทํา</a:t>
            </a:r>
            <a:r>
              <a:rPr lang="th-TH" dirty="0"/>
              <a:t>ให้เกิดความประสานงานกันของกลุ่มที่ผู้บริหารนั้นรับผิดชอบ เป็นการ</a:t>
            </a:r>
            <a:r>
              <a:rPr lang="th-TH" dirty="0" err="1"/>
              <a:t>ทํางาน</a:t>
            </a:r>
            <a:r>
              <a:rPr lang="th-TH" dirty="0"/>
              <a:t>ที่เกี่ยวข้องกับเรื่องทัศนคติ การสื่อสาร และผลประโยชน์ของบุคคลและกลุ่ม เป็นทักษะการ</a:t>
            </a:r>
            <a:r>
              <a:rPr lang="th-TH" dirty="0" err="1"/>
              <a:t>ทํางาน</a:t>
            </a:r>
            <a:r>
              <a:rPr lang="th-TH" dirty="0"/>
              <a:t>กับคน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ทักษะของนักบริหาร (</a:t>
            </a:r>
            <a:r>
              <a:rPr lang="en-US" b="1" dirty="0" smtClean="0">
                <a:solidFill>
                  <a:srgbClr val="FF0000"/>
                </a:solidFill>
              </a:rPr>
              <a:t>Management Skills)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ทักษะ</a:t>
            </a:r>
            <a:r>
              <a:rPr lang="th-TH" b="1" dirty="0"/>
              <a:t>ด้านความคิด (</a:t>
            </a:r>
            <a:r>
              <a:rPr lang="en-US" b="1" dirty="0"/>
              <a:t>conceptual skills) </a:t>
            </a:r>
            <a:r>
              <a:rPr lang="th-TH" dirty="0"/>
              <a:t>เป็นความสามารถในการมององค์การในภาพรวม ผู้บริหารที่มีทักษะด้านความคิด จะสามารถเข้าใจความสัมพันธ์ของหน่วยงานต่างๆในองค์การว่ามีผลต่อกันอย่างไร และเข้าใจความสัมพันธ์ระหว่างองค์การกับปัจจัยแวดล้อมองค์การ รวมทั้งการเปลี่ยนแปลงในส่วนหนึ่งขององค์การมีผลกระทบกับส่วนอื่นๆอย่างไร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ทักษะของนักบริหาร (</a:t>
            </a:r>
            <a:r>
              <a:rPr lang="en-US" b="1" dirty="0" smtClean="0">
                <a:solidFill>
                  <a:srgbClr val="FF0000"/>
                </a:solidFill>
              </a:rPr>
              <a:t>Management Skills)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ทักษะ</a:t>
            </a:r>
            <a:r>
              <a:rPr lang="th-TH" dirty="0"/>
              <a:t>ด้านความคิดนี้จะยิ่งมี</a:t>
            </a:r>
            <a:r>
              <a:rPr lang="th-TH" dirty="0" err="1"/>
              <a:t>ความสําคัญ</a:t>
            </a:r>
            <a:r>
              <a:rPr lang="th-TH" dirty="0"/>
              <a:t>มากขึ้นเมื่ออยู่ในระดับบริหารที่สูงขึ้น ขณะที่ทักษะด้านเทคนิคจะมี</a:t>
            </a:r>
            <a:r>
              <a:rPr lang="th-TH" dirty="0" err="1"/>
              <a:t>ความสําคัญ</a:t>
            </a:r>
            <a:r>
              <a:rPr lang="th-TH" dirty="0"/>
              <a:t>น้อยลงในระดับบริหารที่สูงขึ้น เนื่องจากผู้บริหารในระดับที่สูงจะเข้ามาดูแลในรายละเอียดเกี่ยวกับกิจกรรมต่างๆในการผลิต และด้านเทคนิคน้อยลง แต่จะเน้นไปที่การมองภาพรวมขององค์การและทิศทางที่จะพัฒนาไปขององค์การมากกว่า ส่วนทักษะด้านคน ยังคงมี</a:t>
            </a:r>
            <a:r>
              <a:rPr lang="th-TH" dirty="0" err="1"/>
              <a:t>ความสําคัญ</a:t>
            </a:r>
            <a:r>
              <a:rPr lang="th-TH" dirty="0"/>
              <a:t>อย่างมากในทุกระดับของการบริหาร เพราะทุกระดับต้องเกี่ยวข้องกับคน</a:t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จริยธรรมของนักบริหาร (</a:t>
            </a:r>
            <a:r>
              <a:rPr lang="en-US" b="1" dirty="0" smtClean="0">
                <a:solidFill>
                  <a:srgbClr val="FF0000"/>
                </a:solidFill>
              </a:rPr>
              <a:t>Management Ethics)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th-TH" dirty="0" smtClean="0"/>
              <a:t>แนว</a:t>
            </a:r>
            <a:r>
              <a:rPr lang="th-TH" dirty="0"/>
              <a:t>ทางการปฏิบัติตนด้านการเมืองในองค์การอย่างมีจริยธรรม ควรต้องคำนึงถึงใน 3 ประเด็น ได้แก่ </a:t>
            </a:r>
            <a:endParaRPr lang="th-TH" dirty="0" smtClean="0"/>
          </a:p>
          <a:p>
            <a:pPr lvl="1">
              <a:buNone/>
            </a:pPr>
            <a:r>
              <a:rPr lang="th-TH" dirty="0" smtClean="0"/>
              <a:t>	1</a:t>
            </a:r>
            <a:r>
              <a:rPr lang="th-TH" dirty="0"/>
              <a:t>) ประโยชน์ของ</a:t>
            </a:r>
            <a:r>
              <a:rPr lang="th-TH" dirty="0" smtClean="0"/>
              <a:t>ส่วนรวม</a:t>
            </a:r>
          </a:p>
          <a:p>
            <a:pPr lvl="1">
              <a:buNone/>
            </a:pPr>
            <a:r>
              <a:rPr lang="th-TH" dirty="0" smtClean="0"/>
              <a:t>	2</a:t>
            </a:r>
            <a:r>
              <a:rPr lang="th-TH" dirty="0"/>
              <a:t>) สิทธิส่วนบุคคล </a:t>
            </a:r>
            <a:endParaRPr lang="th-TH" dirty="0" smtClean="0"/>
          </a:p>
          <a:p>
            <a:pPr lvl="1">
              <a:buNone/>
            </a:pPr>
            <a:r>
              <a:rPr lang="th-TH" dirty="0" smtClean="0"/>
              <a:t>	3</a:t>
            </a:r>
            <a:r>
              <a:rPr lang="th-TH" dirty="0"/>
              <a:t>) ความยุติธรรม 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องค์การสมัยใหม่ (</a:t>
            </a:r>
            <a:r>
              <a:rPr lang="en-US" b="1" dirty="0" smtClean="0">
                <a:solidFill>
                  <a:srgbClr val="FF0000"/>
                </a:solidFill>
              </a:rPr>
              <a:t>Modern organization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340768"/>
            <a:ext cx="8424936" cy="4886003"/>
          </a:xfrm>
        </p:spPr>
        <p:txBody>
          <a:bodyPr>
            <a:noAutofit/>
          </a:bodyPr>
          <a:lstStyle/>
          <a:p>
            <a:r>
              <a:rPr lang="th-TH" sz="3600" dirty="0" smtClean="0"/>
              <a:t>องค์การ</a:t>
            </a:r>
            <a:r>
              <a:rPr lang="th-TH" sz="3600" dirty="0"/>
              <a:t>ปัจจุบันต้องเผชิญกับสภาวะแวดล้อมที่เปลี่ยนแปลงอยู่ตลอดเวลา ดังนั้นองค์การต้องมีการปรับเปลี่ยนอยู่เสมอ แนวคิดเกี่ยวกับองค์การในแบบเดิมกับองค์การสมัยใหม่ก็มีความแตกต่างกัน เช่น การจัดการแบบคงเดิมกับแบบพลวัตร รูปแบบไม่ยืดหยุ่นกับแบบยืดหยุ่น การเน้นที่ตัวงานกับเน้นทักษะ การมีสถานที่ทำงานและเวลาทำงานที่เฉพาะคงที่กับการ</a:t>
            </a:r>
            <a:r>
              <a:rPr lang="th-TH" sz="3600" dirty="0" err="1"/>
              <a:t>ทํางาน</a:t>
            </a:r>
            <a:r>
              <a:rPr lang="th-TH" sz="3600" dirty="0"/>
              <a:t>ได้ทุกที่ทุกเวลา</a:t>
            </a:r>
            <a:br>
              <a:rPr lang="th-TH" sz="3600" dirty="0"/>
            </a:br>
            <a:r>
              <a:rPr lang="th-TH" sz="3600" dirty="0"/>
              <a:t/>
            </a:r>
            <a:br>
              <a:rPr lang="th-TH" sz="3600" dirty="0"/>
            </a:br>
            <a:endParaRPr lang="th-TH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>
                <a:solidFill>
                  <a:srgbClr val="FF0000"/>
                </a:solidFill>
              </a:rPr>
              <a:t>จริยธรรมของนักบริหาร (</a:t>
            </a:r>
            <a:r>
              <a:rPr lang="en-US" dirty="0" smtClean="0">
                <a:solidFill>
                  <a:srgbClr val="FF0000"/>
                </a:solidFill>
              </a:rPr>
              <a:t>Management Ethics)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h-TH" dirty="0" smtClean="0"/>
              <a:t>ประเด็น</a:t>
            </a:r>
            <a:r>
              <a:rPr lang="th-TH" dirty="0"/>
              <a:t>ที่ 1 การ</a:t>
            </a:r>
            <a:r>
              <a:rPr lang="th-TH" dirty="0" err="1"/>
              <a:t>กระทํา</a:t>
            </a:r>
            <a:r>
              <a:rPr lang="th-TH" dirty="0"/>
              <a:t>ที่เป็นการเล่นการเมืองในองค์การนั้น เพื่อประโยชน์ส่วนตน หรือประโยชน์ส่วนรวม หากเป็นไปเพื่อเป้าหมายขององค์การ ก็เป็นการ</a:t>
            </a:r>
            <a:r>
              <a:rPr lang="th-TH" dirty="0" err="1"/>
              <a:t>กระทํา</a:t>
            </a:r>
            <a:r>
              <a:rPr lang="th-TH" dirty="0"/>
              <a:t>ที่ไม่ขัดกับจริยธรรม แต่ถ้าเป็นไปเพื่อประโยชน์ส่วนตน ก็ถือว่าเป็นการ</a:t>
            </a:r>
            <a:r>
              <a:rPr lang="th-TH" dirty="0" err="1"/>
              <a:t>กระทํา</a:t>
            </a:r>
            <a:r>
              <a:rPr lang="th-TH" dirty="0"/>
              <a:t>ที่ไม่มีจริยธรรม ตัวอย่างเช่น สร้างข่าวลือที่ไม่เป็นความจริงว่าการจัดซื้อแบบ</a:t>
            </a:r>
            <a:r>
              <a:rPr lang="th-TH" dirty="0" err="1"/>
              <a:t>อิเลค</a:t>
            </a:r>
            <a:r>
              <a:rPr lang="th-TH" dirty="0"/>
              <a:t>โทรนิ</a:t>
            </a:r>
            <a:r>
              <a:rPr lang="th-TH" dirty="0" err="1"/>
              <a:t>คขององค์</a:t>
            </a:r>
            <a:r>
              <a:rPr lang="th-TH" dirty="0"/>
              <a:t>การมีทุจริต เพื่อให้เกิดความไม่ไว้วางใจใน</a:t>
            </a:r>
            <a:r>
              <a:rPr lang="th-TH" dirty="0" smtClean="0"/>
              <a:t>ฝ่าย</a:t>
            </a:r>
            <a:r>
              <a:rPr lang="th-TH" dirty="0"/>
              <a:t>จัดซื้อและระบบการจัดซื้อแบบ</a:t>
            </a:r>
            <a:r>
              <a:rPr lang="th-TH" dirty="0" err="1"/>
              <a:t>อิเลค</a:t>
            </a:r>
            <a:r>
              <a:rPr lang="th-TH" dirty="0"/>
              <a:t>โทร</a:t>
            </a:r>
            <a:r>
              <a:rPr lang="th-TH" dirty="0" err="1"/>
              <a:t>นิค</a:t>
            </a:r>
            <a:r>
              <a:rPr lang="th-TH" dirty="0"/>
              <a:t> นับเป็นการ</a:t>
            </a:r>
            <a:r>
              <a:rPr lang="th-TH" dirty="0" err="1"/>
              <a:t>กระทํา</a:t>
            </a:r>
            <a:r>
              <a:rPr lang="th-TH" dirty="0"/>
              <a:t>ที่ไม่มีจริยธรรม เนื่องจากไม่เป็นผลประโยชน์ต่อองค์การ แต่หาก</a:t>
            </a:r>
            <a:r>
              <a:rPr lang="th-TH" dirty="0" smtClean="0"/>
              <a:t>ฝ่ายซ่อม</a:t>
            </a:r>
            <a:r>
              <a:rPr lang="th-TH" dirty="0" err="1"/>
              <a:t>บํารุงทํา</a:t>
            </a:r>
            <a:r>
              <a:rPr lang="th-TH" dirty="0"/>
              <a:t>ดีเป็นพิเศษ</a:t>
            </a:r>
            <a:r>
              <a:rPr lang="th-TH" dirty="0" smtClean="0"/>
              <a:t>กับฝ่าย</a:t>
            </a:r>
            <a:r>
              <a:rPr lang="th-TH" dirty="0"/>
              <a:t>จัดซื้อเพื่อให้</a:t>
            </a:r>
            <a:r>
              <a:rPr lang="th-TH" dirty="0" smtClean="0"/>
              <a:t>ฝ่าย</a:t>
            </a:r>
            <a:r>
              <a:rPr lang="th-TH" dirty="0"/>
              <a:t>จัดซื้อเร่ง</a:t>
            </a:r>
            <a:r>
              <a:rPr lang="th-TH" dirty="0" err="1"/>
              <a:t>ทํางาน</a:t>
            </a:r>
            <a:r>
              <a:rPr lang="th-TH" dirty="0"/>
              <a:t>จัดซื้ออุปกรณ์อย่างถูกต้อง</a:t>
            </a:r>
            <a:r>
              <a:rPr lang="th-TH" dirty="0" smtClean="0"/>
              <a:t>โปร่งใส</a:t>
            </a:r>
            <a:r>
              <a:rPr lang="th-TH" dirty="0"/>
              <a:t>มาให้ทันการใช้งานขององค์การ ก็ไม่ขัดกับจริยธรรม คือองค์การโดยรวมได้ประโยชน์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จริยธรรมของนักบริหาร (</a:t>
            </a:r>
            <a:r>
              <a:rPr lang="en-US" b="1" dirty="0" smtClean="0">
                <a:solidFill>
                  <a:srgbClr val="FF0000"/>
                </a:solidFill>
              </a:rPr>
              <a:t>Management Ethics)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h-TH" dirty="0" smtClean="0"/>
              <a:t>ใน</a:t>
            </a:r>
            <a:r>
              <a:rPr lang="th-TH" dirty="0"/>
              <a:t>ประเด็นที่สองเป็นเรื่อง สิทธิส่วนบุคคล หากการ</a:t>
            </a:r>
            <a:r>
              <a:rPr lang="th-TH" dirty="0" err="1"/>
              <a:t>กระทํา</a:t>
            </a:r>
            <a:r>
              <a:rPr lang="th-TH" dirty="0"/>
              <a:t>เป็นการละเมิดสิทธิส่วนบุคคลหรือสิทธิที่ควรมีของผู้อื่น ก็เป็นการขัดจริยธรรม ตัวอย่างเช่น หากผู้จัดการ</a:t>
            </a:r>
            <a:r>
              <a:rPr lang="th-TH" dirty="0" smtClean="0"/>
              <a:t>ฝ่ายซ่อม</a:t>
            </a:r>
            <a:r>
              <a:rPr lang="th-TH" dirty="0" err="1"/>
              <a:t>บํารุง</a:t>
            </a:r>
            <a:r>
              <a:rPr lang="th-TH" dirty="0"/>
              <a:t>เข้า</a:t>
            </a:r>
            <a:r>
              <a:rPr lang="th-TH" dirty="0" smtClean="0"/>
              <a:t>ไปก้าวก่าย</a:t>
            </a:r>
            <a:r>
              <a:rPr lang="th-TH" dirty="0"/>
              <a:t>งาน</a:t>
            </a:r>
            <a:r>
              <a:rPr lang="th-TH" dirty="0" smtClean="0"/>
              <a:t>ฝ่าย</a:t>
            </a:r>
            <a:r>
              <a:rPr lang="th-TH" dirty="0"/>
              <a:t>จัดซื้อเพื่อให้เขา</a:t>
            </a:r>
            <a:r>
              <a:rPr lang="th-TH" dirty="0" err="1"/>
              <a:t>ทํา</a:t>
            </a:r>
            <a:r>
              <a:rPr lang="th-TH" dirty="0"/>
              <a:t>ให้เร็วขึ้น ก็ไม่ใช่การ</a:t>
            </a:r>
            <a:r>
              <a:rPr lang="th-TH" dirty="0" err="1"/>
              <a:t>กระทํา</a:t>
            </a:r>
            <a:r>
              <a:rPr lang="th-TH" dirty="0"/>
              <a:t>ที่มีจริยธรรม และในประเด็น</a:t>
            </a:r>
            <a:r>
              <a:rPr lang="th-TH" dirty="0" smtClean="0"/>
              <a:t>สุดท</a:t>
            </a:r>
            <a:r>
              <a:rPr lang="th-TH" dirty="0"/>
              <a:t>้</a:t>
            </a:r>
            <a:r>
              <a:rPr lang="th-TH" dirty="0" smtClean="0"/>
              <a:t>าย</a:t>
            </a:r>
            <a:r>
              <a:rPr lang="th-TH" dirty="0"/>
              <a:t>เป็นเรื่อง ความยุติธรรม กล่าวคือ การ</a:t>
            </a:r>
            <a:r>
              <a:rPr lang="th-TH" dirty="0" err="1"/>
              <a:t>กระทํา</a:t>
            </a:r>
            <a:r>
              <a:rPr lang="th-TH" dirty="0"/>
              <a:t>นั้นก่อให้เกิดความเท่าเทียมกัน ความยุติธรรมหรือไม่ หากเป็นการ</a:t>
            </a:r>
            <a:r>
              <a:rPr lang="th-TH" dirty="0" err="1"/>
              <a:t>กระทํา</a:t>
            </a:r>
            <a:r>
              <a:rPr lang="th-TH" dirty="0"/>
              <a:t>ที่</a:t>
            </a:r>
            <a:r>
              <a:rPr lang="th-TH" dirty="0" err="1"/>
              <a:t>ทํา</a:t>
            </a:r>
            <a:r>
              <a:rPr lang="th-TH" dirty="0"/>
              <a:t>ให้บางคนได้ผลประโยชน์มากกว่า หรือ</a:t>
            </a:r>
            <a:r>
              <a:rPr lang="th-TH" dirty="0" err="1"/>
              <a:t>ทํา</a:t>
            </a:r>
            <a:r>
              <a:rPr lang="th-TH" dirty="0"/>
              <a:t>ให้บางคนเสียผลประโยชน์ ก็เป็นการ</a:t>
            </a:r>
            <a:r>
              <a:rPr lang="th-TH" dirty="0" err="1"/>
              <a:t>กระทํา</a:t>
            </a:r>
            <a:r>
              <a:rPr lang="th-TH" dirty="0"/>
              <a:t>ที่ไม่มีจริยธรรม ตัวอย่างเช่น หัวหน้าประเมินผลการ ปฏิบัติงานลูกน้องอย่างไม่ยุติธรรม โดยประเมินให้ลูกน้องที่ชอบได้มีผลประเมินที่ดีกว่า และใช้ผลการประเมินเป็น</a:t>
            </a:r>
            <a:r>
              <a:rPr lang="th-TH" dirty="0" err="1"/>
              <a:t>ตัวกําหนด</a:t>
            </a:r>
            <a:r>
              <a:rPr lang="th-TH" dirty="0"/>
              <a:t>รางวัลตอบแทน เป็นต้น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จริยธรรมของนักบริหาร (</a:t>
            </a:r>
            <a:r>
              <a:rPr lang="en-US" b="1" dirty="0" smtClean="0">
                <a:solidFill>
                  <a:srgbClr val="FF0000"/>
                </a:solidFill>
              </a:rPr>
              <a:t>Management Ethics)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การ</a:t>
            </a:r>
            <a:r>
              <a:rPr lang="th-TH" dirty="0"/>
              <a:t>ตัดสินว่าการ</a:t>
            </a:r>
            <a:r>
              <a:rPr lang="th-TH" dirty="0" err="1"/>
              <a:t>กระทํา</a:t>
            </a:r>
            <a:r>
              <a:rPr lang="th-TH" dirty="0"/>
              <a:t>ใดมีจริยธรรมเป็นเรื่องที่ค่อนข้างยาก โดยเฉพาะกับผู้บริหาร ผู้ที่มี</a:t>
            </a:r>
            <a:r>
              <a:rPr lang="th-TH" dirty="0" err="1"/>
              <a:t>อํานาจ</a:t>
            </a:r>
            <a:r>
              <a:rPr lang="th-TH" dirty="0"/>
              <a:t>ในองค์การ เนื่องจากผู้มี</a:t>
            </a:r>
            <a:r>
              <a:rPr lang="th-TH" dirty="0" err="1"/>
              <a:t>อํานาจ</a:t>
            </a:r>
            <a:r>
              <a:rPr lang="th-TH" dirty="0"/>
              <a:t>มักจะอ้างว่าการ</a:t>
            </a:r>
            <a:r>
              <a:rPr lang="th-TH" dirty="0" err="1"/>
              <a:t>กระทํา</a:t>
            </a:r>
            <a:r>
              <a:rPr lang="th-TH" dirty="0"/>
              <a:t>ของตนนั้น เพื่อประโยชน์ส่วนรวม และเป็นไปตามเป้าหมายขององค์การ ไม่ได้ก้าวก่ายสิทธิของใคร และ</a:t>
            </a:r>
            <a:r>
              <a:rPr lang="th-TH" dirty="0" err="1"/>
              <a:t>ทํา</a:t>
            </a:r>
            <a:r>
              <a:rPr lang="th-TH" dirty="0"/>
              <a:t>ไปอย่างยุติธรรมมีความเท่าเทียมกัน ซึ่งในทางปฏิบัติแล้ว ผู้ที่มี</a:t>
            </a:r>
            <a:r>
              <a:rPr lang="th-TH" dirty="0" err="1"/>
              <a:t>อํานาจ</a:t>
            </a:r>
            <a:r>
              <a:rPr lang="th-TH" dirty="0"/>
              <a:t>มักเป็นผู้ที่จะ</a:t>
            </a:r>
            <a:r>
              <a:rPr lang="th-TH" dirty="0" err="1"/>
              <a:t>กระทํา</a:t>
            </a:r>
            <a:r>
              <a:rPr lang="th-TH" dirty="0"/>
              <a:t>ขัดกับจริยธรรม</a:t>
            </a:r>
            <a:r>
              <a:rPr lang="th-TH" dirty="0" smtClean="0"/>
              <a:t>มากกว่า พนักงาน</a:t>
            </a:r>
            <a:r>
              <a:rPr lang="th-TH" dirty="0"/>
              <a:t>ทั่วไปที่ไม่มี</a:t>
            </a:r>
            <a:r>
              <a:rPr lang="th-TH" dirty="0" err="1"/>
              <a:t>อํานาจ</a:t>
            </a:r>
            <a:r>
              <a:rPr lang="th-TH" dirty="0"/>
              <a:t> </a:t>
            </a:r>
            <a:endParaRPr lang="th-TH" dirty="0" smtClean="0"/>
          </a:p>
          <a:p>
            <a:r>
              <a:rPr lang="th-TH" dirty="0" smtClean="0"/>
              <a:t>ดังนั้น</a:t>
            </a:r>
            <a:r>
              <a:rPr lang="th-TH" dirty="0"/>
              <a:t>ผู้บริหารที่มี</a:t>
            </a:r>
            <a:r>
              <a:rPr lang="th-TH" dirty="0" err="1"/>
              <a:t>อํานาจ</a:t>
            </a:r>
            <a:r>
              <a:rPr lang="th-TH" dirty="0"/>
              <a:t>ควรพิจารณาการ</a:t>
            </a:r>
            <a:r>
              <a:rPr lang="th-TH" dirty="0" err="1"/>
              <a:t>กระทํา</a:t>
            </a:r>
            <a:r>
              <a:rPr lang="th-TH" dirty="0"/>
              <a:t>ของตนเองตามความเป็นจริงให้ดีเกี่ยวกับ 3 ประเด็นข้างต้นว่า เป็นการ</a:t>
            </a:r>
            <a:r>
              <a:rPr lang="th-TH" dirty="0" err="1"/>
              <a:t>กระทํา</a:t>
            </a:r>
            <a:r>
              <a:rPr lang="th-TH" dirty="0"/>
              <a:t>อย่างมีจริยธรรม</a:t>
            </a:r>
            <a:r>
              <a:rPr lang="th-TH" dirty="0" smtClean="0"/>
              <a:t>หรือไม่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องค์การสมัยใหม่ (</a:t>
            </a:r>
            <a:r>
              <a:rPr lang="en-US" b="1" dirty="0" smtClean="0">
                <a:solidFill>
                  <a:srgbClr val="FF0000"/>
                </a:solidFill>
              </a:rPr>
              <a:t>Modern organization)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4886003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องค์การ</a:t>
            </a:r>
            <a:r>
              <a:rPr lang="th-TH" dirty="0"/>
              <a:t>แบบเดิมจะมีลักษณะการจัดการที่คงเดิมไม่ค่อยมีการเปลี่ยนแปลง ถ้าจะมีการเปลี่ยนแปลงเกิดขึ้นบ้างก็เป็นในช่วงสั้นๆ แต้องค์การปัจจุบันการเปลี่ยนแปลงจะเกิดขึ้นอยู่ตลอดเวลา จะมีความคงที่บ้างเป็นช่วงสั้นๆ จึงมีการจัดการแบบพลวัตรสามารถปรับเปลี่ยนให้สอดรับกับการเปลี่ยนแปลงของสิ่งแวดล้อมตลอดเวลา องค์การแบบเดิมมักมีการจัดการแบบไม่ยืดหยุ่น ส่วนในองค์การสมัยใหม่จะมีการจัดการที่ยืดหยุ่น กล่าวคือในองค์การสมัยใหม่จะไม่ยึดติดกับแนวทางปฏิบัติอย่างใดอย่างหนึ่งเท่านั้น ต้องให้มีความยืดหยุ่นในการปฏิบัติ สามารถปรับเปลี่ยนได้ถ้าสถานการณ์แตกต่างไป</a:t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</a:rPr>
              <a:t>องค์การสมัยใหม่ (</a:t>
            </a:r>
            <a:r>
              <a:rPr lang="en-US" b="1" dirty="0" smtClean="0">
                <a:solidFill>
                  <a:srgbClr val="FF0000"/>
                </a:solidFill>
              </a:rPr>
              <a:t>Modern organization)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600200"/>
            <a:ext cx="8496944" cy="4565103"/>
          </a:xfrm>
        </p:spPr>
        <p:txBody>
          <a:bodyPr>
            <a:noAutofit/>
          </a:bodyPr>
          <a:lstStyle/>
          <a:p>
            <a:r>
              <a:rPr lang="th-TH" sz="3600" dirty="0" smtClean="0"/>
              <a:t>องค์การ</a:t>
            </a:r>
            <a:r>
              <a:rPr lang="th-TH" sz="3600" dirty="0"/>
              <a:t>แบบเดิม พนักงานจะ</a:t>
            </a:r>
            <a:r>
              <a:rPr lang="th-TH" sz="3600" dirty="0" err="1"/>
              <a:t>ทํางาน</a:t>
            </a:r>
            <a:r>
              <a:rPr lang="th-TH" sz="3600" dirty="0"/>
              <a:t>ในสถานที่</a:t>
            </a:r>
            <a:r>
              <a:rPr lang="th-TH" sz="3600" dirty="0" err="1"/>
              <a:t>ทํางาน</a:t>
            </a:r>
            <a:r>
              <a:rPr lang="th-TH" sz="3600" dirty="0"/>
              <a:t>และเป็นเวลาที่แน่นอน แต่ในองค์สมัยใหม่มีแนวโน้มที่จะให้อิสระกับพนักงานในการ</a:t>
            </a:r>
            <a:r>
              <a:rPr lang="th-TH" sz="3600" dirty="0" err="1"/>
              <a:t>ทํางาน</a:t>
            </a:r>
            <a:r>
              <a:rPr lang="th-TH" sz="3600" dirty="0"/>
              <a:t>ที่ใดก็ได้เมื่อไรก็ได้ แต่ต้องได้ผลงานตามที่</a:t>
            </a:r>
            <a:r>
              <a:rPr lang="th-TH" sz="3600" dirty="0" err="1"/>
              <a:t>กําหนด</a:t>
            </a:r>
            <a:r>
              <a:rPr lang="th-TH" sz="3600" dirty="0"/>
              <a:t> เนื่องจากปัจจุบันเทคโนโลยีเอื้อให้สามารถสื่อสารถึงกันได้แม้</a:t>
            </a:r>
            <a:r>
              <a:rPr lang="th-TH" sz="3600" dirty="0" err="1"/>
              <a:t>ทํางาน</a:t>
            </a:r>
            <a:r>
              <a:rPr lang="th-TH" sz="3600" dirty="0"/>
              <a:t>คนละแห่ง รวมทั้งความเปลี่ยนแปลงที่รวดเร็ว และโลกา</a:t>
            </a:r>
            <a:r>
              <a:rPr lang="th-TH" sz="3600" dirty="0" err="1"/>
              <a:t>ภิวัตน์ทํา</a:t>
            </a:r>
            <a:r>
              <a:rPr lang="th-TH" sz="3600" dirty="0"/>
              <a:t>ให้คนต้อง</a:t>
            </a:r>
            <a:r>
              <a:rPr lang="th-TH" sz="3600" dirty="0" err="1"/>
              <a:t>ทํางาน</a:t>
            </a:r>
            <a:r>
              <a:rPr lang="th-TH" sz="3600" dirty="0"/>
              <a:t>แข่งกับเวลามากขึ้นจนเบียดบังเวลาส่วนตัวและครอบครัว ดังนั้นองค์การสมัยใหม่จะให้เกิดความยืดหยุ่นในการ</a:t>
            </a:r>
            <a:r>
              <a:rPr lang="th-TH" sz="3600" dirty="0" err="1"/>
              <a:t>ทํางาน</a:t>
            </a:r>
            <a:r>
              <a:rPr lang="th-TH" sz="3600" dirty="0"/>
              <a:t>ทั้งเรื่องเวลาและสถานที่เพื่อให้สอดรับกับแนวโน้มวิถีการ</a:t>
            </a:r>
            <a:r>
              <a:rPr lang="th-TH" sz="3600" dirty="0" err="1"/>
              <a:t>ดําเนิน</a:t>
            </a:r>
            <a:r>
              <a:rPr lang="th-TH" sz="3600" dirty="0"/>
              <a:t>ชีวิตของพนักงานยุคใหม่</a:t>
            </a:r>
            <a:r>
              <a:rPr lang="th-TH" sz="3600" dirty="0" smtClean="0"/>
              <a:t/>
            </a:r>
            <a:br>
              <a:rPr lang="th-TH" sz="3600" dirty="0" smtClean="0"/>
            </a:br>
            <a:endParaRPr lang="th-TH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ความหมายของการจัดการ </a:t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Defining management)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การ</a:t>
            </a:r>
            <a:r>
              <a:rPr lang="th-TH" dirty="0"/>
              <a:t>จัดการ (</a:t>
            </a:r>
            <a:r>
              <a:rPr lang="en-US" dirty="0"/>
              <a:t>Management) </a:t>
            </a:r>
            <a:r>
              <a:rPr lang="th-TH" dirty="0"/>
              <a:t>หมายถึง ขบวนการที่</a:t>
            </a:r>
            <a:r>
              <a:rPr lang="th-TH" dirty="0" err="1"/>
              <a:t>ทํา</a:t>
            </a:r>
            <a:r>
              <a:rPr lang="th-TH" dirty="0"/>
              <a:t>ให้งานกิจกรรมต่างๆ</a:t>
            </a:r>
            <a:r>
              <a:rPr lang="th-TH" dirty="0" err="1"/>
              <a:t>สําเร็จ</a:t>
            </a:r>
            <a:r>
              <a:rPr lang="th-TH" dirty="0"/>
              <a:t>ลงได้อย่างมีประสิทธิภาพและมีประสิทธิผลด้วยคนและทรัพยากรขององค์การ (</a:t>
            </a:r>
            <a:r>
              <a:rPr lang="en-US" dirty="0"/>
              <a:t>Robbins and </a:t>
            </a:r>
            <a:r>
              <a:rPr lang="en-US" dirty="0" err="1"/>
              <a:t>DeCenzo</a:t>
            </a:r>
            <a:r>
              <a:rPr lang="en-US" dirty="0"/>
              <a:t>, 2004; </a:t>
            </a:r>
            <a:r>
              <a:rPr lang="en-US" dirty="0" err="1"/>
              <a:t>Certo</a:t>
            </a:r>
            <a:r>
              <a:rPr lang="en-US" dirty="0"/>
              <a:t>, 2003) </a:t>
            </a:r>
            <a:endParaRPr lang="th-TH" dirty="0" smtClean="0"/>
          </a:p>
          <a:p>
            <a:r>
              <a:rPr lang="th-TH" dirty="0" smtClean="0"/>
              <a:t>องค์ประกอบ</a:t>
            </a:r>
            <a:r>
              <a:rPr lang="th-TH" dirty="0"/>
              <a:t>ที่เกี่ยวข้องกับการจัดการ ได้แก่ ขบวนการ (</a:t>
            </a:r>
            <a:r>
              <a:rPr lang="en-US" dirty="0"/>
              <a:t>process) </a:t>
            </a:r>
            <a:r>
              <a:rPr lang="th-TH" dirty="0"/>
              <a:t>ประสิทธิภาพ (</a:t>
            </a:r>
            <a:r>
              <a:rPr lang="en-US" dirty="0"/>
              <a:t>efficiency) </a:t>
            </a:r>
            <a:r>
              <a:rPr lang="th-TH" dirty="0"/>
              <a:t>และประสิทธิผล (</a:t>
            </a:r>
            <a:r>
              <a:rPr lang="en-US" dirty="0"/>
              <a:t>effectiveness) </a:t>
            </a:r>
            <a:r>
              <a:rPr lang="th-TH" dirty="0"/>
              <a:t>ขบวนการ (</a:t>
            </a:r>
            <a:r>
              <a:rPr lang="en-US" dirty="0"/>
              <a:t>process) </a:t>
            </a:r>
            <a:r>
              <a:rPr lang="th-TH" dirty="0"/>
              <a:t>ในความหมายของการจัดการนี้หมายถึงหน้าที่ต่างๆด้านการจัดการ ได้แก่ การวางแผน การจัดองค์การ การโน้ม</a:t>
            </a:r>
            <a:r>
              <a:rPr lang="th-TH" dirty="0" err="1"/>
              <a:t>นํา</a:t>
            </a:r>
            <a:r>
              <a:rPr lang="th-TH" dirty="0"/>
              <a:t>องค์การ และการ</a:t>
            </a:r>
            <a:r>
              <a:rPr lang="th-TH" dirty="0" smtClean="0"/>
              <a:t>ควบคุม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ประสิทธิภาพ (</a:t>
            </a:r>
            <a:r>
              <a:rPr lang="en-US" b="1" dirty="0" smtClean="0">
                <a:solidFill>
                  <a:srgbClr val="FF0000"/>
                </a:solidFill>
              </a:rPr>
              <a:t>efficiency)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FF0000"/>
                </a:solidFill>
              </a:rPr>
              <a:t>และประสิทธิผล (</a:t>
            </a:r>
            <a:r>
              <a:rPr lang="en-US" b="1" dirty="0" smtClean="0">
                <a:solidFill>
                  <a:srgbClr val="FF0000"/>
                </a:solidFill>
              </a:rPr>
              <a:t>effectiveness)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เป็น</a:t>
            </a:r>
            <a:r>
              <a:rPr lang="th-TH" dirty="0"/>
              <a:t>เรื่องเกี่ยวกับลักษณะของ การจัดการ โดยประสิทธิภาพ หมายถึง การ</a:t>
            </a:r>
            <a:r>
              <a:rPr lang="th-TH" dirty="0" err="1"/>
              <a:t>ทํางาน</a:t>
            </a:r>
            <a:r>
              <a:rPr lang="th-TH" dirty="0"/>
              <a:t>อย่างถูกวิธี เป็นการเปรียบเทียบระหว่างปัจจัย</a:t>
            </a:r>
            <a:r>
              <a:rPr lang="th-TH" dirty="0" err="1"/>
              <a:t>นํา</a:t>
            </a:r>
            <a:r>
              <a:rPr lang="th-TH" dirty="0"/>
              <a:t> เข้า (</a:t>
            </a:r>
            <a:r>
              <a:rPr lang="en-US" dirty="0"/>
              <a:t>inputs) </a:t>
            </a:r>
            <a:r>
              <a:rPr lang="th-TH" dirty="0"/>
              <a:t>กับผลผลิต (</a:t>
            </a:r>
            <a:r>
              <a:rPr lang="en-US" dirty="0"/>
              <a:t>outputs) </a:t>
            </a:r>
            <a:r>
              <a:rPr lang="th-TH" dirty="0"/>
              <a:t>หากเราสามารถ</a:t>
            </a:r>
            <a:r>
              <a:rPr lang="th-TH" dirty="0" err="1"/>
              <a:t>ทํางาน</a:t>
            </a:r>
            <a:r>
              <a:rPr lang="th-TH" dirty="0"/>
              <a:t>ได้ผลผลิตมากกว่าในขณะที่ใช้ปัจจัย</a:t>
            </a:r>
            <a:r>
              <a:rPr lang="th-TH" dirty="0" err="1"/>
              <a:t>นําเข้า</a:t>
            </a:r>
            <a:r>
              <a:rPr lang="th-TH" dirty="0"/>
              <a:t>น้อยกว่า หรือ เท่ากัน ก็หมายความว่า เรา</a:t>
            </a:r>
            <a:r>
              <a:rPr lang="th-TH" dirty="0" err="1"/>
              <a:t>ทํางาน</a:t>
            </a:r>
            <a:r>
              <a:rPr lang="th-TH" dirty="0"/>
              <a:t>ได้มีประสิทธิภาพมากกว่า ซึ่งปัจจัย</a:t>
            </a:r>
            <a:r>
              <a:rPr lang="th-TH" dirty="0" err="1"/>
              <a:t>นําเข้า</a:t>
            </a:r>
            <a:r>
              <a:rPr lang="th-TH" dirty="0"/>
              <a:t>ในการจัดการก็คือทรัพยากรขององค์การ ได้แก่ คน เงิน วัตถุดิบ อุปกรณ์ เครื่องจักร และทุน ทรัพยากรเหล่านี้มี</a:t>
            </a:r>
            <a:r>
              <a:rPr lang="th-TH" dirty="0" err="1"/>
              <a:t>จํากัด</a:t>
            </a:r>
            <a:r>
              <a:rPr lang="th-TH" dirty="0"/>
              <a:t> และเป็นต้นทุนในการ</a:t>
            </a:r>
            <a:r>
              <a:rPr lang="th-TH" dirty="0" err="1"/>
              <a:t>ดําเนินงาน</a:t>
            </a:r>
            <a:r>
              <a:rPr lang="th-TH" dirty="0"/>
              <a:t>ขององค์การ ดังนั้นการจัดการที่ดีจึงต้องพยายาม</a:t>
            </a:r>
            <a:r>
              <a:rPr lang="th-TH" dirty="0" err="1"/>
              <a:t>ทํา</a:t>
            </a:r>
            <a:r>
              <a:rPr lang="th-TH" dirty="0"/>
              <a:t>ให้มีการใช้ทรัพยากรน้อยที่สุดและให้เกิดผลผลิตมากที่สุด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ประสิทธิภาพ (</a:t>
            </a:r>
            <a:r>
              <a:rPr lang="en-US" b="1" dirty="0" smtClean="0">
                <a:solidFill>
                  <a:srgbClr val="FF0000"/>
                </a:solidFill>
              </a:rPr>
              <a:t>efficiency)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FF0000"/>
                </a:solidFill>
              </a:rPr>
              <a:t>และประสิทธิผล (</a:t>
            </a:r>
            <a:r>
              <a:rPr lang="en-US" b="1" dirty="0" smtClean="0">
                <a:solidFill>
                  <a:srgbClr val="FF0000"/>
                </a:solidFill>
              </a:rPr>
              <a:t>effectiveness)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53136"/>
          </a:xfrm>
        </p:spPr>
        <p:txBody>
          <a:bodyPr>
            <a:noAutofit/>
          </a:bodyPr>
          <a:lstStyle/>
          <a:p>
            <a:r>
              <a:rPr lang="th-TH" sz="2800" dirty="0" smtClean="0"/>
              <a:t>ประสิทธิผล </a:t>
            </a:r>
            <a:r>
              <a:rPr lang="th-TH" sz="2800" dirty="0"/>
              <a:t>(</a:t>
            </a:r>
            <a:r>
              <a:rPr lang="en-US" sz="2800" dirty="0"/>
              <a:t>effectiveness) </a:t>
            </a:r>
            <a:r>
              <a:rPr lang="th-TH" sz="2800" dirty="0" err="1"/>
              <a:t>สําหรับ</a:t>
            </a:r>
            <a:r>
              <a:rPr lang="th-TH" sz="2800" dirty="0"/>
              <a:t>ประสิทธิผลในการจัดการหมายถึง การ</a:t>
            </a:r>
            <a:r>
              <a:rPr lang="th-TH" sz="2800" dirty="0" err="1"/>
              <a:t>ทํา</a:t>
            </a:r>
            <a:r>
              <a:rPr lang="th-TH" sz="2800" dirty="0"/>
              <a:t>ได้ตามเป้าหมายหรือ</a:t>
            </a:r>
            <a:r>
              <a:rPr lang="th-TH" sz="2800" dirty="0" smtClean="0"/>
              <a:t>วัตถุประสงค์ที่</a:t>
            </a:r>
            <a:r>
              <a:rPr lang="th-TH" sz="2800" dirty="0" err="1"/>
              <a:t>กําหนด</a:t>
            </a:r>
            <a:r>
              <a:rPr lang="th-TH" sz="2800" dirty="0"/>
              <a:t>ไว้ การจัดการที่มีเพียงประสิทธิภาพนั้นยังไม่เพียงพอต้องคำนึงว่า ผลผลิตนั้นเป็นไปตามเป้าหมายที่</a:t>
            </a:r>
            <a:r>
              <a:rPr lang="th-TH" sz="2800" dirty="0" err="1"/>
              <a:t>กําหนด</a:t>
            </a:r>
            <a:r>
              <a:rPr lang="th-TH" sz="2800" dirty="0"/>
              <a:t>ไว้หรือไม่ ตัวอย่างเช่น สถาบันศึกษาที่ผลิต</a:t>
            </a:r>
            <a:r>
              <a:rPr lang="th-TH" sz="2800" dirty="0" err="1"/>
              <a:t>ผู้สําเร็จ</a:t>
            </a:r>
            <a:r>
              <a:rPr lang="th-TH" sz="2800" dirty="0"/>
              <a:t>การศึกษาพร้อมกันที่ละมากๆ หากไม่คำนึงถึงคุณภาพการศึกษาก็อาจจะได้แต่ประสิทธิภาพ คือใช้ทรัพยากรในการผลิตหรือต้นทุนต่อผู้เรียน</a:t>
            </a:r>
            <a:r>
              <a:rPr lang="th-TH" sz="2800" dirty="0" err="1"/>
              <a:t>ตํ่า</a:t>
            </a:r>
            <a:r>
              <a:rPr lang="th-TH" sz="2800" dirty="0"/>
              <a:t> แต่อาจจะไม่ได้ประสิทธิผลในการศึกษา เป็นต้น และ ในทางกลับกันหาก</a:t>
            </a:r>
            <a:r>
              <a:rPr lang="th-TH" sz="2800" dirty="0" err="1"/>
              <a:t>ทํางาน</a:t>
            </a:r>
            <a:r>
              <a:rPr lang="th-TH" sz="2800" dirty="0"/>
              <a:t>ที่ได้ประสิทธิผลอย่างเดียวก็ไม่ได้ ต้องคำนึงถึงต้นทุนและความมีประสิทธิภาพด้วยเช่นกัน ตัวอย่างเช่น บริษัท </a:t>
            </a:r>
            <a:r>
              <a:rPr lang="en-US" sz="2800" dirty="0"/>
              <a:t>Hewlett-Packard </a:t>
            </a:r>
            <a:r>
              <a:rPr lang="th-TH" sz="2800" dirty="0"/>
              <a:t>อาจจะ</a:t>
            </a:r>
            <a:r>
              <a:rPr lang="th-TH" sz="2800" dirty="0" err="1"/>
              <a:t>ทํา</a:t>
            </a:r>
            <a:r>
              <a:rPr lang="th-TH" sz="2800" dirty="0"/>
              <a:t>ตลับหมึกสี</a:t>
            </a:r>
            <a:r>
              <a:rPr lang="th-TH" sz="2800" dirty="0" err="1"/>
              <a:t>สําหรับ</a:t>
            </a:r>
            <a:r>
              <a:rPr lang="th-TH" sz="2800" dirty="0"/>
              <a:t>เครื่อง </a:t>
            </a:r>
            <a:r>
              <a:rPr lang="en-US" sz="2800" dirty="0"/>
              <a:t>Laser printer </a:t>
            </a:r>
            <a:r>
              <a:rPr lang="th-TH" sz="2800" dirty="0"/>
              <a:t>ที่มีสีเหมือนจริงและทนนานมากกว่าเดิมได้ แต่ต้องใช้เวลา แรงงาน และวัตถุดิบที่สูงขึ้นมาก ทางด้านประสิทธิผลออกมาดี แต่นับว่าไม่มีประสิทธิภาพ เพราะต้นทุนรวมสูงขึ้นมาก เป็นต้น</a:t>
            </a:r>
            <a:br>
              <a:rPr lang="th-TH" sz="2800" dirty="0"/>
            </a:br>
            <a:r>
              <a:rPr lang="th-TH" sz="2800" dirty="0"/>
              <a:t/>
            </a:r>
            <a:br>
              <a:rPr lang="th-TH" sz="2800" dirty="0"/>
            </a:br>
            <a:endParaRPr lang="th-TH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ประสิทธิภาพ (</a:t>
            </a:r>
            <a:r>
              <a:rPr lang="en-US" b="1" dirty="0" smtClean="0">
                <a:solidFill>
                  <a:srgbClr val="FF0000"/>
                </a:solidFill>
              </a:rPr>
              <a:t>efficiency) </a:t>
            </a:r>
            <a:r>
              <a:rPr lang="th-TH" b="1" dirty="0" smtClean="0">
                <a:solidFill>
                  <a:srgbClr val="FF0000"/>
                </a:solidFill>
              </a:rPr>
              <a:t/>
            </a:r>
            <a:br>
              <a:rPr lang="th-TH" b="1" dirty="0" smtClean="0">
                <a:solidFill>
                  <a:srgbClr val="FF0000"/>
                </a:solidFill>
              </a:rPr>
            </a:br>
            <a:r>
              <a:rPr lang="th-TH" b="1" dirty="0" smtClean="0">
                <a:solidFill>
                  <a:srgbClr val="FF0000"/>
                </a:solidFill>
              </a:rPr>
              <a:t>และประสิทธิผล (</a:t>
            </a:r>
            <a:r>
              <a:rPr lang="en-US" b="1" dirty="0" smtClean="0">
                <a:solidFill>
                  <a:srgbClr val="FF0000"/>
                </a:solidFill>
              </a:rPr>
              <a:t>effectiveness)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dirty="0" smtClean="0"/>
              <a:t>ใน</a:t>
            </a:r>
            <a:r>
              <a:rPr lang="th-TH" dirty="0"/>
              <a:t>การบริหารจัดการให้เกิดประสิทธิภาพและประสิทธิผลนั้น ต้องอาศัยความเข้าใจในสาขาวิชาอื่นๆที่เกี่ยวข้อง ได้แก่ ด้านมนุษย์ศาสตร์ เศรษฐศาสตร์ ปรัชญา การเมือง จิตวิทยา และ สังคมศาสตร์ เพื่อให้เข้าใจพื้นฐานเกี่ยวกับพฤติกรรมของมนุษย์ ความได้เปรียบในการแข่งขัน </a:t>
            </a:r>
            <a:r>
              <a:rPr lang="th-TH" dirty="0" smtClean="0"/>
              <a:t>การค้า</a:t>
            </a:r>
            <a:r>
              <a:rPr lang="th-TH" dirty="0"/>
              <a:t>เสรี ความขัดแย้ง การใช้</a:t>
            </a:r>
            <a:r>
              <a:rPr lang="th-TH" dirty="0" err="1"/>
              <a:t>อํานาจ</a:t>
            </a:r>
            <a:r>
              <a:rPr lang="th-TH" dirty="0"/>
              <a:t> และความสัมพันธ์ของมนุษย์ใน</a:t>
            </a:r>
            <a:r>
              <a:rPr lang="th-TH" dirty="0" smtClean="0"/>
              <a:t>สังคม</a:t>
            </a: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2286</Words>
  <Application>Microsoft Office PowerPoint</Application>
  <PresentationFormat>นำเสนอทางหน้าจอ (4:3)</PresentationFormat>
  <Paragraphs>93</Paragraphs>
  <Slides>32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32</vt:i4>
      </vt:variant>
    </vt:vector>
  </HeadingPairs>
  <TitlesOfParts>
    <vt:vector size="33" baseType="lpstr">
      <vt:lpstr>ชุดรูปแบบของ Office</vt:lpstr>
      <vt:lpstr>บทที่ 3 องค์การสมัยใหม่  (Modern organization)</vt:lpstr>
      <vt:lpstr>องค์การสมัยใหม่ (Modern organization)</vt:lpstr>
      <vt:lpstr>องค์การสมัยใหม่ (Modern organization)</vt:lpstr>
      <vt:lpstr>องค์การสมัยใหม่ (Modern organization)</vt:lpstr>
      <vt:lpstr>องค์การสมัยใหม่ (Modern organization)</vt:lpstr>
      <vt:lpstr>ความหมายของการจัดการ  (Defining management) </vt:lpstr>
      <vt:lpstr>ประสิทธิภาพ (efficiency)  และประสิทธิผล (effectiveness)</vt:lpstr>
      <vt:lpstr>ประสิทธิภาพ (efficiency)  และประสิทธิผล (effectiveness)</vt:lpstr>
      <vt:lpstr>ประสิทธิภาพ (efficiency)  และประสิทธิผล (effectiveness)</vt:lpstr>
      <vt:lpstr>ขบวนการจัดการ (Management process)</vt:lpstr>
      <vt:lpstr>ขบวนการจัดการ (Management process)</vt:lpstr>
      <vt:lpstr>ขบวนการจัดการ (Management process)</vt:lpstr>
      <vt:lpstr>ขบวนการจัดการ (Management process)</vt:lpstr>
      <vt:lpstr>การวางแผน (planning)</vt:lpstr>
      <vt:lpstr>การจัดองค์การ(organizing)</vt:lpstr>
      <vt:lpstr>การโน้มนําพนักงาน (leading/influencing)</vt:lpstr>
      <vt:lpstr>การควบคุม (controlling)</vt:lpstr>
      <vt:lpstr>บทบาทของการจัดการ (Managerial roles)</vt:lpstr>
      <vt:lpstr>บทบาทของการจัดการ (Managerial roles)</vt:lpstr>
      <vt:lpstr>บทบาทของการจัดการ (Managerial roles)</vt:lpstr>
      <vt:lpstr>บทบาทของการจัดการ (Managerial roles)</vt:lpstr>
      <vt:lpstr>บทบาทของการจัดการ (Managerial roles)</vt:lpstr>
      <vt:lpstr>บทบาทของการจัดการ (Managerial roles)</vt:lpstr>
      <vt:lpstr>ทักษะของนักบริหาร (Management Skills)</vt:lpstr>
      <vt:lpstr>ทักษะของนักบริหาร (Management Skills)</vt:lpstr>
      <vt:lpstr>ทักษะของนักบริหาร (Management Skills)</vt:lpstr>
      <vt:lpstr>ทักษะของนักบริหาร (Management Skills)</vt:lpstr>
      <vt:lpstr>ทักษะของนักบริหาร (Management Skills)</vt:lpstr>
      <vt:lpstr>จริยธรรมของนักบริหาร (Management Ethics)</vt:lpstr>
      <vt:lpstr>จริยธรรมของนักบริหาร (Management Ethics)</vt:lpstr>
      <vt:lpstr>จริยธรรมของนักบริหาร (Management Ethics)</vt:lpstr>
      <vt:lpstr>จริยธรรมของนักบริหาร (Management Ethics)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องค์การสมัยใหม่ (Modern organization)</dc:title>
  <dc:creator>kok</dc:creator>
  <cp:lastModifiedBy>kok</cp:lastModifiedBy>
  <cp:revision>19</cp:revision>
  <dcterms:created xsi:type="dcterms:W3CDTF">2016-06-03T08:02:18Z</dcterms:created>
  <dcterms:modified xsi:type="dcterms:W3CDTF">2016-06-04T05:26:44Z</dcterms:modified>
</cp:coreProperties>
</file>