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6" r:id="rId9"/>
    <p:sldId id="308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09" r:id="rId19"/>
    <p:sldId id="263" r:id="rId20"/>
    <p:sldId id="265" r:id="rId21"/>
    <p:sldId id="264" r:id="rId22"/>
    <p:sldId id="267" r:id="rId23"/>
    <p:sldId id="285" r:id="rId24"/>
    <p:sldId id="286" r:id="rId25"/>
    <p:sldId id="287" r:id="rId26"/>
    <p:sldId id="288" r:id="rId27"/>
    <p:sldId id="289" r:id="rId28"/>
    <p:sldId id="268" r:id="rId29"/>
    <p:sldId id="290" r:id="rId30"/>
    <p:sldId id="291" r:id="rId31"/>
    <p:sldId id="292" r:id="rId32"/>
    <p:sldId id="269" r:id="rId33"/>
    <p:sldId id="270" r:id="rId34"/>
    <p:sldId id="271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272" r:id="rId43"/>
    <p:sldId id="273" r:id="rId44"/>
    <p:sldId id="300" r:id="rId45"/>
    <p:sldId id="301" r:id="rId46"/>
    <p:sldId id="302" r:id="rId47"/>
    <p:sldId id="303" r:id="rId48"/>
    <p:sldId id="304" r:id="rId49"/>
    <p:sldId id="281" r:id="rId50"/>
    <p:sldId id="282" r:id="rId51"/>
    <p:sldId id="307" r:id="rId52"/>
    <p:sldId id="283" r:id="rId53"/>
    <p:sldId id="284" r:id="rId54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3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FB5C31E-30F5-4D06-887F-A7114EEA377E}" type="datetimeFigureOut">
              <a:rPr lang="th-TH"/>
              <a:pPr>
                <a:defRPr/>
              </a:pPr>
              <a:t>09/07/59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1EC54B5-AF11-4B5D-AF39-3C557130F40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58372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F4B942-64FD-4AC3-AD4F-4B6567ACE125}" type="slidenum">
              <a:rPr lang="th-TH"/>
              <a:pPr/>
              <a:t>53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9729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9729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1FECE-78B0-48DA-B12E-9688EF819FA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BE575-36A2-40BC-8637-D93C8A6B3A0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4E41A-C582-41C5-BB6A-8514BB32179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A61DF-7201-447F-82DB-C2D4EC1718A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2085F-3296-4588-A20E-E6E9B8431A7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A0155-F72C-4BD1-AFDB-DDFED9526DD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053DD-3F7F-4921-BEF6-4ED36968CB2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8227C-1DF9-44BF-87DC-3F4BC0E5065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08B3A-6B4E-42C5-BEC6-5EFC4F7ED7B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C4451-8B40-4764-8117-B959BD96D31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E2ED-A957-4AF8-B109-A987DED01B2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9625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626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626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626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626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626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626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626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626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626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627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627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627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627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9627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9627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627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627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338EE0D-16B8-4C80-A652-4AB6AF75891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6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9972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th-TH" sz="6300" b="1" smtClean="0">
                <a:solidFill>
                  <a:srgbClr val="FFFF00"/>
                </a:solidFill>
                <a:latin typeface="Angsana New" pitchFamily="18" charset="-34"/>
              </a:rPr>
              <a:t>การ</a:t>
            </a:r>
            <a:r>
              <a:rPr lang="th-TH" sz="6300" b="1" dirty="0" smtClean="0">
                <a:solidFill>
                  <a:srgbClr val="FFFF00"/>
                </a:solidFill>
                <a:latin typeface="Angsana New" pitchFamily="18" charset="-34"/>
              </a:rPr>
              <a:t>ประยุกต์</a:t>
            </a:r>
            <a:br>
              <a:rPr lang="th-TH" sz="6300" b="1" dirty="0" smtClean="0">
                <a:solidFill>
                  <a:srgbClr val="FFFF00"/>
                </a:solidFill>
                <a:latin typeface="Angsana New" pitchFamily="18" charset="-34"/>
              </a:rPr>
            </a:br>
            <a:r>
              <a:rPr lang="th-TH" sz="6300" b="1" dirty="0" smtClean="0">
                <a:solidFill>
                  <a:srgbClr val="FFFF00"/>
                </a:solidFill>
                <a:latin typeface="Angsana New" pitchFamily="18" charset="-34"/>
              </a:rPr>
              <a:t>ใช้เทคโนโลยีสารสนเทศ</a:t>
            </a:r>
            <a:br>
              <a:rPr lang="th-TH" sz="6300" b="1" dirty="0" smtClean="0">
                <a:solidFill>
                  <a:srgbClr val="FFFF00"/>
                </a:solidFill>
                <a:latin typeface="Angsana New" pitchFamily="18" charset="-34"/>
              </a:rPr>
            </a:br>
            <a:r>
              <a:rPr lang="th-TH" sz="6300" b="1" dirty="0" smtClean="0">
                <a:solidFill>
                  <a:srgbClr val="FFFF00"/>
                </a:solidFill>
                <a:latin typeface="Angsana New" pitchFamily="18" charset="-34"/>
              </a:rPr>
              <a:t>ในสาขาต่าง 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latin typeface="Angsana New" pitchFamily="18" charset="-34"/>
              </a:rPr>
              <a:t>การประยุกต์ใช้เทคโนโลยีสารสนเทศของ</a:t>
            </a:r>
            <a:r>
              <a:rPr lang="th-TH" sz="4000" b="1" dirty="0" smtClean="0">
                <a:solidFill>
                  <a:srgbClr val="FFFF00"/>
                </a:solidFill>
                <a:latin typeface="Angsana New" pitchFamily="18" charset="-34"/>
              </a:rPr>
              <a:t>กรมสรรพากร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3600" smtClean="0">
                <a:latin typeface="Angsana New" pitchFamily="18" charset="-34"/>
              </a:rPr>
              <a:t>เนื่องจากกรมสรรพากรทำหน้าที่เป็นเหมือนแหล่งรายได้ของรัฐบาล รายได้จากการจัดเก็บภาษีของกรมสรรพากรมีมากถึง 60 เปอร์เซ็นต์ของรายได้รวมของประเทศ ดังนั้นรัฐบาลจำต้องให้ความสำคัญกับระบบการจัดเก็บ ข้อมูลและประวัติของผู้เสียภาษีอย่างต่อเนื่องนอกจากนี้สภาพัฒนาเศรษฐกิจและสังคมแห่งชาติ ยังต้องการข้อมูลเพื่อนำไปวิเคราะห์เพื่อทำ Macro Modelหรือแบบจำลองทางเศรษฐศาสตร์ให้กับประเทศอีกด้วย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dirty="0" smtClean="0">
                <a:latin typeface="Angsana New" pitchFamily="18" charset="-34"/>
              </a:rPr>
              <a:t>การประยุกต์ใช้เทคโนโลยีสารสนเทศ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</a:rPr>
              <a:t>ด้านตำรวจ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3600" b="1" smtClean="0">
                <a:latin typeface="Angsana New" pitchFamily="18" charset="-34"/>
              </a:rPr>
              <a:t>1</a:t>
            </a:r>
            <a:r>
              <a:rPr lang="th-TH" sz="3600" smtClean="0">
                <a:latin typeface="Angsana New" pitchFamily="18" charset="-34"/>
              </a:rPr>
              <a:t>. </a:t>
            </a:r>
            <a:r>
              <a:rPr lang="th-TH" sz="3600" b="1" smtClean="0">
                <a:latin typeface="Angsana New" pitchFamily="18" charset="-34"/>
              </a:rPr>
              <a:t>ระบบตรวจสอบลายพิมพ์นิ้วมืออัตโนมัติ </a:t>
            </a:r>
            <a:r>
              <a:rPr lang="th-TH" sz="3600" smtClean="0">
                <a:latin typeface="Angsana New" pitchFamily="18" charset="-34"/>
              </a:rPr>
              <a:t>(AFIS) เป็นระบบที่ใช้ในการจัดเก็บและค้นหา ลายพิมพ์นิ้วมือแฝง ที่ได้จาก การตรวจ สถานที่เกิดเหตุ เครื่องคอมพิวเตอร์ นี้ได้รับความช่วยเหลือ จาก ประเทศญี่ปุ่น ขณะนี้ มี ข้อมูลอยู่ไม่ต่ำกว่า 500,000 คน</a:t>
            </a:r>
          </a:p>
          <a:p>
            <a:pPr eaLnBrk="1" hangingPunct="1">
              <a:defRPr/>
            </a:pPr>
            <a:r>
              <a:rPr lang="th-TH" sz="3600" b="1" smtClean="0">
                <a:latin typeface="Angsana New" pitchFamily="18" charset="-34"/>
              </a:rPr>
              <a:t>2. ระบบจัดเก็บลายพิมพ์นิ้วมือ </a:t>
            </a:r>
            <a:r>
              <a:rPr lang="th-TH" sz="3600" smtClean="0">
                <a:latin typeface="Angsana New" pitchFamily="18" charset="-34"/>
              </a:rPr>
              <a:t>(FIS) เป็นระบบที่ ใช้จัดเก็บ และค้นหา ประวัติผู้กระทำผิด จากลายพิมพ์นิ้วมือ 10 นิ้ว และลายพิมพ์นิ้วมือแฝงที่ส่งมาจากสถานีตำรวจ ขณะนี้มีข้อมูลอยู่ไม่ต่ำกว่า 5,000,000 คน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dirty="0" smtClean="0">
                <a:latin typeface="Angsana New" pitchFamily="18" charset="-34"/>
              </a:rPr>
              <a:t>การประยุกต์ใช้เทคโนโลยีสารสนเทศ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</a:rPr>
              <a:t>ด้านตำรวจ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3600" b="1" smtClean="0">
                <a:latin typeface="Angsana New" pitchFamily="18" charset="-34"/>
              </a:rPr>
              <a:t>3. ระบบทะเบียนประวัติอาชญากร </a:t>
            </a:r>
            <a:r>
              <a:rPr lang="th-TH" sz="3600" smtClean="0">
                <a:latin typeface="Angsana New" pitchFamily="18" charset="-34"/>
              </a:rPr>
              <a:t>(CDOS) เป็นระบบที่เก็บและค้นหาประวัติ การกระทำผิด แผน ประทุษกรรม ตำหนิรูปพรรณ และหมายจับ ฯลฯ</a:t>
            </a:r>
          </a:p>
          <a:p>
            <a:pPr eaLnBrk="1" hangingPunct="1">
              <a:defRPr/>
            </a:pPr>
            <a:r>
              <a:rPr lang="th-TH" sz="3600" b="1" smtClean="0">
                <a:latin typeface="Angsana New" pitchFamily="18" charset="-34"/>
              </a:rPr>
              <a:t>4. ระบบคอมพิวเตอร์ประกอบภาพใบหน้าคนร้าย </a:t>
            </a:r>
            <a:r>
              <a:rPr lang="th-TH" sz="3600" smtClean="0">
                <a:latin typeface="Angsana New" pitchFamily="18" charset="-34"/>
              </a:rPr>
              <a:t>(PI" CASSOเป็นระบบที่ ใช้สร้างภาพ คนร้าย ตาม คำบอกเล่าของพยาน ที่จำหน้า คนร้ายได้)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dirty="0" smtClean="0">
                <a:latin typeface="Angsana New" pitchFamily="18" charset="-34"/>
              </a:rPr>
              <a:t>การประยุกต์ใช้เทคโนโลยีสารสนเทศ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</a:rPr>
              <a:t>ด้านตำรวจ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3600" b="1" smtClean="0">
                <a:latin typeface="Angsana New" pitchFamily="18" charset="-34"/>
              </a:rPr>
              <a:t>5. ระบบสถิติคดีอาญา </a:t>
            </a:r>
            <a:r>
              <a:rPr lang="th-TH" sz="3600" smtClean="0">
                <a:latin typeface="Angsana New" pitchFamily="18" charset="-34"/>
              </a:rPr>
              <a:t>(CSS) เป็นระบบที่ใช้สำหรับจัดเก็บสถิติคดีอาญาอย่างเป็นระบบ เริ่มตั้งแต่ การรับแจ้งคดี การจับกุมเพิ่มเติม</a:t>
            </a:r>
          </a:p>
          <a:p>
            <a:pPr eaLnBrk="1" hangingPunct="1">
              <a:defRPr/>
            </a:pPr>
            <a:r>
              <a:rPr lang="th-TH" sz="3600" b="1" smtClean="0">
                <a:latin typeface="Angsana New" pitchFamily="18" charset="-34"/>
              </a:rPr>
              <a:t>6. ระบบศูนย์ปฏิบัติการ </a:t>
            </a:r>
            <a:r>
              <a:rPr lang="th-TH" sz="3600" smtClean="0">
                <a:latin typeface="Angsana New" pitchFamily="18" charset="-34"/>
              </a:rPr>
              <a:t>(C3I) เป็นระบบคอมพิวเตอร์ที่นำเทคโนโลยีด้านการสื่อสารเข้ามาประยุกต์ใช้งานร่วมกัน เพื่อให้สามารถสั่งการ และ ควบคุม รถสายตรวจ ให้สามารถปฏิบัติงานให้มีประสิทธิภาพยิ่งขึ้น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dirty="0" smtClean="0">
                <a:latin typeface="Angsana New" pitchFamily="18" charset="-34"/>
              </a:rPr>
              <a:t>การประยุกต์ใช้เทคโนโลยีสารสนเทศ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</a:rPr>
              <a:t>ด้านตำรวจ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3600" b="1" dirty="0" smtClean="0">
                <a:latin typeface="Angsana New" pitchFamily="18" charset="-34"/>
              </a:rPr>
              <a:t>7. ระบบสารสนเทศ </a:t>
            </a:r>
            <a:r>
              <a:rPr lang="th-TH" sz="3600" dirty="0" smtClean="0">
                <a:latin typeface="Angsana New" pitchFamily="18" charset="-34"/>
              </a:rPr>
              <a:t>กรมตำรวจของศูนย์ข้อมูลข้อสนเทศสำนักงานแผนงานและงบประมาณ(</a:t>
            </a:r>
            <a:r>
              <a:rPr lang="th-TH" sz="3600" dirty="0" err="1" smtClean="0">
                <a:latin typeface="Angsana New" pitchFamily="18" charset="-34"/>
              </a:rPr>
              <a:t>POLIS</a:t>
            </a:r>
            <a:r>
              <a:rPr lang="th-TH" sz="3600" dirty="0" smtClean="0">
                <a:latin typeface="Angsana New" pitchFamily="18" charset="-34"/>
              </a:rPr>
              <a:t>) เป็นระบบคอมพิวเตอร์ที่พัฒนาระบบสารสนเทศทั้งหมดของสำนักงานตำรวจแห่งชาติใหม่ โดยการนำเอา ระบบเดิมที่มีอยู่แล้ว และระบบที่พัฒนาขึ้นมาใหม่มาใช้งานร่วมกันเพื่อให้สามารถใช้ข้อมูลร่วมกันได้โดยมีการเชื่อมโยง ไปยังหน่วยงานต่างๆ ทั้งในส่วนของ</a:t>
            </a:r>
            <a:r>
              <a:rPr lang="th-TH" sz="3600" dirty="0" err="1" smtClean="0">
                <a:latin typeface="Angsana New" pitchFamily="18" charset="-34"/>
              </a:rPr>
              <a:t>นครบาล</a:t>
            </a:r>
            <a:r>
              <a:rPr lang="th-TH" sz="3600" dirty="0" smtClean="0">
                <a:latin typeface="Angsana New" pitchFamily="18" charset="-34"/>
              </a:rPr>
              <a:t> ทุกสถานีตำรวจส่วนกลางและส่วนภูมิภาค ถึงระดับสถานีตำรวจภูธร อำเภอเมือง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dirty="0" smtClean="0">
                <a:latin typeface="Angsana New" pitchFamily="18" charset="-34"/>
              </a:rPr>
              <a:t>การประยุกต์ใช้เทคโนโลยีสารสนเทศ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</a:rPr>
              <a:t>ด้านตำรวจ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มีข้อสังเกตว่าระบบคอมพิวเตอร์ของสำนักงานตำรวจแห่งชาติมีความจำเป็นจะต้อง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เชื่อมโยงกับหน่วยงานอื่น ที่เกี่ยวข้องกับงานตำรวจ ได้แก่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1. ระบบทะเบียนราษฎร์ ของสำนักงานทะเบียนราษฎร์ กรมการปกครอง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กระทรวงมหาดไทย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2. ระบบทะเบียนยานพาหนะ ของกรมการขนส่งทางบก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3. ระบบประกันภัยยานพาหนะ ของกลุ่มบริษัทประกันภัย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4. ระบบประกันสังคม ของสำนักงานประกันสังคม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5. ระบบ ปปส. ของสำนักงานป้องกันและปราบปรามยาเสพติดให้โทษ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6. ระบบหนังสือเดินทาง ของกระทรวงการต่างประเทศ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7. ระบบตำรวจสากล ของตำรวจสากล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8. ระบบอาเซียนนาโปล (ASEANAPOL) ของตำรวจประเทศอาเซียน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dirty="0" smtClean="0">
                <a:latin typeface="Angsana New" pitchFamily="18" charset="-34"/>
              </a:rPr>
              <a:t>การประยุกต์ใช้เทคโนโลยีด้าน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</a:rPr>
              <a:t>การทหาร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h-TH" sz="3600" smtClean="0">
                <a:latin typeface="Angsana New" pitchFamily="18" charset="-34"/>
              </a:rPr>
              <a:t>การใช้คอมพิวเตอร์ในวงจรสื่อสารทหาร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3600" smtClean="0">
                <a:latin typeface="Angsana New" pitchFamily="18" charset="-34"/>
              </a:rPr>
              <a:t>ใช้ในการควบคุมประสานงานด้านการทหาร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3600" smtClean="0">
                <a:latin typeface="Angsana New" pitchFamily="18" charset="-34"/>
              </a:rPr>
              <a:t>ใช้แปลรหัสลับในงานจารกรรมระหว่างประเทศ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3600" smtClean="0">
                <a:latin typeface="Angsana New" pitchFamily="18" charset="-34"/>
              </a:rPr>
              <a:t>ใช้ในการผลิตระเบิดนิวเคลียร์ใช้ในการทำสงครามจิตวิทยา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3600" smtClean="0">
                <a:latin typeface="Angsana New" pitchFamily="18" charset="-34"/>
              </a:rPr>
              <a:t>ใช้ในการวิจัยเตรียมทำสงครามเชื้อโรค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3600" smtClean="0">
                <a:latin typeface="Angsana New" pitchFamily="18" charset="-34"/>
              </a:rPr>
              <a:t>ใช้ในการสร้างขีปนาวุธและ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3600" smtClean="0">
                <a:latin typeface="Angsana New" pitchFamily="18" charset="-34"/>
              </a:rPr>
              <a:t>ใช้ในการส่งดาวเทียมจารกรรม ถ่ายภาพพื้นที่ในเขตของฝ่ายตรงข้ามส่งให้คอมพิวเตอร์วิเคราะห์ว่ามีฐานทัพอะไรอยู่ที่ใด มีการเคลื่อนย้ายกำลังทหารอย่างไร มีการเคลื่อนย้ายอาวุธร้ายแรงอย่างไร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dirty="0" smtClean="0">
                <a:latin typeface="Angsana New" pitchFamily="18" charset="-34"/>
              </a:rPr>
              <a:t>การประยุกต์ใช้เทคโนโลยีด้าน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</a:rPr>
              <a:t>การทหาร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640762" cy="4708525"/>
          </a:xfrm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latin typeface="Angsana New" pitchFamily="18" charset="-34"/>
              </a:rPr>
              <a:t>ตัวอย่างการใช้คอมพิวเตอร์ในทางทหารของเมืองไทยได้แก่ โครงการข่าวสารหมู่บ้านซึ่งรัฐบาลอเมริกันเคยร่วมช่วยเหลือในโครงการนี้ ทำให้เราทราบได้โดยละเอียดว่าหมู่บ้านใดมีชาวบ้านซึ่งเป็นชายเท่าใด หญิงเท่าใด และเด็กเท่าใด มีสิ่งปลูกสร้าง ช้าง ม้า วัว ควาย หมู เป็ดและไก่เท่าใด เป็นต้น</a:t>
            </a:r>
          </a:p>
          <a:p>
            <a:pPr eaLnBrk="1" hangingPunct="1">
              <a:defRPr/>
            </a:pPr>
            <a:r>
              <a:rPr lang="th-TH" smtClean="0">
                <a:latin typeface="Angsana New" pitchFamily="18" charset="-34"/>
              </a:rPr>
              <a:t>ทางด้านกองบัญชาการทหารสูงสุด มีศูนย์กรรมวิธีข้อมูล ใช้ในการทำทะเบียนกำลังพล ใช้ในการส่งกำลังบำรุง และใช้ในการทำแบบจำลองสงคราม (War games) ซึ่งอาจจะเป็นประโยชน์อย่างยิ่ง เพราะจะช่วยให้เราทราบข้อมูลล่วงหน้าได้ว่าถ้าเกิดเหตุการณ์รุนแรงขึ้นเราจะต่อสู้ป้องกันได้อย่างไรหรือไม่ จะต้องใช้กำลังคน ใช้อาวุธยุทโธปกรณ์มากน้อยเท่าใด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dirty="0" smtClean="0">
                <a:latin typeface="Angsana New" pitchFamily="18" charset="-34"/>
              </a:rPr>
              <a:t>การประยุกต์ใช้งาน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</a:rPr>
              <a:t> ด้านธุรกิจ</a:t>
            </a:r>
            <a:endParaRPr lang="th-TH" b="1" dirty="0" smtClean="0">
              <a:latin typeface="Angsana New" pitchFamily="18" charset="-34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FFFF00"/>
                </a:solidFill>
                <a:latin typeface="Angsana New" pitchFamily="18" charset="-34"/>
              </a:rPr>
              <a:t>หน่วยงานธุรกิจ เป็นการประยุกต์ใช้</a:t>
            </a:r>
            <a:r>
              <a:rPr lang="th-TH" dirty="0" smtClean="0">
                <a:latin typeface="Angsana New" pitchFamily="18" charset="-34"/>
              </a:rPr>
              <a:t>เทคโนโลยีทางด้านสารสนเทศ เพื่อเพิ่มประสิทธิภาพในการปฏิบัติงาน การเพิ่มมูลค่าผลผลิต การพัฒนาศักยภาพในด้านการแข่งขันและสร้างความได้เปรียบทางธุรกิจ เช่น</a:t>
            </a:r>
          </a:p>
          <a:p>
            <a:pPr lvl="1" eaLnBrk="1" hangingPunct="1">
              <a:defRPr/>
            </a:pPr>
            <a:r>
              <a:rPr lang="th-TH" dirty="0" smtClean="0">
                <a:latin typeface="Angsana New" pitchFamily="18" charset="-34"/>
              </a:rPr>
              <a:t> การ</a:t>
            </a:r>
            <a:r>
              <a:rPr lang="th-TH" dirty="0" err="1" smtClean="0">
                <a:latin typeface="Angsana New" pitchFamily="18" charset="-34"/>
              </a:rPr>
              <a:t>พาณิชย์อิ</a:t>
            </a:r>
            <a:r>
              <a:rPr lang="th-TH" dirty="0" smtClean="0">
                <a:latin typeface="Angsana New" pitchFamily="18" charset="-34"/>
              </a:rPr>
              <a:t>เลกทรอ</a:t>
            </a:r>
            <a:r>
              <a:rPr lang="th-TH" dirty="0" err="1" smtClean="0">
                <a:latin typeface="Angsana New" pitchFamily="18" charset="-34"/>
              </a:rPr>
              <a:t>นิคส์</a:t>
            </a:r>
            <a:endParaRPr lang="th-TH" dirty="0" smtClean="0">
              <a:latin typeface="Angsana New" pitchFamily="18" charset="-34"/>
            </a:endParaRPr>
          </a:p>
          <a:p>
            <a:pPr lvl="1" eaLnBrk="1" hangingPunct="1">
              <a:defRPr/>
            </a:pPr>
            <a:r>
              <a:rPr lang="th-TH" dirty="0" smtClean="0">
                <a:latin typeface="Angsana New" pitchFamily="18" charset="-34"/>
              </a:rPr>
              <a:t>ธุรกิจอิเลคทรอนิกส์ </a:t>
            </a:r>
          </a:p>
          <a:p>
            <a:pPr lvl="1" eaLnBrk="1" hangingPunct="1">
              <a:defRPr/>
            </a:pPr>
            <a:r>
              <a:rPr lang="th-TH" dirty="0" smtClean="0">
                <a:latin typeface="Angsana New" pitchFamily="18" charset="-34"/>
              </a:rPr>
              <a:t>การแลกเปลี่ยนข้อมูลทางอิเลคทรอนิกส์</a:t>
            </a:r>
          </a:p>
          <a:p>
            <a:pPr lvl="1" eaLnBrk="1" hangingPunct="1">
              <a:defRPr/>
            </a:pPr>
            <a:r>
              <a:rPr lang="th-TH" dirty="0" smtClean="0">
                <a:latin typeface="Angsana New" pitchFamily="18" charset="-34"/>
              </a:rPr>
              <a:t>ระบบสำนักงาน</a:t>
            </a:r>
            <a:r>
              <a:rPr lang="th-TH" dirty="0" err="1" smtClean="0">
                <a:latin typeface="Angsana New" pitchFamily="18" charset="-34"/>
              </a:rPr>
              <a:t>อัตโนมัต</a:t>
            </a:r>
            <a:endParaRPr lang="th-TH" dirty="0" smtClean="0">
              <a:latin typeface="Angsana New" pitchFamily="18" charset="-34"/>
            </a:endParaRPr>
          </a:p>
          <a:p>
            <a:pPr lvl="1" eaLnBrk="1" hangingPunct="1">
              <a:defRPr/>
            </a:pPr>
            <a:endParaRPr lang="th-TH" dirty="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62950" cy="1279525"/>
          </a:xfrm>
        </p:spPr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dirty="0" smtClean="0">
                <a:latin typeface="Angsana New" pitchFamily="18" charset="-34"/>
              </a:rPr>
            </a:br>
            <a:r>
              <a:rPr lang="th-TH" sz="4000" b="1" dirty="0" smtClean="0">
                <a:latin typeface="Angsana New" pitchFamily="18" charset="-34"/>
              </a:rPr>
              <a:t>ในสาขาธุรกิจและสำนักงาน </a:t>
            </a:r>
            <a:r>
              <a:rPr lang="en-US" sz="4000" b="1" dirty="0" smtClean="0">
                <a:latin typeface="Angsana New" pitchFamily="18" charset="-34"/>
              </a:rPr>
              <a:t>:</a:t>
            </a:r>
            <a:r>
              <a:rPr lang="th-TH" sz="4000" b="1" dirty="0" smtClean="0">
                <a:solidFill>
                  <a:srgbClr val="CC3300"/>
                </a:solidFill>
                <a:latin typeface="Angsana New" pitchFamily="18" charset="-34"/>
              </a:rPr>
              <a:t> ห้างแมค</a:t>
            </a:r>
            <a:r>
              <a:rPr lang="th-TH" sz="4000" b="1" dirty="0" err="1" smtClean="0">
                <a:solidFill>
                  <a:srgbClr val="CC3300"/>
                </a:solidFill>
                <a:latin typeface="Angsana New" pitchFamily="18" charset="-34"/>
              </a:rPr>
              <a:t>โคร</a:t>
            </a:r>
            <a:endParaRPr lang="th-TH" sz="4000" b="1" dirty="0" smtClean="0">
              <a:latin typeface="Angsana New" pitchFamily="18" charset="-34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465637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dirty="0" err="1" smtClean="0">
                <a:latin typeface="Angsana New" pitchFamily="18" charset="-34"/>
              </a:rPr>
              <a:t>แม็คโคร</a:t>
            </a:r>
            <a:r>
              <a:rPr lang="th-TH" sz="3600" dirty="0" smtClean="0">
                <a:latin typeface="Angsana New" pitchFamily="18" charset="-34"/>
              </a:rPr>
              <a:t>เป็นศูนย์ค้าส่งขนาดใหญ่ มีอยู่หลายสาขาสินค้าที่จัดจำหน่ายเป็นจำนวนมาก มี </a:t>
            </a:r>
            <a:r>
              <a:rPr lang="th-TH" sz="3600" dirty="0" err="1" smtClean="0">
                <a:latin typeface="Angsana New" pitchFamily="18" charset="-34"/>
              </a:rPr>
              <a:t>ซัพ</a:t>
            </a:r>
            <a:r>
              <a:rPr lang="th-TH" sz="3600" dirty="0" smtClean="0">
                <a:latin typeface="Angsana New" pitchFamily="18" charset="-34"/>
              </a:rPr>
              <a:t>พลาย</a:t>
            </a:r>
            <a:r>
              <a:rPr lang="th-TH" sz="3600" dirty="0" err="1" smtClean="0">
                <a:latin typeface="Angsana New" pitchFamily="18" charset="-34"/>
              </a:rPr>
              <a:t>เออร์</a:t>
            </a:r>
            <a:r>
              <a:rPr lang="th-TH" sz="3600" dirty="0" smtClean="0">
                <a:latin typeface="Angsana New" pitchFamily="18" charset="-34"/>
              </a:rPr>
              <a:t>กว่าพันราย มีพนักงานอยู่หลายพันคน </a:t>
            </a:r>
          </a:p>
          <a:p>
            <a:pPr eaLnBrk="1" hangingPunct="1">
              <a:defRPr/>
            </a:pPr>
            <a:r>
              <a:rPr lang="th-TH" sz="3600" dirty="0" smtClean="0">
                <a:latin typeface="Angsana New" pitchFamily="18" charset="-34"/>
              </a:rPr>
              <a:t>ดังนั้นข้อมูลที่เกี่ยวข้องนั้นและการตัดสินใจต้องทำอย่างรวดเร็วเพื่อให้ทันต่อเหตุการณ์ ดังนั้นการที่ต้องใช้เทคโนโลยี	</a:t>
            </a:r>
          </a:p>
          <a:p>
            <a:pPr eaLnBrk="1" hangingPunct="1">
              <a:defRPr/>
            </a:pPr>
            <a:r>
              <a:rPr lang="th-TH" sz="3600" dirty="0" err="1" smtClean="0">
                <a:latin typeface="Angsana New" pitchFamily="18" charset="-34"/>
              </a:rPr>
              <a:t>แม็คโคร</a:t>
            </a:r>
            <a:r>
              <a:rPr lang="th-TH" sz="3600" dirty="0" smtClean="0">
                <a:latin typeface="Angsana New" pitchFamily="18" charset="-34"/>
              </a:rPr>
              <a:t>ผู้ประกอบการรายแรกๆ ที่นำเทคโนโลยีทางด้าน </a:t>
            </a:r>
            <a:r>
              <a:rPr lang="th-TH" sz="3600" dirty="0" err="1" smtClean="0">
                <a:latin typeface="Angsana New" pitchFamily="18" charset="-34"/>
              </a:rPr>
              <a:t>Retail</a:t>
            </a:r>
            <a:r>
              <a:rPr lang="th-TH" sz="3600" dirty="0" smtClean="0">
                <a:latin typeface="Angsana New" pitchFamily="18" charset="-34"/>
              </a:rPr>
              <a:t> มาใช้ในการดำเนินงานไม่ว่าจะเป็นเครื่อง </a:t>
            </a:r>
            <a:r>
              <a:rPr lang="th-TH" sz="3600" dirty="0" err="1" smtClean="0">
                <a:latin typeface="Angsana New" pitchFamily="18" charset="-34"/>
              </a:rPr>
              <a:t>POS</a:t>
            </a:r>
            <a:r>
              <a:rPr lang="th-TH" sz="3600" dirty="0" smtClean="0">
                <a:latin typeface="Angsana New" pitchFamily="18" charset="-34"/>
              </a:rPr>
              <a:t> หรือว่าเครื่องสแกนเนอร์บาร์โค้ด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Angsana New" pitchFamily="18" charset="-34"/>
              </a:rPr>
              <a:t>การประยุกต์ใช้ 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</a:rPr>
              <a:t>ด้านการศึกษา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FFFF00"/>
                </a:solidFill>
                <a:latin typeface="Angsana New" pitchFamily="18" charset="-34"/>
              </a:rPr>
              <a:t>ด้านการศึกษา </a:t>
            </a:r>
            <a:r>
              <a:rPr lang="th-TH" dirty="0" smtClean="0">
                <a:latin typeface="Angsana New" pitchFamily="18" charset="-34"/>
              </a:rPr>
              <a:t>เพื่ออำนวยความสะดวกในการประกอบธุรกิจ การทำงาน การศึกษาหาความรู้ทำให้คุณภาพชีวิตของคนในสังคมปัจจุบันดีขึ้น </a:t>
            </a:r>
          </a:p>
          <a:p>
            <a:pPr eaLnBrk="1" hangingPunct="1">
              <a:defRPr/>
            </a:pPr>
            <a:r>
              <a:rPr lang="th-TH" dirty="0" smtClean="0">
                <a:latin typeface="Angsana New" pitchFamily="18" charset="-34"/>
              </a:rPr>
              <a:t>การเรียนรู้ยุคใหม่ที่มีขุมความรู้มากมายมหาศาล  หรือ ขุมความรู้ระดับโลก (</a:t>
            </a:r>
            <a:r>
              <a:rPr lang="en-US" dirty="0" smtClean="0">
                <a:latin typeface="Angsana New" pitchFamily="18" charset="-34"/>
              </a:rPr>
              <a:t>World Knowledge) </a:t>
            </a:r>
            <a:r>
              <a:rPr lang="th-TH" dirty="0" smtClean="0">
                <a:latin typeface="Angsana New" pitchFamily="18" charset="-34"/>
              </a:rPr>
              <a:t>แหล่งความรู้เกิดขึ้นตลอดเวลา มีจำนวนมากและกระจายอยู่ทั่วโลก การเรียนรู้ในยุคใหม่ต้องเรียนรู้ให้</a:t>
            </a:r>
            <a:r>
              <a:rPr lang="th-TH" dirty="0" err="1" smtClean="0">
                <a:latin typeface="Angsana New" pitchFamily="18" charset="-34"/>
              </a:rPr>
              <a:t>ได้มาก</a:t>
            </a:r>
            <a:r>
              <a:rPr lang="th-TH" dirty="0" smtClean="0">
                <a:latin typeface="Angsana New" pitchFamily="18" charset="-34"/>
              </a:rPr>
              <a:t>และรวดเร็ว อีกทั้งต้องสามารถแยกแยะ ค้นหาข้อมูลและข่าวสาร ตลอดจนการแสวงหาที่สิ่งที่ต้องการได้อย่างรวดเร็ว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dirty="0" smtClean="0">
                <a:latin typeface="Angsana New" pitchFamily="18" charset="-34"/>
              </a:rPr>
            </a:br>
            <a:r>
              <a:rPr lang="th-TH" sz="4000" b="1" dirty="0" smtClean="0">
                <a:latin typeface="Angsana New" pitchFamily="18" charset="-34"/>
              </a:rPr>
              <a:t>ในสาขาธุรกิจและสำนักงาน </a:t>
            </a:r>
            <a:r>
              <a:rPr lang="en-US" sz="4000" b="1" dirty="0" smtClean="0">
                <a:latin typeface="Angsana New" pitchFamily="18" charset="-34"/>
              </a:rPr>
              <a:t>:</a:t>
            </a:r>
            <a:r>
              <a:rPr lang="th-TH" sz="4000" b="1" dirty="0" smtClean="0">
                <a:solidFill>
                  <a:srgbClr val="CC3300"/>
                </a:solidFill>
                <a:latin typeface="Angsana New" pitchFamily="18" charset="-34"/>
              </a:rPr>
              <a:t> ห้างแมค</a:t>
            </a:r>
            <a:r>
              <a:rPr lang="th-TH" sz="4000" b="1" dirty="0" err="1" smtClean="0">
                <a:solidFill>
                  <a:srgbClr val="CC3300"/>
                </a:solidFill>
                <a:latin typeface="Angsana New" pitchFamily="18" charset="-34"/>
              </a:rPr>
              <a:t>โคร</a:t>
            </a:r>
            <a:endParaRPr lang="th-TH" sz="4000" b="1" dirty="0" smtClean="0">
              <a:solidFill>
                <a:srgbClr val="CC3300"/>
              </a:solidFill>
              <a:latin typeface="Angsana New" pitchFamily="18" charset="-34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b="1" smtClean="0">
                <a:solidFill>
                  <a:srgbClr val="FFFF00"/>
                </a:solidFill>
                <a:latin typeface="Angsana New" pitchFamily="18" charset="-34"/>
              </a:rPr>
              <a:t>บทบาทของฝ่ายไอที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mtClean="0">
                <a:latin typeface="Angsana New" pitchFamily="18" charset="-34"/>
              </a:rPr>
              <a:t>ฝ่ายไอทีจะเป็นฝ่ายสนับสนุน ต้องดูแลว่าจะต้องทำอะไรในแต่ละวันสิ่งสำคัญที่สุดคือ ระบบจะต้องทำงานได้ไม่มีปัญหาขัดข้อง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mtClean="0">
                <a:latin typeface="Angsana New" pitchFamily="18" charset="-34"/>
              </a:rPr>
              <a:t>ปัจจุบันระบบการเชื่อมต่อของแม็คโครจะเป็นสองลักษณะ คือในต่างจังหวัดแม็คโครจะใช้การเชื่อมต่อผ่านดาวเทียม และในกรุงเทพซึ่งจะใช้การเชื่อมต่อแบบแลนไลน์ซึ่งจะมีการรับส่งข้อมูลกันทุกวัน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mtClean="0">
                <a:latin typeface="Angsana New" pitchFamily="18" charset="-34"/>
              </a:rPr>
              <a:t>ข้อมูลที่รับส่งกันนั้นมีความถูกต้อง และในแต่ละวันข้อมูลมีมากมายมหาศาลจะต้องผ่านการประมวลผลให้แก่ผู้บริหารเพื่อใช้ประกอบการตัดสินใจไม่ว่าจะเป็นข้อมูลยอดขาย ข้อมูลสต็อกและข้อมูลต่างๆ ที่ ผู้บริหารต้องการ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ในสาขาธุรกิจและสำนักงาน </a:t>
            </a:r>
            <a:r>
              <a:rPr lang="en-US" sz="4000" b="1" smtClean="0">
                <a:latin typeface="Angsana New" pitchFamily="18" charset="-34"/>
              </a:rPr>
              <a:t>:</a:t>
            </a:r>
            <a:r>
              <a:rPr lang="th-TH" sz="4000" b="1" smtClean="0">
                <a:solidFill>
                  <a:srgbClr val="CC3300"/>
                </a:solidFill>
                <a:latin typeface="Angsana New" pitchFamily="18" charset="-34"/>
              </a:rPr>
              <a:t> ห้างแมคโคร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637088"/>
          </a:xfrm>
        </p:spPr>
        <p:txBody>
          <a:bodyPr/>
          <a:lstStyle/>
          <a:p>
            <a:pPr eaLnBrk="1" hangingPunct="1">
              <a:defRPr/>
            </a:pPr>
            <a:r>
              <a:rPr lang="th-TH" b="1" smtClean="0">
                <a:latin typeface="Angsana New" pitchFamily="18" charset="-34"/>
              </a:rPr>
              <a:t>โครงสร้างการเชื่อมต่อและการไหลเวียนของข้อมูล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mtClean="0">
                <a:latin typeface="Angsana New" pitchFamily="18" charset="-34"/>
              </a:rPr>
              <a:t>		โครงสร้างทางด้านไอทีของแม็คโครจะเป็นแบบกระจาย (Distributed Systems) คือ มีการกระจายงานออกไป แต่มีการรวบรวมข้อมูล(Consolidate) กลับมา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mtClean="0">
                <a:latin typeface="Angsana New" pitchFamily="18" charset="-34"/>
              </a:rPr>
              <a:t>		ระบบจะมีสาขาแม่เป็นศูนย์กลางโดยที่งานหลักๆจะประมวลที่ศูนย์กลาง เช่นแบ็กเอนด์ของส่วน Commercial งานที่เกี่ยวข้องกับทางด้านBuyer และ Finance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mtClean="0">
                <a:latin typeface="Angsana New" pitchFamily="18" charset="-34"/>
              </a:rPr>
              <a:t>		ศูนย์กลางจะมีการประมวลผลข้อมูลสินค้า การต่อรองราคา การสร้างใบคำสั่งซื้อ การจัดการอินวอยซ์ และกระบวนการชำระเงิน จะเป็นข้อมูลรายวัน ซึ่งเมื่อประมวลผลเสร็จก็จะถูกส่งไปที่สาขาต่างๆ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ในสาขาธุรกิจและสำนักงาน </a:t>
            </a:r>
            <a:r>
              <a:rPr lang="en-US" sz="4000" b="1" smtClean="0">
                <a:latin typeface="Angsana New" pitchFamily="18" charset="-34"/>
              </a:rPr>
              <a:t>:</a:t>
            </a:r>
            <a:r>
              <a:rPr lang="th-TH" sz="4000" b="1" smtClean="0">
                <a:solidFill>
                  <a:srgbClr val="CC3300"/>
                </a:solidFill>
                <a:latin typeface="Angsana New" pitchFamily="18" charset="-34"/>
              </a:rPr>
              <a:t> ห้างแมคโคร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8964613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b="1" smtClean="0">
                <a:solidFill>
                  <a:srgbClr val="FFFF00"/>
                </a:solidFill>
                <a:latin typeface="Angsana New" pitchFamily="18" charset="-34"/>
              </a:rPr>
              <a:t>แต่ละสาขาก็จะมีระบบแบ็กเอนด์</a:t>
            </a:r>
            <a:r>
              <a:rPr lang="th-TH" smtClean="0">
                <a:latin typeface="Angsana New" pitchFamily="18" charset="-34"/>
              </a:rPr>
              <a:t>เป็นของตนเองซึ่งก็จะเกิดการโต้ตอบกัน เมื่อสาขารับข้อมูลทางด้านราคาหรือรายการผลิตภัณฑ์ใหม่ๆเข้าไป ก็จะส่งข้อมูลการขายต่างๆ เช่นยอดขาย ข้อมูลสต็อกสินค้ากลับมาที่ประมวลผลที่สาขาใหญ่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b="1" smtClean="0">
                <a:solidFill>
                  <a:srgbClr val="FFFF00"/>
                </a:solidFill>
                <a:latin typeface="Angsana New" pitchFamily="18" charset="-34"/>
              </a:rPr>
              <a:t>มีการประมวลผลในการจัดซื้อสินค้าล่วงหน้า</a:t>
            </a:r>
            <a:r>
              <a:rPr lang="th-TH" smtClean="0">
                <a:latin typeface="Angsana New" pitchFamily="18" charset="-34"/>
              </a:rPr>
              <a:t> จากนั้นข้อมูลจะถูกส่งไปตามแต่ละสาขา ซึ่งสาขาก็จะได้รับข้อมูลนั้นไว้ตรวจสอบเมื่อซัพพลายเออร์ไปส่งสินค้าที่สาขา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mtClean="0">
                <a:solidFill>
                  <a:srgbClr val="FFFF00"/>
                </a:solidFill>
                <a:latin typeface="Angsana New" pitchFamily="18" charset="-34"/>
              </a:rPr>
              <a:t>ระบบการสื่อสารข้อมูลของแม็คโครนั้นจะเน้นหนักไปในช่วงกลางคืน</a:t>
            </a:r>
            <a:r>
              <a:rPr lang="th-TH" smtClean="0">
                <a:latin typeface="Angsana New" pitchFamily="18" charset="-34"/>
              </a:rPr>
              <a:t> ช่วงเวลากลางวันข้อมูลที่ส่งกันจะเป็นอีเมล์ และอื่นๆ  ข้อมูลที่สำคัญจะมีการส่งกลับไปประมวลผลที่สามสาขาหลัก จะเริ่มทำการส่งข้อมูลเมื่อร้านปิดทำการ สำหรับในกรุงเทพๆ จะเป็นช่วงเวลาตั้งแต่ 23.00 น ส่วนต่างจังหวัดจะเริ่มประมาณ 22.00 น ซึ่งข้อมูลจะส่งผ่านกันมากๆ ในช่วงประมาณตี 1 ถึง ตี 3.</a:t>
            </a:r>
          </a:p>
          <a:p>
            <a:pPr eaLnBrk="1" hangingPunct="1">
              <a:lnSpc>
                <a:spcPct val="90000"/>
              </a:lnSpc>
              <a:defRPr/>
            </a:pPr>
            <a:endParaRPr lang="th-TH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ในสาขาธุรกิจและสำนักงาน </a:t>
            </a:r>
            <a:r>
              <a:rPr lang="en-US" sz="4000" b="1" smtClean="0">
                <a:latin typeface="Angsana New" pitchFamily="18" charset="-34"/>
              </a:rPr>
              <a:t>:</a:t>
            </a:r>
            <a:r>
              <a:rPr lang="th-TH" sz="4000" b="1" smtClean="0">
                <a:solidFill>
                  <a:srgbClr val="CC3300"/>
                </a:solidFill>
                <a:latin typeface="Angsana New" pitchFamily="18" charset="-34"/>
              </a:rPr>
              <a:t> ห้างแมคโคร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8893175" cy="4924425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b="1" smtClean="0">
                <a:solidFill>
                  <a:srgbClr val="FFFF00"/>
                </a:solidFill>
                <a:latin typeface="Angsana New" pitchFamily="18" charset="-34"/>
              </a:rPr>
              <a:t>ระบบแบบกระจาย Distributed System ของร้านค้า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		</a:t>
            </a:r>
            <a:r>
              <a:rPr lang="th-TH" sz="3600" b="1" smtClean="0">
                <a:solidFill>
                  <a:srgbClr val="FFFF00"/>
                </a:solidFill>
                <a:latin typeface="Angsana New" pitchFamily="18" charset="-34"/>
              </a:rPr>
              <a:t>ระบบการขายจะแยกออกจากแบ็กออฟฟิศ</a:t>
            </a:r>
            <a:r>
              <a:rPr lang="th-TH" sz="3600" smtClean="0">
                <a:latin typeface="Angsana New" pitchFamily="18" charset="-34"/>
              </a:rPr>
              <a:t>ของร้านค้า ดังนั้นถ้ามีระบบใดระบบหนึ่งหยุดทำงานไป ก็จะไม่ส่งผลให้อีกระบบหยุดทำงาน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		</a:t>
            </a:r>
            <a:r>
              <a:rPr lang="th-TH" sz="3600" smtClean="0">
                <a:solidFill>
                  <a:srgbClr val="FFFF00"/>
                </a:solidFill>
                <a:latin typeface="Angsana New" pitchFamily="18" charset="-34"/>
              </a:rPr>
              <a:t>ที่เครื่อง POS จะได้รับการอัพเดตข้อมูลเกี่ยวกับสินค้าทุกวัน</a:t>
            </a:r>
            <a:r>
              <a:rPr lang="th-TH" sz="3600" smtClean="0">
                <a:latin typeface="Angsana New" pitchFamily="18" charset="-34"/>
              </a:rPr>
              <a:t> เมื่อมีการขายเกิดขึ้นก็จะสร้างใบเสร็จรับเงินทำใบกำกับภาษีแบบเต็มรูปแบบได้ทันที เนื่องจากเครื่อง pos จะเชื่อมต่อกับฐานข้อมูลลูกค้า ข้อมูลการขายถูกจัดเก็บอยู่ที่เครื่อง POS อยู่ระยะหนึ่งก่อน เมื่อเครื่องเริ่มว่างก็จะส่งข้อมูลเข้าสู่ระบบแบ็กแอนด์เพื่อทำการประมวลผล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ในสาขาธุรกิจและสำนักงาน </a:t>
            </a:r>
            <a:r>
              <a:rPr lang="en-US" sz="4000" b="1" smtClean="0">
                <a:latin typeface="Angsana New" pitchFamily="18" charset="-34"/>
              </a:rPr>
              <a:t>:</a:t>
            </a:r>
            <a:r>
              <a:rPr lang="th-TH" sz="4000" b="1" smtClean="0">
                <a:solidFill>
                  <a:srgbClr val="CC3300"/>
                </a:solidFill>
                <a:latin typeface="Angsana New" pitchFamily="18" charset="-34"/>
              </a:rPr>
              <a:t> ห้างแมคโคร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424862" cy="5040312"/>
          </a:xfrm>
        </p:spPr>
        <p:txBody>
          <a:bodyPr/>
          <a:lstStyle/>
          <a:p>
            <a:pPr eaLnBrk="1" hangingPunct="1">
              <a:defRPr/>
            </a:pPr>
            <a:r>
              <a:rPr lang="th-TH" b="1" smtClean="0">
                <a:solidFill>
                  <a:srgbClr val="FFFF00"/>
                </a:solidFill>
                <a:latin typeface="Angsana New" pitchFamily="18" charset="-34"/>
              </a:rPr>
              <a:t>แม็คโครกับระบบ EDI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mtClean="0">
                <a:latin typeface="Angsana New" pitchFamily="18" charset="-34"/>
              </a:rPr>
              <a:t>		ในอดีตแม็คโครเป็นผู้ประกอบการรายแรกๆ ที่นำระบบแลกเปลี่ยนข้อมูลอิเล็กทรอนิกส์หรือ (Electronic Data Interchange: EDI) มาใช้เมื่อปี 2539 เพื่ออำนวยความสะดวกให้แก่ซัพพลายเออร์ในการแลกเปลี่ยนข้อมูล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b="1" smtClean="0">
                <a:latin typeface="Angsana New" pitchFamily="18" charset="-34"/>
              </a:rPr>
              <a:t>		ปัญหาที่เกิดขึ้น </a:t>
            </a:r>
            <a:r>
              <a:rPr lang="th-TH" smtClean="0">
                <a:latin typeface="Angsana New" pitchFamily="18" charset="-34"/>
              </a:rPr>
              <a:t>ก็คือการทำระบบอีดีไอนั้นมีค่าใช้จ่ายสูงมาก จึงมีข้อจำกัดที่สามารถทำได้กับซัพพลายเออร์รายใหญ่ๆเท่านั้น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mtClean="0">
                <a:latin typeface="Angsana New" pitchFamily="18" charset="-34"/>
              </a:rPr>
              <a:t>		เทคโนโลยีอินเทอร์เน็ตเข้ามามีบทบาทอย่างมากในการดำเนินธุรกิจจึงก่อให้เกิด</a:t>
            </a:r>
            <a:r>
              <a:rPr lang="th-TH" b="1" smtClean="0">
                <a:latin typeface="Angsana New" pitchFamily="18" charset="-34"/>
              </a:rPr>
              <a:t>โครงการแม็คโครบีทูบี</a:t>
            </a:r>
            <a:r>
              <a:rPr lang="th-TH" smtClean="0">
                <a:latin typeface="Angsana New" pitchFamily="18" charset="-34"/>
              </a:rPr>
              <a:t>ขึ้น ซึ่งโครงการนี้จะเป็นประตูสำหรับซัพพลายเออร์ทั้งรายใหญ่และรายย่อยที่พร้อมในการแลกเปลี่ยนข้อมูลด้วยต้นทุนค่าใช้จ่ายที่ต่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ในสาขาธุรกิจและสำนักงาน </a:t>
            </a:r>
            <a:r>
              <a:rPr lang="en-US" sz="4000" b="1" smtClean="0">
                <a:latin typeface="Angsana New" pitchFamily="18" charset="-34"/>
              </a:rPr>
              <a:t>:</a:t>
            </a:r>
            <a:r>
              <a:rPr lang="th-TH" sz="4000" b="1" smtClean="0">
                <a:solidFill>
                  <a:srgbClr val="CC3300"/>
                </a:solidFill>
                <a:latin typeface="Angsana New" pitchFamily="18" charset="-34"/>
              </a:rPr>
              <a:t> ห้างแมคโคร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4781550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b="1" smtClean="0">
                <a:solidFill>
                  <a:srgbClr val="FFFF00"/>
                </a:solidFill>
                <a:latin typeface="Angsana New" pitchFamily="18" charset="-34"/>
              </a:rPr>
              <a:t>แม็คโครสู่ธุรกิจ อีคอมเมิร์ซ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		</a:t>
            </a:r>
            <a:r>
              <a:rPr lang="th-TH" sz="3600" smtClean="0">
                <a:solidFill>
                  <a:srgbClr val="FFFF00"/>
                </a:solidFill>
                <a:latin typeface="Angsana New" pitchFamily="18" charset="-34"/>
              </a:rPr>
              <a:t>ปัจจุบันแม็คโครได้เปิดตัวโครงการแม็คโครบีทูบี</a:t>
            </a:r>
          </a:p>
          <a:p>
            <a:pPr eaLnBrk="1" hangingPunct="1">
              <a:defRPr/>
            </a:pPr>
            <a:r>
              <a:rPr lang="th-TH" sz="3600" smtClean="0">
                <a:latin typeface="Angsana New" pitchFamily="18" charset="-34"/>
              </a:rPr>
              <a:t>(Makro B2B) ที่เป็นธุรกิจอีคอมเมิร์ซแบบธุรกิจต่อธุรกิจซึ่งถือเป็นผู้ค้าปลีกค้าส่งรายแรกที่ก้าวเข้าสู่อีคอมเมิร์ซ </a:t>
            </a:r>
          </a:p>
          <a:p>
            <a:pPr eaLnBrk="1" hangingPunct="1">
              <a:defRPr/>
            </a:pPr>
            <a:r>
              <a:rPr lang="th-TH" sz="3600" smtClean="0">
                <a:latin typeface="Angsana New" pitchFamily="18" charset="-34"/>
              </a:rPr>
              <a:t>โดยในระบบดังกล่าวจะช่วยสนับสนุนผู้ประกอบการกว่า 1000 รายที่ขายสินค้าให้แก่แม็คโคร รวมถึงผู้ประกอบการขนาดกลาง และขนาดย่อมซึ่งจะส่งผลต่อประสิทธิภาพในการจัดซื้อ และระบบการชำระเงินในสายซัพพลาย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ในสาขาธุรกิจและสำนักงาน </a:t>
            </a:r>
            <a:r>
              <a:rPr lang="en-US" sz="4000" b="1" smtClean="0">
                <a:latin typeface="Angsana New" pitchFamily="18" charset="-34"/>
              </a:rPr>
              <a:t>:</a:t>
            </a:r>
            <a:r>
              <a:rPr lang="th-TH" sz="4000" b="1" smtClean="0">
                <a:solidFill>
                  <a:srgbClr val="CC3300"/>
                </a:solidFill>
                <a:latin typeface="Angsana New" pitchFamily="18" charset="-34"/>
              </a:rPr>
              <a:t> ห้างแมคโคร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748713" cy="4781550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b="1" smtClean="0">
                <a:solidFill>
                  <a:srgbClr val="FFFF00"/>
                </a:solidFill>
                <a:latin typeface="Angsana New" pitchFamily="18" charset="-34"/>
              </a:rPr>
              <a:t>การบริหารสายการซัพพลาย</a:t>
            </a:r>
          </a:p>
          <a:p>
            <a:pPr lvl="1" eaLnBrk="1" hangingPunct="1">
              <a:defRPr/>
            </a:pPr>
            <a:r>
              <a:rPr lang="th-TH" sz="3200" smtClean="0">
                <a:latin typeface="Angsana New" pitchFamily="18" charset="-34"/>
              </a:rPr>
              <a:t>	ขณะนี้แม็คโครอยู่ในช่วงทดสอบระบบกับซัพพลายเออร์รายใหญ่ห้ารายที่มีระบบไอทีพร้อมอยู่แล้ว ได้แก่ ยูนิลิเวอร์ คอลเกต-ปาล์มโอลิฟ ฟิลิปส์ ดูเม็กซ์ และเนสเล่ </a:t>
            </a:r>
          </a:p>
          <a:p>
            <a:pPr lvl="1" eaLnBrk="1" hangingPunct="1">
              <a:defRPr/>
            </a:pPr>
            <a:r>
              <a:rPr lang="th-TH" sz="3200" smtClean="0">
                <a:latin typeface="Angsana New" pitchFamily="18" charset="-34"/>
              </a:rPr>
              <a:t>	ระบบนี้ซัพพลายเออร์จะสามารถติดต่อกับเจ้าหน้าที่ แม็คโครได้โดยตรงผ่านทางอินเทอร์เน็ตเพื่อการแบ่งปันข้อมูลเกี่ยวกับสถิติการขาย สต็อกสินค้า การสั่งซื้อสินค้า การชำระเงินและการจัดโปรโมชัน เป็นต้น </a:t>
            </a:r>
          </a:p>
          <a:p>
            <a:pPr lvl="1" eaLnBrk="1" hangingPunct="1">
              <a:defRPr/>
            </a:pPr>
            <a:r>
              <a:rPr lang="th-TH" sz="3200" smtClean="0">
                <a:latin typeface="Angsana New" pitchFamily="18" charset="-34"/>
              </a:rPr>
              <a:t>	ซัพพลายเออร์ต่างๆ จะได้รับข้อมูลที่แยกเป็นแต่ละสาขาเกี่ยวกับสต็อกของสินค้าที่แต่ละซัพพลายเออร์จำหน่ายที่แม็คโคร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ในสาขาธุรกิจและสำนักงาน </a:t>
            </a:r>
            <a:r>
              <a:rPr lang="en-US" sz="4000" b="1" smtClean="0">
                <a:latin typeface="Angsana New" pitchFamily="18" charset="-34"/>
              </a:rPr>
              <a:t>:</a:t>
            </a:r>
            <a:r>
              <a:rPr lang="th-TH" sz="4000" b="1" smtClean="0">
                <a:solidFill>
                  <a:srgbClr val="CC3300"/>
                </a:solidFill>
                <a:latin typeface="Angsana New" pitchFamily="18" charset="-34"/>
              </a:rPr>
              <a:t> ห้างแมคโคร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13787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b="1" smtClean="0">
                <a:solidFill>
                  <a:srgbClr val="FFFF00"/>
                </a:solidFill>
                <a:latin typeface="Angsana New" pitchFamily="18" charset="-34"/>
              </a:rPr>
              <a:t>ระบบเก่ากับระบบใหม่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mtClean="0">
                <a:latin typeface="Angsana New" pitchFamily="18" charset="-34"/>
              </a:rPr>
              <a:t>		แม็คโคร ซึ่งมีซัพพลายเออร์อยู่นับพันรายจะต้องจัดการกับใบสั่งซื้อจำนวน	มหาศาลในแต่ละวัน แต่เดิมแม็คโครใช้ EDI และแฟกซ์ในการติดต่อกับลูกค้า แต่กลับเกิดปัญหาต่างๆ มากมายซึ่งต้องเสียแรงงานอย่างมากในการรับมือกับปัญหาเหล่านั้น เช่น ส่งแฟกซ์ไปแล้วไม่ได้รับบ้าง ถ้าซัพพลายเออร์ไม่ดึงข้อมูลขึ้นมาดูภายใน 3 วัน ใบ สั่งซื้อเหล่านั้นก็จะถูกลบทิ้งวิธีการเหล่านี้เป็นวิธีการแบบทิศทางเดียว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mtClean="0">
                <a:latin typeface="Angsana New" pitchFamily="18" charset="-34"/>
              </a:rPr>
              <a:t>		ระบบใหม่ซึ่งใช้เทคโนโลยีอินเทอเน็ต ทางแม็คโครจะให้ข้อมูลแก่ซัพพลายเออร์ทางเว็บโดยที่ซัพพลายเออร์จะต้องเข้าสู่ระบบที่มีความปลอดภัยสูงโดยใช้รหัสผ่านเพื่อที่จะดูข้อมูลของตนเอง เป็นระบบออนไลน์นั้นหมายถึงซัพพลายเออร์สามารถเข้ามาจัดการได้ด้วยตนเองเมื่อต้องการ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ในสาขาอุตสาหกรรมและการผลิต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82015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3600" smtClean="0">
                <a:latin typeface="Angsana New" pitchFamily="18" charset="-34"/>
              </a:rPr>
              <a:t>บริษัทชั้นนำระดับโลกส่วนใหญ่สร้างระบบสำรองข้อมูลเพื่อป้องกันความเสี่ยงด้านข้อมูลสูญหาย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z="3600" smtClean="0">
                <a:latin typeface="Angsana New" pitchFamily="18" charset="-34"/>
              </a:rPr>
              <a:t>การปิโตรเลียมแห่งประเทศไทย (ปตท) เป็นอีกหนึ่งองค์กรที่ตระหนักดีถึงเรื่องนี้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z="3600" smtClean="0">
                <a:latin typeface="Angsana New" pitchFamily="18" charset="-34"/>
              </a:rPr>
              <a:t>โดยเฉพาะอย่างยิ่งกับเป้าหมายที่จะดำเนินงานให้เป็นองค์กรระดับเวิลด์คลาสด้วยแล้ว การสำรองข้อมูลเพื่อลดความเสี่ยงจึงยิ่งสำคัญขึ้น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z="3600" smtClean="0">
                <a:latin typeface="Angsana New" pitchFamily="18" charset="-34"/>
              </a:rPr>
              <a:t>การจัดตั้งศูนย์สำรองข้อมูลและระบบคอมพิวเตอร์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	(Computer Disaster Recovery Center: CDR) ของการปิโตรเลียมแห่งประเทศไทยก็เกิดขึ้นด้วยเพราะเล็งเห็นถึงความมั่นคงที่จะได้รับ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latin typeface="Angsana New" pitchFamily="18" charset="-34"/>
              </a:rPr>
              <a:t>การประยุกต์ใช้เทคโนโลยีสารสนเทศ ในสาขาอุตสาหกรรมและการผลิต </a:t>
            </a:r>
            <a:r>
              <a:rPr lang="en-US" sz="4000" b="1" dirty="0" smtClean="0">
                <a:latin typeface="Angsana New" pitchFamily="18" charset="-34"/>
              </a:rPr>
              <a:t>:</a:t>
            </a:r>
            <a:r>
              <a:rPr lang="th-TH" sz="4000" b="1" dirty="0" smtClean="0">
                <a:latin typeface="Angsana New" pitchFamily="18" charset="-34"/>
              </a:rPr>
              <a:t> </a:t>
            </a:r>
            <a:r>
              <a:rPr lang="th-TH" sz="4000" dirty="0" smtClean="0">
                <a:latin typeface="Angsana New" pitchFamily="18" charset="-34"/>
              </a:rPr>
              <a:t>การปิโตรเลียมแห่งประเทศไทย (</a:t>
            </a:r>
            <a:r>
              <a:rPr lang="th-TH" sz="4000" dirty="0" err="1" smtClean="0">
                <a:latin typeface="Angsana New" pitchFamily="18" charset="-34"/>
              </a:rPr>
              <a:t>ปตท</a:t>
            </a:r>
            <a:r>
              <a:rPr lang="th-TH" sz="4000" dirty="0" smtClean="0">
                <a:latin typeface="Angsana New" pitchFamily="18" charset="-34"/>
              </a:rPr>
              <a:t>)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30725"/>
          </a:xfrm>
        </p:spPr>
        <p:txBody>
          <a:bodyPr/>
          <a:lstStyle/>
          <a:p>
            <a:pPr eaLnBrk="1" hangingPunct="1">
              <a:defRPr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</a:rPr>
              <a:t>ลดความเสี่ยงสู่รากฐานที่มั่นคง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dirty="0" smtClean="0">
                <a:latin typeface="Angsana New" pitchFamily="18" charset="-34"/>
              </a:rPr>
              <a:t>		ความมั่นคงของระบบข้อมูลคอมพิวเตอร์เป็นสิ่งสำคัญอย่างยิ่งยวด เมื่อใดที่ระบบไม่สามารถใช้งานได้ นั่นหมายถึงความสูญเสียที่จะบังเกิดขึ้นอย่างใหญ่หลวง ซึ่งในบางครั้งอาจมีมูลค่ามหาศาลจนไม่อาจประมาณค่าได้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dirty="0" smtClean="0">
                <a:latin typeface="Angsana New" pitchFamily="18" charset="-34"/>
              </a:rPr>
              <a:t>		การปิโตรเลียมแห่งประเทศไทย เป็นองค์กรที่ดำเนินธุรกิจขนาดใหญ่ สินค้าหลัก	เป็นสิ่งจำเป็นดังนั้นการที่ระบบไอทีจะต้องมีความมั่นคงจึงจำเป็นอย่างยิ่ง ทั้งนี้เพื่อสร้างความมั่นใจในการดำเนินธุรกิจ และป้องกันปัญหาที่อาจเกิดขึ้นโดยไม่คาดคิดซึ่งความเสียหาย หากเกิดขึ้นหมายถึงภาพลักษณ์ขององค์กรด้วย ดังนั้นการปิโตรเลียมแห่งประเทศไทยจึงเล็งเห็นความสำคัญของศูนย์สำรองข้อมูล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Angsana New" pitchFamily="18" charset="-34"/>
              </a:rPr>
              <a:t>การประยุกต์ใช้ 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</a:rPr>
              <a:t>ด้านการศึกษา</a:t>
            </a:r>
            <a:endParaRPr lang="th-TH" b="1" dirty="0" smtClean="0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th-TH" sz="4000" smtClean="0">
                <a:latin typeface="Angsana New" pitchFamily="18" charset="-34"/>
              </a:rPr>
              <a:t>ใช้เป็นเครื่องมือในการศึกษา </a:t>
            </a:r>
          </a:p>
          <a:p>
            <a:pPr eaLnBrk="1" hangingPunct="1">
              <a:defRPr/>
            </a:pPr>
            <a:r>
              <a:rPr lang="th-TH" sz="4000" smtClean="0">
                <a:latin typeface="Angsana New" pitchFamily="18" charset="-34"/>
              </a:rPr>
              <a:t>ใช้เป็นเครื่องมือในการสอน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 ในสาขาอุตสาหกรรมและการผลิต </a:t>
            </a:r>
            <a:r>
              <a:rPr lang="en-US" sz="4000" b="1" smtClean="0">
                <a:latin typeface="Angsana New" pitchFamily="18" charset="-34"/>
              </a:rPr>
              <a:t>:</a:t>
            </a:r>
            <a:r>
              <a:rPr lang="th-TH" sz="4000" b="1" smtClean="0">
                <a:latin typeface="Angsana New" pitchFamily="18" charset="-34"/>
              </a:rPr>
              <a:t> </a:t>
            </a:r>
            <a:r>
              <a:rPr lang="th-TH" sz="4000" smtClean="0">
                <a:latin typeface="Angsana New" pitchFamily="18" charset="-34"/>
              </a:rPr>
              <a:t>การปิโตรเลียมแห่งประเทศไทย (ปตท)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3600" smtClean="0">
                <a:latin typeface="Angsana New" pitchFamily="18" charset="-34"/>
              </a:rPr>
              <a:t>โดยวัตถุประสงค์หลักของซีดีอาร์ คือการลดผลกระทบ หรือความเสียหายทางธุรกิจ</a:t>
            </a:r>
          </a:p>
          <a:p>
            <a:pPr eaLnBrk="1" hangingPunct="1">
              <a:defRPr/>
            </a:pPr>
            <a:r>
              <a:rPr lang="th-TH" sz="3600" smtClean="0">
                <a:latin typeface="Angsana New" pitchFamily="18" charset="-34"/>
              </a:rPr>
              <a:t>กรณีที่ระบบคอมพิวเตอร์หลักไม่สามารถให้บริการได้ตามปกติ ทั้งในส่วนระบบคอมพิวเตอร์แม่ข่ายที่สำนักงานใหญ่ เมื่อเกิดปัญหาซีดีอาร์จะต้องทำงานแทนได้ และเกิดเหตุใดๆ ที่ทำให้ไม่สามารถเข้าไปปฏิบัติงานในสำนักงานใหญ่ได้ ซีดีอาร์จะต้องเป็นศูนย์สำรองให้สามารถปฏิบัติงานได้ตามปกติ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 ในสาขาอุตสาหกรรมและการผลิต </a:t>
            </a:r>
            <a:r>
              <a:rPr lang="en-US" sz="4000" b="1" smtClean="0">
                <a:latin typeface="Angsana New" pitchFamily="18" charset="-34"/>
              </a:rPr>
              <a:t>:</a:t>
            </a:r>
            <a:r>
              <a:rPr lang="th-TH" sz="4000" b="1" smtClean="0">
                <a:latin typeface="Angsana New" pitchFamily="18" charset="-34"/>
              </a:rPr>
              <a:t> </a:t>
            </a:r>
            <a:r>
              <a:rPr lang="th-TH" sz="4000" smtClean="0">
                <a:latin typeface="Angsana New" pitchFamily="18" charset="-34"/>
              </a:rPr>
              <a:t>การปิโตรเลียมแห่งประเทศไทย (ปตท)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781550"/>
          </a:xfrm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latin typeface="Angsana New" pitchFamily="18" charset="-34"/>
              </a:rPr>
              <a:t>ระบบที่การปิโตรเลียมแห่งประเทศไทยเลือกใช้เรียกว่า "ฮอตแบ็คอัพ" ซึ่งเป็นระบบที่มีประสิทธิภาพสูงที่สุด การปิโตรเลียมแห่งประเทศไทยสามารถรับรองการเสียหายของข้อมูล</a:t>
            </a:r>
          </a:p>
          <a:p>
            <a:pPr eaLnBrk="1" hangingPunct="1">
              <a:defRPr/>
            </a:pPr>
            <a:r>
              <a:rPr lang="th-TH" smtClean="0">
                <a:latin typeface="Angsana New" pitchFamily="18" charset="-34"/>
              </a:rPr>
              <a:t>โดยกำหนดไว้ที่ไม่เกิน 10 นาที สำหรับข้อมูลที่มีความสำคัญมาก</a:t>
            </a:r>
          </a:p>
          <a:p>
            <a:pPr eaLnBrk="1" hangingPunct="1">
              <a:defRPr/>
            </a:pPr>
            <a:r>
              <a:rPr lang="th-TH" b="1" smtClean="0">
                <a:latin typeface="Angsana New" pitchFamily="18" charset="-34"/>
              </a:rPr>
              <a:t>ซีดีอาร์ควรเป็นศูนย์ฟื้นฟูธุรกิจ</a:t>
            </a:r>
            <a:r>
              <a:rPr lang="th-TH" smtClean="0">
                <a:latin typeface="Angsana New" pitchFamily="18" charset="-34"/>
              </a:rPr>
              <a:t> ได้ด้วย ซึ่งที่วังน้อย มีโรงแรมที่พัก มีห้องสัมมนาห้องฝึกอบรมคอมพิวเตอร์ ซึ่งสามารถอพยพไปใช้ได้ทันที่ในห้องฝึกอบรม โดยได้จัดการตำแหน่งที่นั่งไว้อย่างชัดเจนหากเกิดกรณีฉุกเฉิน เจ้าหน้าที่จะเข้านั่งประจำที่ตัวเองตามที่วางผังไว้</a:t>
            </a:r>
          </a:p>
          <a:p>
            <a:pPr eaLnBrk="1" hangingPunct="1">
              <a:defRPr/>
            </a:pPr>
            <a:r>
              <a:rPr lang="th-TH" smtClean="0">
                <a:latin typeface="Angsana New" pitchFamily="18" charset="-34"/>
              </a:rPr>
              <a:t>ขณะเดียวกันภายในอาคารยังเป็นที่ตั้งของระบบเซิร์ฟเวอร์สะดวกต่อการบริหารจัดการ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ในสาขาสาธารณสุขและการแพทย์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- </a:t>
            </a:r>
            <a:r>
              <a:rPr lang="th-TH" sz="3600" smtClean="0">
                <a:solidFill>
                  <a:srgbClr val="FFFF00"/>
                </a:solidFill>
                <a:latin typeface="Angsana New" pitchFamily="18" charset="-34"/>
              </a:rPr>
              <a:t>ด้านการลงทะเบียนผู้ป่วย</a:t>
            </a:r>
            <a:r>
              <a:rPr lang="th-TH" sz="3600" smtClean="0">
                <a:latin typeface="Angsana New" pitchFamily="18" charset="-34"/>
              </a:rPr>
              <a:t> ตั้งแต่เริ่มทำบัตร จ่ายยา เก็บเงิน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- ในส่วนของการสนับสนุนการรักษาพยาบาล โดยการเชื่อมโยงระบบคอมพิวเตอร์ของโรงพยาบาล ต่างๆ เข้าด้วยกัน สามารถสร้างเครือข่ายข้อมูลทางการแพทย์แลกเปลี่ยนข้อมูลของผู้ป่วย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ในสาขาสาธารณสุขและการแพทย์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- </a:t>
            </a:r>
            <a:r>
              <a:rPr lang="th-TH" sz="3600" smtClean="0">
                <a:solidFill>
                  <a:srgbClr val="FFFF00"/>
                </a:solidFill>
                <a:latin typeface="Angsana New" pitchFamily="18" charset="-34"/>
              </a:rPr>
              <a:t>สามารถให้คำปรึกษาทางไกลโดยแพทย์ผู้เชี่ยวชำนาญ</a:t>
            </a:r>
            <a:r>
              <a:rPr lang="th-TH" sz="3600" smtClean="0">
                <a:latin typeface="Angsana New" pitchFamily="18" charset="-34"/>
              </a:rPr>
              <a:t> เทคโนโลยีสารสนเทศจะช่วยให้แพทย์สามารถเห็นหน้าหรือท่าทางของผู้ป่วยได้ ช่วยให้ส่งข้อมูลที่เป็นเอกสารหรือภาพเพื่อประกอบการพิจารณาของแพทย์ได้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- </a:t>
            </a:r>
            <a:r>
              <a:rPr lang="th-TH" sz="3600" smtClean="0">
                <a:solidFill>
                  <a:srgbClr val="FFFF00"/>
                </a:solidFill>
                <a:latin typeface="Angsana New" pitchFamily="18" charset="-34"/>
              </a:rPr>
              <a:t>ด้านให้ความรู้หรือการเรียน การสอนทางไกล</a:t>
            </a:r>
            <a:r>
              <a:rPr lang="th-TH" sz="3600" smtClean="0">
                <a:latin typeface="Angsana New" pitchFamily="18" charset="-34"/>
              </a:rPr>
              <a:t> เทคโนโลยีสารสนเทศโดยเฉพาะดาวเทียมจะช่วยให้การเรียนการสอนทางไกลเป็นไปได้มากขึ้น มีประชาชนเรียนพร้อมกันได้ทั่วประเทศและยังสามารถโต้ตอบหรือถามคำถามได้ด้วย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dirty="0" smtClean="0">
                <a:latin typeface="Angsana New" pitchFamily="18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Angsana New" pitchFamily="18" charset="-34"/>
              </a:rPr>
              <a:t>ในสาขาสาธารณสุขและการแพทย์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997450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smtClean="0">
                <a:latin typeface="Angsana New" pitchFamily="18" charset="-34"/>
              </a:rPr>
              <a:t>- เทคโนโลยีสารสนเทศช่วยให้ผู้บริหารสามารถกำหนดนโยบาย และติดตามกำกับการดำเนินงานตามนโยบายได้ดียิ่งขึ้น โดยอาศัยข้อมูลที่ถูกต้องฉับไว และข้อมูลที่จำเป็นทั้งนี้อาจใช้เครื่องคอมพิวเตอร์ เป็นตัวเก็บข้อมูลต่างๆ ทำให้การบริหารเป็นไปได้ด้วยความรวดเร็วถูกต้องขึ้น</a:t>
            </a:r>
          </a:p>
          <a:p>
            <a:pPr eaLnBrk="1" hangingPunct="1">
              <a:defRPr/>
            </a:pPr>
            <a:r>
              <a:rPr lang="th-TH" sz="3600" smtClean="0">
                <a:latin typeface="Angsana New" pitchFamily="18" charset="-34"/>
              </a:rPr>
              <a:t>- เทคโนโลยีสารสนเทศจะช่วยในการให้ความรู้แก่ประชาชนของแพทย์หรือหน่วยงานสาธารณสุขต่างๆ เป็นไปด้วยความสะดวก รวดเร็ว ได้ผลขึ้น โดยสามารถใช้สื่อต่างๆเช่นภาพนิ่ง ภาพเคลื่อนไหวมีเสียงและอื่นๆ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smtClean="0">
                <a:latin typeface="Angsana New" pitchFamily="18" charset="-34"/>
              </a:rPr>
              <a:t>ตัวอย่างการแพทย์ทางไกล (Telemedicine)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3600" b="1" smtClean="0">
                <a:solidFill>
                  <a:srgbClr val="FFFF00"/>
                </a:solidFill>
                <a:latin typeface="Angsana New" pitchFamily="18" charset="-34"/>
              </a:rPr>
              <a:t>1. ระบบประชุมทางไกล ( Video Conferencing )</a:t>
            </a:r>
            <a:r>
              <a:rPr lang="th-TH" sz="3600" smtClean="0">
                <a:latin typeface="Angsana New" pitchFamily="18" charset="-34"/>
              </a:rPr>
              <a:t> เป็นระบบประชุมกลุ่มของโรงพยาบาลทั้งหมดร่วมกัน (One to Many) โดยมีโรงพยาบาลแห่งใดแห่งหนึ่ง ได้แก่คณะแพทยศาสตร์หรือโรงพยาบาลราชวิถี หรือโรงพยาบาลศูนย์ เป็นประธานในการประชุม ใช้ในการประชุมต่างๆ เช่น การประชุมวิชาการระหว่างโรงพยาบาล ประชุมผู้บริหารส่วนกลางกับส่วนภูมิภาค ถ่ายทอดการประชุมวิชาการของคณะแพทย์ฯ ในส่วนกลาง โดยหน่วยงานในโครงการฯต่างจังหวัดสามารถมีส่วนในการประชุมเสมือนอยู่ในที่ประชุมด้วย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smtClean="0">
                <a:latin typeface="Angsana New" pitchFamily="18" charset="-34"/>
              </a:rPr>
              <a:t>ตัวอย่างการแพทย์ทางไกล (Telemedicine)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sz="4000" smtClean="0">
                <a:solidFill>
                  <a:srgbClr val="FFFF00"/>
                </a:solidFill>
                <a:latin typeface="Angsana New" pitchFamily="18" charset="-34"/>
              </a:rPr>
              <a:t>2. ระบบการปรึกษาแพทย์ทางไกล (Medical Consultation)</a:t>
            </a:r>
            <a:r>
              <a:rPr lang="th-TH" sz="3600" smtClean="0">
                <a:latin typeface="Angsana New" pitchFamily="18" charset="-34"/>
              </a:rPr>
              <a:t> เป็นระบบการปรึกษาระหว่างโรงพยาบาลกับ โรงพยาบาล (One to One) ซึ่งจะสามารถใช้งานพร้อมๆ กันได้ เช่น ในขณะที่โรงพยาบาลที่ 1 ปรึกษากับโรงพยาบาล ที่ 2 อยู่ โรงพยาบาลที่ 3 สามารถขอคำปรึกษาจากโรงพยาบาลที่ 4 และโรงพยาบาลที่ 5 สามารถขอคำปรึกษาจาก โรงพยาบาลที่ 6 ได้ระบบการปรึกษาแพทย์ทางไกล ประกอบไปด้วยระบบย่อยๆ 3 ระบบดังนี้คือ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ระบบการปรึกษาแพทย์ทางไกล 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smtClean="0">
                <a:latin typeface="Angsana New" pitchFamily="18" charset="-34"/>
              </a:rPr>
              <a:t>(Medical Consultation)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893175" cy="4781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sz="3600" b="1" smtClean="0">
                <a:latin typeface="Angsana New" pitchFamily="18" charset="-34"/>
              </a:rPr>
              <a:t>		</a:t>
            </a:r>
            <a:r>
              <a:rPr lang="th-TH" sz="3600" b="1" smtClean="0">
                <a:solidFill>
                  <a:srgbClr val="FFFF00"/>
                </a:solidFill>
                <a:latin typeface="Angsana New" pitchFamily="18" charset="-34"/>
              </a:rPr>
              <a:t>2.1 ระบบ Teleradiology</a:t>
            </a:r>
            <a:r>
              <a:rPr lang="th-TH" sz="3600" b="1" smtClean="0">
                <a:latin typeface="Angsana New" pitchFamily="18" charset="-34"/>
              </a:rPr>
              <a:t> </a:t>
            </a:r>
            <a:r>
              <a:rPr lang="th-TH" sz="3600" smtClean="0">
                <a:latin typeface="Angsana New" pitchFamily="18" charset="-34"/>
              </a:rPr>
              <a:t>เป็นระบบการรับส่งภาพ X-Ray โดยผ่านการ Scan Film จาก High Resolution Scanner เพื่อเก็บลงใน File ของเครื่องคอมพิวเตอร์ก่อนที่จะมีการส่ง File ดังกล่าวไปยังโรงพยาบาลที่จะให้คำปรึกษา โรงพยาบาลทั้งสองแห่ง (ผู้ส่ง และผู้รับ) สามารถ	โต้ตอบ พูดคุยถึงภาพ X-Ray ได้โดยผ่านไมโครโฟนของระบบประชุมทางไกล สามารถโต้ตอบกันได้โดยผ่าน Cursor Pointer บนจอภาพของเครื่องคอมพิวเตอร์ของแต่ละฝ่าย ทำให้สื่อความหมายตรงกัน คุณภาพของภาพ X-Ray บนจอภาพของทั้งสองฝ่ายจะมีจุดรายละเอียดสูงอยู่ใน Grey Shade 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ระบบการปรึกษาแพทย์ทางไกล 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smtClean="0">
                <a:latin typeface="Angsana New" pitchFamily="18" charset="-34"/>
              </a:rPr>
              <a:t>(Medical Consultation)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3600" b="1" smtClean="0">
                <a:latin typeface="Angsana New" pitchFamily="18" charset="-34"/>
              </a:rPr>
              <a:t>	</a:t>
            </a:r>
            <a:r>
              <a:rPr lang="th-TH" sz="3600" b="1" smtClean="0">
                <a:solidFill>
                  <a:srgbClr val="FFFF00"/>
                </a:solidFill>
                <a:latin typeface="Angsana New" pitchFamily="18" charset="-34"/>
              </a:rPr>
              <a:t>2.2 ระบบ Telecardiology</a:t>
            </a:r>
            <a:r>
              <a:rPr lang="th-TH" sz="3600" b="1" smtClean="0">
                <a:latin typeface="Angsana New" pitchFamily="18" charset="-34"/>
              </a:rPr>
              <a:t> </a:t>
            </a:r>
            <a:r>
              <a:rPr lang="th-TH" sz="3600" smtClean="0">
                <a:latin typeface="Angsana New" pitchFamily="18" charset="-34"/>
              </a:rPr>
              <a:t>เป็นระบบการรับส่งคลื่นหัวใจ (ECG) และเสียงปอดเสียงหัวใจ โดยผ่านอุปกรณ์เชื่อมต่อมายังอุปกรณ์ และอุปกรณ์ดังกล่าวนี้สามารถเชื่อมต่อมายังร่างกายผู้ป่วย เพื่อรับสัญญาณไฟฟ้าของหัวใจส่งผ่านเครื่องคอมพิวเตอร์ไปยังเครื่องคอมพิวเตอร์ของโรงพยาบาลอีกแห่งหนึ่งได้ โดยคลื่น ECG ของผู้ป่วยจะมาปรากฏบนจอภาพให้เห็นในลักษณะReal Time ได้ สำหรับการติดตั้งในปีแรก เนื่องจากงบประมาณจำกัด จึงยังไม่มีการติดตั้ง อุปกรณ์ Heart Sound Module สำหรับการฟังเสียงปอดและหัวใจ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ระบบการปรึกษาแพทย์ทางไกล 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smtClean="0">
                <a:latin typeface="Angsana New" pitchFamily="18" charset="-34"/>
              </a:rPr>
              <a:t>(Medical Consultation)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820150" cy="4997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sz="3600" b="1" smtClean="0">
                <a:solidFill>
                  <a:srgbClr val="FFFF00"/>
                </a:solidFill>
                <a:latin typeface="Angsana New" pitchFamily="18" charset="-34"/>
              </a:rPr>
              <a:t>	2.3 ระบบ Telepathology</a:t>
            </a:r>
            <a:r>
              <a:rPr lang="th-TH" sz="3600" b="1" smtClean="0">
                <a:latin typeface="Angsana New" pitchFamily="18" charset="-34"/>
              </a:rPr>
              <a:t> </a:t>
            </a:r>
            <a:r>
              <a:rPr lang="th-TH" sz="3600" smtClean="0">
                <a:latin typeface="Angsana New" pitchFamily="18" charset="-34"/>
              </a:rPr>
              <a:t>เป็นระบบรับส่งภาพจากกล้องจุลทรรศน์ (Microscope)ซึ่งอาจจะเป็นภาพเนื้อเยื่อ หรือภาพใดๆ ก็ได้จากกล้องจุลทรรศน์ทั้งชนิด Monocular และBinocular ระบบนี้เป็นอุปกรณ์เชื่อมต่อกับกล้องจุลทรรศน์ซึ่งมีอยู่ทั่วไปในโรงพยาบาลต่างๆ อยู่แล้ว และอุปกรณ์ดังกล่าวนี้จะส่งสัญญาณภาพจากกล้องจุลทรรศน์ต่อไปยังโรงพยาบาลอีกแห่งหนึ่งได้ ภาพที่ได้อาจจะปรากฏบนจอภาพคอมพิวเตอร์ หรือจะให้ปรากฏบนจอภาพของระบบประชุมทางไกลก็ได้เช่นเดียวกัน ภาพที่ได้จะเป็นภาพสีที่มีรายละเอียดของภาพสูงในปีแรกจะมีการติดตั้งอุปกรณ์นี้เฉพาะที่ โรงพยาบาลศูนย์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latin typeface="Angsana New" pitchFamily="18" charset="-34"/>
              </a:rPr>
              <a:t>การประยุกต์ใช้ </a:t>
            </a:r>
            <a:r>
              <a:rPr lang="th-TH" sz="4000" dirty="0" smtClean="0">
                <a:solidFill>
                  <a:srgbClr val="FFFF00"/>
                </a:solidFill>
                <a:latin typeface="Angsana New" pitchFamily="18" charset="-34"/>
              </a:rPr>
              <a:t>ด้านการศึกษา</a:t>
            </a:r>
            <a:endParaRPr lang="th-TH" sz="4000" b="1" dirty="0" smtClean="0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3600" smtClean="0">
                <a:solidFill>
                  <a:srgbClr val="FFFF00"/>
                </a:solidFill>
                <a:latin typeface="Angsana New" pitchFamily="18" charset="-34"/>
              </a:rPr>
              <a:t>การบริหารการศึกษา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h-TH" sz="3200" smtClean="0">
                <a:solidFill>
                  <a:srgbClr val="FFFF00"/>
                </a:solidFill>
                <a:latin typeface="Angsana New" pitchFamily="18" charset="-34"/>
              </a:rPr>
              <a:t>เพื่อใช้ในการจัดเตรียมงบประมาณ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h-TH" sz="3200" smtClean="0">
                <a:solidFill>
                  <a:srgbClr val="FFFF00"/>
                </a:solidFill>
                <a:latin typeface="Angsana New" pitchFamily="18" charset="-34"/>
              </a:rPr>
              <a:t>จัดเตรียมห้องเรียน</a:t>
            </a:r>
            <a:r>
              <a:rPr lang="th-TH" sz="3200" smtClean="0">
                <a:latin typeface="Angsana New" pitchFamily="18" charset="-34"/>
              </a:rPr>
              <a:t>ได้ตามความต้องการ จัดครูหรืออาจารย์ผู้สอนได้ตามความถนัดของผู้สอน และมีชั่วโมงการสอนพอเหมาะทุกคน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h-TH" sz="3200" smtClean="0">
                <a:solidFill>
                  <a:srgbClr val="FFFF00"/>
                </a:solidFill>
                <a:latin typeface="Angsana New" pitchFamily="18" charset="-34"/>
              </a:rPr>
              <a:t>การวิเคราะห์ค่าใช้จ่าย</a:t>
            </a:r>
            <a:r>
              <a:rPr lang="th-TH" sz="3200" smtClean="0">
                <a:latin typeface="Angsana New" pitchFamily="18" charset="-34"/>
              </a:rPr>
              <a:t>ในแต่ละสาขาวิชาเพื่อที่จะได้ทราบว่าในปีต่อ ๆ ไป ถ้าเราจะผลิตนักศึกษาเหล่านั้นจะต้องลงทุนอีกเท่าใด และถ้าเพิ่มจำนวนนักศึกษาขึ้นอีกจะมีผลทำให้ต้องเพิ่มบุคลากรอาคาร ห้องเรียน และงบประมาณเป็นเท่าใด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h-TH" sz="3200" smtClean="0">
                <a:solidFill>
                  <a:srgbClr val="FFFF00"/>
                </a:solidFill>
                <a:latin typeface="Angsana New" pitchFamily="18" charset="-34"/>
              </a:rPr>
              <a:t>ตรวจสอบวิชา</a:t>
            </a:r>
            <a:r>
              <a:rPr lang="th-TH" sz="3200" smtClean="0">
                <a:latin typeface="Angsana New" pitchFamily="18" charset="-34"/>
              </a:rPr>
              <a:t>ประเภทใดบ้างที่นักศึกษาไม่ค่อยนิยมเรียนอาจจะต้องหาทางชี้แจงให้นักศึกษาเข้าใจ หรือพิจารณาปิดวิชาเหล่านั้น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b="1" smtClean="0">
                <a:latin typeface="Angsana New" pitchFamily="18" charset="-34"/>
              </a:rPr>
              <a:t>ตัวอย่างการแพทย์ทางไกล (Telemedicine)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3600" b="1" smtClean="0">
                <a:solidFill>
                  <a:srgbClr val="FFFF00"/>
                </a:solidFill>
                <a:latin typeface="Angsana New" pitchFamily="18" charset="-34"/>
              </a:rPr>
              <a:t>3. ระบบการศึกษาทางไกล </a:t>
            </a:r>
            <a:r>
              <a:rPr lang="th-TH" sz="3600" smtClean="0">
                <a:solidFill>
                  <a:srgbClr val="FFFF00"/>
                </a:solidFill>
                <a:latin typeface="Angsana New" pitchFamily="18" charset="-34"/>
              </a:rPr>
              <a:t>(Distance Learning)</a:t>
            </a:r>
            <a:r>
              <a:rPr lang="th-TH" sz="3600" smtClean="0">
                <a:latin typeface="Angsana New" pitchFamily="18" charset="-34"/>
              </a:rPr>
              <a:t> เป็นระบบรับส่งภาพยนตร์หรือสารคดีต่างๆ ซึ่งจะออกอากาศผ่านระบบเครื่องเล่นวิดีโอ โดยที่โรงพยาบาล ต่างๆ ในโครงการฯ จะสามารถรับสัญญาณภาพยนตร์ดังกล่าวพร้อมๆ กันได้ทุกแห่ง และสามารถจัดให้มีหลักสูตร การเรียนการสอนทางไกลการศึกษาต่อเนื่อง สำหรับบุคลากรทางการแพทย์และสาธารณสุขที่ประจำอยู่ โรงพยาบาลในชนบทอีกด้วย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smtClean="0">
                <a:latin typeface="Angsana New" pitchFamily="18" charset="-34"/>
              </a:rPr>
              <a:t>ตัวอย่างการแพทย์ทางไกล (Telemedicine)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3600" b="1" smtClean="0">
                <a:solidFill>
                  <a:srgbClr val="FFFF00"/>
                </a:solidFill>
                <a:latin typeface="Angsana New" pitchFamily="18" charset="-34"/>
              </a:rPr>
              <a:t>4. ระบบเชื่อมเครือข่ายข้อมูลและโทรศัพท์ </a:t>
            </a:r>
            <a:r>
              <a:rPr lang="th-TH" sz="3600" smtClean="0">
                <a:solidFill>
                  <a:srgbClr val="FFFF00"/>
                </a:solidFill>
                <a:latin typeface="Angsana New" pitchFamily="18" charset="-34"/>
              </a:rPr>
              <a:t>(Data and Voice</a:t>
            </a:r>
            <a:r>
              <a:rPr lang="th-TH" sz="3600" smtClean="0">
                <a:latin typeface="Angsana New" pitchFamily="18" charset="-34"/>
              </a:rPr>
              <a:t> </a:t>
            </a:r>
            <a:r>
              <a:rPr lang="th-TH" sz="3600" smtClean="0">
                <a:solidFill>
                  <a:srgbClr val="FFFF00"/>
                </a:solidFill>
                <a:latin typeface="Angsana New" pitchFamily="18" charset="-34"/>
              </a:rPr>
              <a:t>Network)</a:t>
            </a:r>
            <a:r>
              <a:rPr lang="th-TH" sz="3600" smtClean="0">
                <a:latin typeface="Angsana New" pitchFamily="18" charset="-34"/>
              </a:rPr>
              <a:t> เป็นระบบการใช้งานเชื่อมต่อจากโรงพยาบาลต่างๆ ซึ่งเป็นจุดติดตั้งของโครงการฯ มายังสำนักเทคโนโลยีสารสนเทศ เพื่อให้สามารถใช้บริการทางด้านเครือข่ายข้อมูลต่างๆ ดังต่อไปนี้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		- ระบบ Internet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		- ระบบ CD-ROM Server เป็นระบบที่ให้บริการฐานข้อมูลทางการแพทย์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		- ระบบ ฐานข้อมูลกระทรวงสาธารณสุขสาธารณสุขได้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ในสาขาวิทยาศาสตร์และเทคโนโลยี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smtClean="0">
                <a:latin typeface="Angsana New" pitchFamily="18" charset="-34"/>
              </a:rPr>
              <a:t>ลุ่มนักวิทยาสตร์และวิศวกรที่ต้องการศึกษาพฤติกรรมบางอย่างของสิ่งมีชีวิต รวมถึงสิ่งแวดล้อมต่างๆ เช่นศึกษาการกระจายถิ่นที่อยู่ของนก การกระจายของแบคทีเรีย การสร้างอาณาจักรของมด ผึ้ง ชีวิตความเป็นอยู่ของ สัตว์ป่าต่างๆ การพึ่งพาอาศัยซึ่งกันและกัน ตลอดจนระบบนิเวศวิทยา ความสนใจในการจำลองความเป็นอยู่ของ สิ่งมีชีวิตได้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ในสาขาการสื่อสารและโทรคมนาคม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b="1" smtClean="0">
                <a:solidFill>
                  <a:srgbClr val="FFFF00"/>
                </a:solidFill>
                <a:latin typeface="Angsana New" pitchFamily="18" charset="-34"/>
              </a:rPr>
              <a:t>DDN ทางเลือกที่เป็นต่อทางธุรกิจ</a:t>
            </a:r>
            <a:endParaRPr lang="th-TH" sz="3600" smtClean="0">
              <a:solidFill>
                <a:srgbClr val="FFFF00"/>
              </a:solidFill>
              <a:latin typeface="Angsana New" pitchFamily="18" charset="-34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		การให้บริการระบบสื่อสารสัญญาณดิจิตอลความเร็วสูง (Digital Data Network) หรือเรียกย่อๆ ว่า DDN ที่เหมาะสำหรับรองรับการขยายตัวหรือการแข่งขันทางธุรกิจ ทั้งการรับส่งข้อมูลที่แม่นยำ รวดเร็วทันต่อการตัดสินใจและคุ้มค่าในระยะยาว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		บริการเครือข่ายข้อมูลดิจิตอล DDN คือ บริการเส้นทางสื่อสารส่วนบุคคลที่เชื่อมโยงการรับส่งข้อมูลทั้งภาพและเสียงระหว่างสถานที่ 2 แห่งที่เป็นเครือข่ายสื่อสารข้อมูลเฉพาะองค์กรภายใต้โครงข่ายเส้นใยแก้วนำแสง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ในสาขาการสื่อสารและโทรคมนาคม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3600" b="1" smtClean="0">
                <a:solidFill>
                  <a:srgbClr val="FFFF00"/>
                </a:solidFill>
                <a:latin typeface="Angsana New" pitchFamily="18" charset="-34"/>
              </a:rPr>
              <a:t>DDN บริการธุรกิจด้วยโครงข่ายอัจฉริยะ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		เพื่อให้การสื่อสารทางธุรกิจเป็นไปอย่างต่อเนื่อง เทเลคอมเอเซียยังจัดให้มีผู้เชี่ยวชาญและเทคโนโลยีที่ทันสมัยในการควบคุมและดูแลการทำงานของ DDN อย่างครบวงจรด้วยระบบNMS (Network Management System) ซึ่งเป็นระบบบริหารเครือข่ายส่วนกลางควบคุมการทำงานของ DDN ตลอด 24 ชั่วโมงทุกวัน NMS สามารถแจ้งสัญญาณเตือนทันทีที่มีเหตุขัดข้องเกิดขึ้นในระบบ และวิเคราะห์สาเหตุเพื่อทำการแก้ไขได้ภายในเวลาที่รวดเร็ว ควบคู่ไปกับการบำรุงรักษาเชิงป้องกัน (Preventive Maintenance) เพื่อให้บริการที่มีความน่าเชื่อถือสูง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ในสาขาการสื่อสารและโทรคมนาคม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3600" b="1" smtClean="0">
                <a:latin typeface="Angsana New" pitchFamily="18" charset="-34"/>
              </a:rPr>
              <a:t>บริการตู้สาขาอัตโนมัตระบบ DID (Direct Inward Dialing)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		เป็นระบบที่ช่วยให้ลูกค้าของท่านสามารถโทรศัพท์ต่อตรงเข้าไปยังสายภายในบริษัทผ่านระบบตู้สาขาอัตโนมัติได้เองโดยไม่ต้องผ่านพนักงานสลับสาย (Operator)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		บริการระบบตู้สาขาอัตโนมัตินี้จึงเหมาะอย่างยิ่งสำหรับธุรกิจขนาดกลางและขนาดใหญ่ที่มีการใช้โทรศัพท์และมีเลขหมายภายในเป็นจำนวนมา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ในสาขาการสื่อสารและโทรคมนาคม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893175" cy="4781550"/>
          </a:xfrm>
        </p:spPr>
        <p:txBody>
          <a:bodyPr/>
          <a:lstStyle/>
          <a:p>
            <a:pPr eaLnBrk="1" hangingPunct="1">
              <a:defRPr/>
            </a:pPr>
            <a:r>
              <a:rPr lang="th-TH" b="1" smtClean="0">
                <a:latin typeface="Angsana New" pitchFamily="18" charset="-34"/>
              </a:rPr>
              <a:t>บริการสื่อสารร่วมระบบดิจิตอล ISDN (Integrated Services Digital Network)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mtClean="0">
                <a:latin typeface="Angsana New" pitchFamily="18" charset="-34"/>
              </a:rPr>
              <a:t>		ISDN เป็นบริการเสริมที่ช่วยให้การสื่อสารในโลกธุรกิจบรรลุเป้าหมายอย่างรวดเร็ว	และแม่นยำ ติดต่อถึงกันได้อย่างรวดเร็วและแม่นยำ ติดต่อถึงกันได้อย่างฉับไว ด้วยระบบโครงข่ายโทรศัพท์ที่สื่อสารถึงกันได้อย่างครบถ้วน ทั้งเสียง ข้อมูลและภาพได้ด้วยระบบดิจิตอลสมบูรณ์แบบบนคู่สาย ISDN เพียง 1 คู่สาย ด้วยความเร็วตั้งแต่ 64 กิโลบิต ต่อวินาทีถึง 128 กิโลบิตต่อวินาทีทำให้คุณภาพของเสียง ข้อมูล และภาพที่ส่งผ่านระบบ ISDN มีความชัดเจนถูกต้องและรวดเร็วจึงทำให้การติดต่อมีศักยภาพมากยิ่งขึ้น ไม่ว่าคุณจะอยู่ในธุรกิจประเภทใดก็สามารถใช้ประโยชน์จาก ISDN ได้หลายหลายรูปแบบ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ในสาขาการสื่อสารและโทรคมนาคม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820150" cy="4530725"/>
          </a:xfrm>
        </p:spPr>
        <p:txBody>
          <a:bodyPr/>
          <a:lstStyle/>
          <a:p>
            <a:pPr eaLnBrk="1" hangingPunct="1">
              <a:defRPr/>
            </a:pPr>
            <a:r>
              <a:rPr lang="th-TH" b="1" smtClean="0">
                <a:latin typeface="Angsana New" pitchFamily="18" charset="-34"/>
              </a:rPr>
              <a:t>บริหารโทรทางไกลฟรี 088 (Toll Free 088)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mtClean="0">
                <a:latin typeface="Angsana New" pitchFamily="18" charset="-34"/>
              </a:rPr>
              <a:t>		เป็นอีกหนึ่งบริการพิเศษที่มีประโยชน์อย่างมากในการให้บริหารกับลูกค้าในธุรกิจ	ทั่วไป บริการนี้จะทำให้ลูกค้าซึ่งโทรทางไกลสามารถโทรฟรีได้โดยไม่เสียค่าใช้จ่าย ด้วยการใช้	รหัสโทรทางไกลฟรี 088-xxx-xxx ส่วนค่าใช้จ่ายที่เกิดขึ้นทางผู้รับสายจะเป็นผู้รับภาระแทนถือเป็นการให้ความสะดวกและปลอดภัยมากขึ้นในการโทรมายังบริษัทจากลูกค้า ไม่ว่าจะเป็นการโทรมาสั่งซื้อสินค้า สั่งซื้อทางไปรษณีย์ สอบถามบริการ หรือสอบถามข้อมูลอื่นๆ นอกจากนั้นบริการนี้ยังช่วยให้บริษัทสามารถควบคุมค่าใช้จ่ายได้ดีมากขึ้น โดยเฉพาะบริษัทที่ต้องใช้โทรศัพท์ในการติดต่อธุรกิจอย่างมากสำหรับพนักงานขายหรือผู้แทนจำหน่ายที่บริการทั่วประเท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smtClean="0">
                <a:latin typeface="Angsana New" pitchFamily="18" charset="-34"/>
              </a:rPr>
              <a:t>การประยุกต์ใช้เทคโนโลยีสารสนเทศ</a:t>
            </a:r>
            <a:br>
              <a:rPr lang="th-TH" sz="4000" b="1" smtClean="0">
                <a:latin typeface="Angsana New" pitchFamily="18" charset="-34"/>
              </a:rPr>
            </a:br>
            <a:r>
              <a:rPr lang="th-TH" sz="4000" b="1" smtClean="0">
                <a:latin typeface="Angsana New" pitchFamily="18" charset="-34"/>
              </a:rPr>
              <a:t>ในสาขาการสื่อสารและโทรคมนาคม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3600" b="1" smtClean="0">
                <a:latin typeface="Angsana New" pitchFamily="18" charset="-34"/>
              </a:rPr>
              <a:t>บริการรับฝากข้อความอัตโนมัติ (Voice Mailbox) </a:t>
            </a:r>
          </a:p>
          <a:p>
            <a:pPr lvl="1" eaLnBrk="1" hangingPunct="1">
              <a:buFontTx/>
              <a:buNone/>
              <a:defRPr/>
            </a:pPr>
            <a:r>
              <a:rPr lang="th-TH" sz="3200" smtClean="0">
                <a:latin typeface="Angsana New" pitchFamily="18" charset="-34"/>
              </a:rPr>
              <a:t>	เป็นบริการเสริมพิเศษสำหรับผู้ใช้หมายเลขของเทเลคอมเอเซีย ระบบนี้จะคอยตอบรับโทรศัพท์เพื่อให้ผู้ที่โทรเข้ามาบันทึกเสียงฝากข้อความที่ฝากไว้ใน Voice Mailbox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smtClean="0">
                <a:latin typeface="Angsana New" pitchFamily="18" charset="-34"/>
              </a:rPr>
              <a:t>การประยุกต์ใช้เทคโนโลยีสารสนเทศในสาขาบันเทิง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h-TH" smtClean="0">
                <a:latin typeface="Angsana New" pitchFamily="18" charset="-34"/>
              </a:rPr>
              <a:t>ทิศทางการพัฒนาธุรกิจเอ็นเตอร์เทนเมนต์ท่ามกลางภาวะการแข่งขันนับเป็นตัวกำหนดกรอบการทำงานและเป้าหมายการตลาดได้เป็นอย่างดี ที่จะย้ำภาพความเป็น Trend Setting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mtClean="0">
                <a:latin typeface="Angsana New" pitchFamily="18" charset="-34"/>
              </a:rPr>
              <a:t>ทางด้านวงการเพลงที่มีการเก็บรวมรวมข้อมูลของบทเพลง ทำนอง ดนตรีและบทประพันธ์ต่างๆ ไว้ หรือการทำโพลวิจัยความสนใจของลูกค้ากลุ่มเป้าหมายงานดนตรีต่าง ๆ ว่ามีความสนใจในงานดนตรีแบบไหน นักร้องคนใดเป็นที่ชื่นชอบของตลาดมากที่สุด เพื่อนำข้อมูลสารสนเทศนั้นมาบริหารธุรกิจให้เกิดผลกำไรและการดำเนินงานที่มีประสิทธิผลมากที่สุด หรือในด้านงานภาพยนตร์ก็ได้นำเทคโนโลยีสารสนเทศมาใช้ไม่ว่าจะเป็นการเสนอข่าวสารต่างๆให้กับลูกค้ากลุ่มเป้าหมายได้อย่างทันสมัยและรวดเร็ว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mtClean="0">
                <a:latin typeface="Angsana New" pitchFamily="18" charset="-34"/>
              </a:rPr>
              <a:t>การให้บริการจองตั๋วภาพยนตร์ผ่านเครือข่ายอินเตอร์เน็ต เป็นต้น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latin typeface="Angsana New" pitchFamily="18" charset="-34"/>
              </a:rPr>
              <a:t>การประยุกต์ใช้ </a:t>
            </a:r>
            <a:r>
              <a:rPr lang="th-TH" sz="4000" dirty="0" smtClean="0">
                <a:solidFill>
                  <a:srgbClr val="FFFF00"/>
                </a:solidFill>
                <a:latin typeface="Angsana New" pitchFamily="18" charset="-34"/>
              </a:rPr>
              <a:t>ด้านการศึกษา</a:t>
            </a:r>
            <a:endParaRPr lang="th-TH" sz="4000" b="1" dirty="0" smtClean="0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sz="4000" smtClean="0">
                <a:latin typeface="Angsana New" pitchFamily="18" charset="-34"/>
              </a:rPr>
              <a:t>การนำคอมพิวเตอร์มาใช้ทางการบริหารการศึกษานั้น จะแบ่งข้อมูลออกเป็น 5 ด้าน คือ </a:t>
            </a:r>
          </a:p>
          <a:p>
            <a:pPr lvl="1" eaLnBrk="1" hangingPunct="1">
              <a:defRPr/>
            </a:pPr>
            <a:r>
              <a:rPr lang="th-TH" sz="3600" smtClean="0">
                <a:latin typeface="Angsana New" pitchFamily="18" charset="-34"/>
              </a:rPr>
              <a:t>ด้านนักศึกษา </a:t>
            </a:r>
          </a:p>
          <a:p>
            <a:pPr lvl="1" eaLnBrk="1" hangingPunct="1">
              <a:defRPr/>
            </a:pPr>
            <a:r>
              <a:rPr lang="th-TH" sz="3600" smtClean="0">
                <a:latin typeface="Angsana New" pitchFamily="18" charset="-34"/>
              </a:rPr>
              <a:t>ด้านแผนการเรียน </a:t>
            </a:r>
          </a:p>
          <a:p>
            <a:pPr lvl="1" eaLnBrk="1" hangingPunct="1">
              <a:defRPr/>
            </a:pPr>
            <a:r>
              <a:rPr lang="th-TH" sz="3600" smtClean="0">
                <a:latin typeface="Angsana New" pitchFamily="18" charset="-34"/>
              </a:rPr>
              <a:t>ด้านบุคลากร </a:t>
            </a:r>
          </a:p>
          <a:p>
            <a:pPr lvl="1" eaLnBrk="1" hangingPunct="1">
              <a:defRPr/>
            </a:pPr>
            <a:r>
              <a:rPr lang="th-TH" sz="3600" smtClean="0">
                <a:latin typeface="Angsana New" pitchFamily="18" charset="-34"/>
              </a:rPr>
              <a:t>ด้านการเงิน </a:t>
            </a:r>
          </a:p>
          <a:p>
            <a:pPr lvl="1" eaLnBrk="1" hangingPunct="1">
              <a:defRPr/>
            </a:pPr>
            <a:r>
              <a:rPr lang="th-TH" sz="3600" smtClean="0">
                <a:latin typeface="Angsana New" pitchFamily="18" charset="-34"/>
              </a:rPr>
              <a:t>และด้านอาคาร</a:t>
            </a:r>
            <a:r>
              <a:rPr lang="th-TH" sz="3200" smtClean="0">
                <a:latin typeface="Angsana New" pitchFamily="18" charset="-34"/>
              </a:rPr>
              <a:t>สถานที่และอุปกรณ์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mtClean="0">
                <a:latin typeface="Angsana New" pitchFamily="18" charset="-34"/>
              </a:rPr>
              <a:t>ตัวอย่างของการนำเทคโนโลยีสารสนเทศมาใช้ เช่น www.majorcimeplex.com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h-TH" sz="3600" smtClean="0">
                <a:latin typeface="Angsana New" pitchFamily="18" charset="-34"/>
              </a:rPr>
              <a:t>กิจกรรมของธุรกิจ คือ เปิดออนไลน์ บุ๊คกิ้งมีการเปิดให้จองตั๋วและเลือกที่นั่งทางเว็บไซต์ ลูกค้าสามารถจ่ายเงินในเว็บได้เลยโดยผ่านบัตรเครดิต มีการบอกข่าวสารบางลูกค้าในเว็บ ซึ่งมีความสำคัญอย่างมากในเชิงธุรกิจ ทั้งได้รับการตอบรับสูงจากลูกค้า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3600" smtClean="0">
                <a:latin typeface="Angsana New" pitchFamily="18" charset="-34"/>
              </a:rPr>
              <a:t>เฉลี่ยวันละ 400-500 คน ครึ่งหนึ่ง คือกลุ่มคนดูที่เป็นวัยรุ่น อีกครึ่งเป็นกลุ่มคนทำงาน คิดเป็น 10 % ของการเปิดจอง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mtClean="0">
                <a:latin typeface="Angsana New" pitchFamily="18" charset="-34"/>
              </a:rPr>
              <a:t>ตัวอย่างของการนำเทคโนโลยีสารสนเทศมาใช้ เช่น www.majorcimeplex.com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h-TH" sz="3600" smtClean="0">
                <a:latin typeface="Angsana New" pitchFamily="18" charset="-34"/>
              </a:rPr>
              <a:t>ปัจจุบันบริการทั้งระบบโทรศัพท์และระบบออนไลน์ ภายในเว็บไซต์ประกอบด้วยข่าวสารข้อมูลโดยแบ่งออกมาเป็นหมวดตามรายละเอียด เช่น รายละเอียดของหนัง โปรแกรมหนัง หนังที่เข้าฉาย รายชื่อหนังท็อปเท็น ทั้งในสหรัฐอเมริกาและประเทศไทย หรือแม้แต่หนังที่จะเข้าฉายในปีนี้ทั้งปี เรื่องย่อของหนัง รูปภาพ เว็บมีความเคลื่อนไหวค่อนข้างมาก เพราะมีทีมอัพเดตเว็บทุกวัน ข้อมูลที่เกี่ยวข้องทุกอย่างจะลิงค์มาจากหลายแหล่ง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smtClean="0">
                <a:latin typeface="Angsana New" pitchFamily="18" charset="-34"/>
              </a:rPr>
              <a:t>สรุป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82015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h-TH" smtClean="0">
                <a:latin typeface="Angsana New" pitchFamily="18" charset="-34"/>
              </a:rPr>
              <a:t>สนามแข่งขันเทคโนโลยีสารสนเทศ ทุกหน่วยงานต่างพัฒนาให้มีความรวดเร็วและแม่นยำทางด้านข้อมูลข่าวสารของตนเพื่อชัยชนะ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mtClean="0">
                <a:latin typeface="Angsana New" pitchFamily="18" charset="-34"/>
              </a:rPr>
              <a:t>ความสำเร็จของหน่วยงานจึงมีความผูกพันกับเทคโนโลยีที่ตนมีอย่างหลีกเลี่ยงไม่ได้ แม้จะต้องทุ่มงบประมาณเพื่อการพัฒนาระบบคอมพิวเตอร์ ซึ่งเป็นเรื่องที่จำเป็นที่หลีกเลี่ยงได้ยาก เพราะด้วยเหตุผลในการเพิ่มประสิทธิภาพในการทำงาน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mtClean="0">
                <a:latin typeface="Angsana New" pitchFamily="18" charset="-34"/>
              </a:rPr>
              <a:t>ด้วยข้อจำกัดทางด้านการเงินและงบประมาณ ต้องรู้จักนำอุปกรณ์ที่เหมาะสมมาประยุกต์ใช้งาน จะก่อให้เกิดผลดีได้อย่างคาดไม่ถึง ทำให้การทำงานเป็นไปในลักษณะอัตโนมัติ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mtClean="0">
                <a:latin typeface="Angsana New" pitchFamily="18" charset="-34"/>
              </a:rPr>
              <a:t>ระบบเครือข่ายสื่อสารข้อมูลก็ถูกนำไปใช้งานอย่างแพร่หลาย เนื่องจากต้องการทำงานเป็นกลุ่มและมีการกระจายข่าวสารไปในแต่ละส่วนขององค์กร หรือให้บุคคลภายนอกได้ทราบข้อมูลเกี่ยวกับสินค้าและบริหารต่างๆ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smtClean="0">
                <a:latin typeface="Angsana New" pitchFamily="18" charset="-34"/>
              </a:rPr>
              <a:t>แบบฝึกหัดท้ายบทที่ 6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ให้นักศึกษาจับกลุ่มๆ ละ </a:t>
            </a:r>
            <a:r>
              <a:rPr lang="en-US" sz="2800" smtClean="0">
                <a:latin typeface="Angsana New" pitchFamily="18" charset="-34"/>
              </a:rPr>
              <a:t>2</a:t>
            </a:r>
            <a:r>
              <a:rPr lang="th-TH" sz="2800" smtClean="0">
                <a:latin typeface="Angsana New" pitchFamily="18" charset="-34"/>
              </a:rPr>
              <a:t> คน เพื่อหาข้อมูลการประยุกต์ใช้ของบริษัทห้างร้าน หรือหน่วยงาน องค์กรต่างๆ จัดทำเป็นรายงานประมาณ 10 หน้า และนำเสนอหน้าชั้นเรียน 10-15 นาที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โดยมีหัวข้อ ดังนี้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	1. ชื่อหน่วยงาน/องค์กร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	2. การประยุกต์ใช้งาน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	3. คอมพิวเตอร์ฮาร์ดแวร์ที่ใช้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	4. คอมพิวเตอร์ซอฟต์แวร์ที่ใช้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	5. การสื่อสารข้อมูลหรือระบบเครือข่ายที่ใช้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latin typeface="Angsana New" pitchFamily="18" charset="-34"/>
              </a:rPr>
              <a:t>ตัวอย่างเทคโนโลยีสารสนเทศ </a:t>
            </a:r>
            <a:r>
              <a:rPr lang="th-TH" sz="4000" b="1" dirty="0" smtClean="0">
                <a:solidFill>
                  <a:srgbClr val="FFFF00"/>
                </a:solidFill>
                <a:latin typeface="Angsana New" pitchFamily="18" charset="-34"/>
              </a:rPr>
              <a:t>“</a:t>
            </a:r>
            <a:r>
              <a:rPr lang="th-TH" sz="4000" b="1" dirty="0" err="1" smtClean="0">
                <a:solidFill>
                  <a:srgbClr val="FFFF00"/>
                </a:solidFill>
                <a:latin typeface="Angsana New" pitchFamily="18" charset="-34"/>
              </a:rPr>
              <a:t>ห้องสมุดอิ</a:t>
            </a:r>
            <a:r>
              <a:rPr lang="th-TH" sz="4000" b="1" dirty="0" smtClean="0">
                <a:solidFill>
                  <a:srgbClr val="FFFF00"/>
                </a:solidFill>
                <a:latin typeface="Angsana New" pitchFamily="18" charset="-34"/>
              </a:rPr>
              <a:t>เลกทรอนิกส์”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mtClean="0">
                <a:solidFill>
                  <a:srgbClr val="FFFF00"/>
                </a:solidFill>
                <a:latin typeface="Angsana New" pitchFamily="18" charset="-34"/>
              </a:rPr>
              <a:t>การเรียกค้นจากที่ใดก็ทำได้</a:t>
            </a:r>
            <a:r>
              <a:rPr lang="th-TH" smtClean="0">
                <a:latin typeface="Angsana New" pitchFamily="18" charset="-34"/>
              </a:rPr>
              <a:t> และอยากค้นหาเมื่อไรก็ได้ เพราะห้องสมุดเปิดบริการตลอดยี่สิบสี่ชั่วโมง </a:t>
            </a:r>
            <a:r>
              <a:rPr lang="th-TH" smtClean="0">
                <a:solidFill>
                  <a:srgbClr val="FFFF00"/>
                </a:solidFill>
                <a:latin typeface="Angsana New" pitchFamily="18" charset="-34"/>
              </a:rPr>
              <a:t>ห้องสมุดดิจิตอลจึงเป็นขุมความรู้ของผู้ใช้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mtClean="0">
                <a:latin typeface="Angsana New" pitchFamily="18" charset="-34"/>
              </a:rPr>
              <a:t>บริษัทผู้พิมพ์หนังสือเก็บไว้ในรูปสิ่งพิมพ์ดิจิตอล โดยไม่ต้องพิมพ์ลงบนกระดาษ ผู้ใช้ต้องเสียค่าบริการหรือเป็นสมาชิกจึงจะมีสิทธิในการเปิดอ่านได้ ดังนั้นสมาชิกจึงเสียค่าบริการถูกกว่าวิธีการจัดส่งหนังสือจริง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mtClean="0">
                <a:solidFill>
                  <a:srgbClr val="FFFF00"/>
                </a:solidFill>
                <a:latin typeface="Angsana New" pitchFamily="18" charset="-34"/>
              </a:rPr>
              <a:t>กลุ่มมหาวิทยาลัยที่ร่วมกันศึกษาค้นคว้าและพัฒนาห้องสมุดดิจิตอล</a:t>
            </a:r>
            <a:r>
              <a:rPr lang="th-TH" smtClean="0">
                <a:latin typeface="Angsana New" pitchFamily="18" charset="-34"/>
              </a:rPr>
              <a:t> จะทำให้</a:t>
            </a:r>
            <a:r>
              <a:rPr lang="th-TH" smtClean="0">
                <a:solidFill>
                  <a:srgbClr val="FFFF00"/>
                </a:solidFill>
                <a:latin typeface="Angsana New" pitchFamily="18" charset="-34"/>
              </a:rPr>
              <a:t>ห้องสมุดเป็นเครือข่ายความรู้ </a:t>
            </a:r>
            <a:r>
              <a:rPr lang="th-TH" smtClean="0">
                <a:latin typeface="Angsana New" pitchFamily="18" charset="-34"/>
              </a:rPr>
              <a:t>การแบ่งกันใช้ทรัพยากรร่วมกัน การสานฝันของการประยุกต์ใช้เทคโนโลยีสารสนเทศทางด้านนี้ อีกไม่ช้าเราจะได้เห็นห้องสมุดดิจิตอลที่สมบูรณ์แบบ และสามารถบริการคนทั่วโลกที่อยู่ห่างไกล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latin typeface="Angsana New" pitchFamily="18" charset="-34"/>
              </a:rPr>
              <a:t>ตัวอย่างเทคโนโลยีสารสนเทศของ </a:t>
            </a:r>
            <a:r>
              <a:rPr lang="th-TH" sz="4000" b="1" dirty="0" smtClean="0">
                <a:solidFill>
                  <a:srgbClr val="FFFF00"/>
                </a:solidFill>
                <a:latin typeface="Angsana New" pitchFamily="18" charset="-34"/>
              </a:rPr>
              <a:t>งานทะเบียน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- </a:t>
            </a:r>
            <a:r>
              <a:rPr lang="th-TH" sz="3600" b="1" smtClean="0">
                <a:solidFill>
                  <a:srgbClr val="FFFF00"/>
                </a:solidFill>
                <a:latin typeface="Angsana New" pitchFamily="18" charset="-34"/>
              </a:rPr>
              <a:t>งานรับมอบตัว</a:t>
            </a:r>
            <a:r>
              <a:rPr lang="th-TH" sz="3600" smtClean="0">
                <a:latin typeface="Angsana New" pitchFamily="18" charset="-34"/>
              </a:rPr>
              <a:t> ทำหน้าที่ตรวจสอบหลักฐานที่นักศึกษานำมารายงานตัวจากนั้นก็จัดเก็บประวัติภูมิหลัง นักศึกษา เช่น ภูมิลำเนา บิดามารดา ประวัติการศึกษา ทุนการศึกษาไว้ในแฟ้มเอกสารข้อมูลประวัตินักศึกษา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3600" smtClean="0">
                <a:latin typeface="Angsana New" pitchFamily="18" charset="-34"/>
              </a:rPr>
              <a:t>- </a:t>
            </a:r>
            <a:r>
              <a:rPr lang="th-TH" sz="3600" b="1" smtClean="0">
                <a:solidFill>
                  <a:srgbClr val="FFFF00"/>
                </a:solidFill>
                <a:latin typeface="Angsana New" pitchFamily="18" charset="-34"/>
              </a:rPr>
              <a:t>งานทะเบียนเรียนรายวิชา</a:t>
            </a:r>
            <a:r>
              <a:rPr lang="th-TH" sz="3600" smtClean="0">
                <a:latin typeface="Angsana New" pitchFamily="18" charset="-34"/>
              </a:rPr>
              <a:t> ทำหน้าที่จัดรายวิชาที่ต้องเรียนให้กับนักศึกษาในแต่ละภาคการศึกษาทุกชั้นปี ตามแผนการเรียนของแต่ละหลักสูตร แล้วจัดเก็บไว้  และเก็บข้อมูลผลการเรียน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h-TH" sz="36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latin typeface="Angsana New" pitchFamily="18" charset="-34"/>
              </a:rPr>
              <a:t>ตัวอย่างเทคโนโลยีสารสนเทศของ </a:t>
            </a:r>
            <a:r>
              <a:rPr lang="th-TH" sz="4000" b="1" dirty="0" smtClean="0">
                <a:solidFill>
                  <a:srgbClr val="FFFF00"/>
                </a:solidFill>
                <a:latin typeface="Angsana New" pitchFamily="18" charset="-34"/>
              </a:rPr>
              <a:t>“งานทะเบียน”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15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mtClean="0">
                <a:latin typeface="Angsana New" pitchFamily="18" charset="-34"/>
              </a:rPr>
              <a:t>- </a:t>
            </a:r>
            <a:r>
              <a:rPr lang="th-TH" b="1" smtClean="0">
                <a:solidFill>
                  <a:srgbClr val="FFFF00"/>
                </a:solidFill>
                <a:latin typeface="Angsana New" pitchFamily="18" charset="-34"/>
              </a:rPr>
              <a:t>งานประมวลผลการศึกษา</a:t>
            </a:r>
            <a:r>
              <a:rPr lang="th-TH" smtClean="0">
                <a:latin typeface="Angsana New" pitchFamily="18" charset="-34"/>
              </a:rPr>
              <a:t> ทำหน้าที่นำผลการเรียนจากอาจารย์ผู้สอนมา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mtClean="0">
                <a:latin typeface="Angsana New" pitchFamily="18" charset="-34"/>
              </a:rPr>
              <a:t>   ประมวลในแต่ละภาคการศึกษา จากนั้นก็จัดเก็บไว้ในแฟ้มเอกสารข้อมูลผลการศึกษา และแจ้งผลการศึกษาให้ผู้ที่เกี่ยวข้องทราบ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mtClean="0">
                <a:latin typeface="Angsana New" pitchFamily="18" charset="-34"/>
              </a:rPr>
              <a:t>- </a:t>
            </a:r>
            <a:r>
              <a:rPr lang="th-TH" b="1" smtClean="0">
                <a:solidFill>
                  <a:srgbClr val="FFFF00"/>
                </a:solidFill>
                <a:latin typeface="Angsana New" pitchFamily="18" charset="-34"/>
              </a:rPr>
              <a:t>งานตรวจสอบผู้จบการศึกษา</a:t>
            </a:r>
            <a:r>
              <a:rPr lang="th-TH" smtClean="0">
                <a:latin typeface="Angsana New" pitchFamily="18" charset="-34"/>
              </a:rPr>
              <a:t> ทำหน้าที่ตรวจสอบรายวิชา และผลการเรียนที่   นักศึกษาเรียนมาตลอด หลักสูตรจากแฟ้มเอกสารข้อมูลผลการเรียนนักศึกษาว่าผ่านเกณฑ์การจบหรือไม่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mtClean="0">
                <a:latin typeface="Angsana New" pitchFamily="18" charset="-34"/>
              </a:rPr>
              <a:t>- </a:t>
            </a:r>
            <a:r>
              <a:rPr lang="th-TH" b="1" smtClean="0">
                <a:solidFill>
                  <a:srgbClr val="FFFF00"/>
                </a:solidFill>
                <a:latin typeface="Angsana New" pitchFamily="18" charset="-34"/>
              </a:rPr>
              <a:t>งานส่งนักศึกษาฝึกงาน</a:t>
            </a:r>
            <a:r>
              <a:rPr lang="th-TH" smtClean="0">
                <a:latin typeface="Angsana New" pitchFamily="18" charset="-34"/>
              </a:rPr>
              <a:t> ทำหน้าที่หาข้อมูลจากสถานที่ฝึกงานในแต่ละแห่งว่า   สามารถรองรับจำนวน นักศึกษาที่จะฝึกงานในรายวิชาต่างๆ ได้เป็นจำนวนเท่าไร จากนั้นก็จัดนักศึกษาออกฝึกงานตามรายวิชา ให้สอดคล้องกับจำนวนที่สถานที่ฝึกงานต้องการและรองรับได้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dirty="0" smtClean="0">
                <a:latin typeface="Angsana New" pitchFamily="18" charset="-34"/>
              </a:rPr>
              <a:t>การประยุกต์ใช้งาน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</a:rPr>
              <a:t> หน่วยงานราชการต่างๆ</a:t>
            </a:r>
            <a:r>
              <a:rPr lang="th-TH" b="1" dirty="0" smtClean="0">
                <a:latin typeface="Angsana New" pitchFamily="18" charset="-34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FFFF00"/>
                </a:solidFill>
                <a:latin typeface="Angsana New" pitchFamily="18" charset="-34"/>
              </a:rPr>
              <a:t>หน่วยงานราชการต่างๆ</a:t>
            </a:r>
            <a:r>
              <a:rPr lang="th-TH" dirty="0" smtClean="0">
                <a:latin typeface="Angsana New" pitchFamily="18" charset="-34"/>
              </a:rPr>
              <a:t> ก็นำเทคโนโลยีทางด้านสารสนเทศ และระบบคอมพิวเตอร์เข้ามาอำนวยความสะดวกให้กับประชาชนในการติดต่อ ประสานงานกับทางราชการ </a:t>
            </a:r>
          </a:p>
          <a:p>
            <a:pPr lvl="1" eaLnBrk="1" hangingPunct="1">
              <a:defRPr/>
            </a:pPr>
            <a:r>
              <a:rPr lang="th-TH" dirty="0" smtClean="0">
                <a:latin typeface="Angsana New" pitchFamily="18" charset="-34"/>
              </a:rPr>
              <a:t>สำนักงานอัตโนมัติ หน่วยงานของรัฐจัดทำขึ้นเรียกว่า </a:t>
            </a:r>
            <a:r>
              <a:rPr lang="en-US" dirty="0" smtClean="0">
                <a:latin typeface="Angsana New" pitchFamily="18" charset="-34"/>
              </a:rPr>
              <a:t>IT Model Office </a:t>
            </a:r>
            <a:r>
              <a:rPr lang="th-TH" dirty="0" smtClean="0">
                <a:latin typeface="Angsana New" pitchFamily="18" charset="-34"/>
              </a:rPr>
              <a:t>เช่น งานสารบรรณ งานจัดทำเอกสาร จัดส่งทางอี</a:t>
            </a:r>
            <a:r>
              <a:rPr lang="th-TH" dirty="0" err="1" smtClean="0">
                <a:latin typeface="Angsana New" pitchFamily="18" charset="-34"/>
              </a:rPr>
              <a:t>เมล</a:t>
            </a:r>
            <a:r>
              <a:rPr lang="th-TH" dirty="0" smtClean="0">
                <a:latin typeface="Angsana New" pitchFamily="18" charset="-34"/>
              </a:rPr>
              <a:t> งานแฟ้มเอกสาร งานบันทึกการนัดหมายผู้บริหาร</a:t>
            </a:r>
          </a:p>
          <a:p>
            <a:pPr lvl="1" eaLnBrk="1" hangingPunct="1">
              <a:defRPr/>
            </a:pPr>
            <a:r>
              <a:rPr lang="th-TH" dirty="0" smtClean="0">
                <a:latin typeface="Angsana New" pitchFamily="18" charset="-34"/>
              </a:rPr>
              <a:t>อินเตอร์เน็ตตำบล </a:t>
            </a:r>
          </a:p>
          <a:p>
            <a:pPr lvl="1" eaLnBrk="1" hangingPunct="1">
              <a:defRPr/>
            </a:pPr>
            <a:r>
              <a:rPr lang="th-TH" dirty="0" smtClean="0">
                <a:latin typeface="Angsana New" pitchFamily="18" charset="-34"/>
              </a:rPr>
              <a:t>ด้านสรรพากร การจัดเก็บภาษีออนไลน์</a:t>
            </a:r>
          </a:p>
          <a:p>
            <a:pPr lvl="1" eaLnBrk="1" hangingPunct="1">
              <a:defRPr/>
            </a:pPr>
            <a:r>
              <a:rPr lang="th-TH" dirty="0" smtClean="0">
                <a:latin typeface="Angsana New" pitchFamily="18" charset="-34"/>
              </a:rPr>
              <a:t>การจัดซื้อจัดจ้างอิเลคทรอนิกส์ (</a:t>
            </a:r>
            <a:r>
              <a:rPr lang="en-US" dirty="0" smtClean="0">
                <a:latin typeface="Angsana New" pitchFamily="18" charset="-34"/>
              </a:rPr>
              <a:t>e-Auction) </a:t>
            </a:r>
            <a:endParaRPr lang="th-TH" dirty="0" smtClean="0">
              <a:latin typeface="Angsana New" pitchFamily="18" charset="-34"/>
            </a:endParaRPr>
          </a:p>
          <a:p>
            <a:pPr lvl="1" eaLnBrk="1" hangingPunct="1">
              <a:defRPr/>
            </a:pPr>
            <a:endParaRPr lang="th-TH" dirty="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ngsana New"/>
      </a:majorFont>
      <a:minorFont>
        <a:latin typeface="Verdan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325</TotalTime>
  <Words>3299</Words>
  <Application>Microsoft Office PowerPoint</Application>
  <PresentationFormat>นำเสนอทางหน้าจอ (4:3)</PresentationFormat>
  <Paragraphs>210</Paragraphs>
  <Slides>53</Slides>
  <Notes>1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6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53</vt:i4>
      </vt:variant>
    </vt:vector>
  </HeadingPairs>
  <TitlesOfParts>
    <vt:vector size="60" baseType="lpstr">
      <vt:lpstr>Verdana</vt:lpstr>
      <vt:lpstr>Angsana New</vt:lpstr>
      <vt:lpstr>Arial</vt:lpstr>
      <vt:lpstr>Wingdings</vt:lpstr>
      <vt:lpstr>Calibri</vt:lpstr>
      <vt:lpstr>Cordia New</vt:lpstr>
      <vt:lpstr>Cliff</vt:lpstr>
      <vt:lpstr>การประยุกต์ ใช้เทคโนโลยีสารสนเทศ ในสาขาต่าง ๆ</vt:lpstr>
      <vt:lpstr>การประยุกต์ใช้ ด้านการศึกษา</vt:lpstr>
      <vt:lpstr>การประยุกต์ใช้ ด้านการศึกษา</vt:lpstr>
      <vt:lpstr>การประยุกต์ใช้ ด้านการศึกษา</vt:lpstr>
      <vt:lpstr>การประยุกต์ใช้ ด้านการศึกษา</vt:lpstr>
      <vt:lpstr>ตัวอย่างเทคโนโลยีสารสนเทศ “ห้องสมุดอิเลกทรอนิกส์”</vt:lpstr>
      <vt:lpstr>ตัวอย่างเทคโนโลยีสารสนเทศของ งานทะเบียน</vt:lpstr>
      <vt:lpstr>ตัวอย่างเทคโนโลยีสารสนเทศของ “งานทะเบียน”</vt:lpstr>
      <vt:lpstr>การประยุกต์ใช้งาน หน่วยงานราชการต่างๆ </vt:lpstr>
      <vt:lpstr>การประยุกต์ใช้เทคโนโลยีสารสนเทศของกรมสรรพากร</vt:lpstr>
      <vt:lpstr>การประยุกต์ใช้เทคโนโลยีสารสนเทศด้านตำรวจ</vt:lpstr>
      <vt:lpstr>การประยุกต์ใช้เทคโนโลยีสารสนเทศด้านตำรวจ</vt:lpstr>
      <vt:lpstr>การประยุกต์ใช้เทคโนโลยีสารสนเทศด้านตำรวจ</vt:lpstr>
      <vt:lpstr>การประยุกต์ใช้เทคโนโลยีสารสนเทศด้านตำรวจ</vt:lpstr>
      <vt:lpstr>การประยุกต์ใช้เทคโนโลยีสารสนเทศด้านตำรวจ</vt:lpstr>
      <vt:lpstr>การประยุกต์ใช้เทคโนโลยีด้านการทหาร</vt:lpstr>
      <vt:lpstr>การประยุกต์ใช้เทคโนโลยีด้านการทหาร</vt:lpstr>
      <vt:lpstr>การประยุกต์ใช้งาน ด้านธุรกิจ</vt:lpstr>
      <vt:lpstr>การประยุกต์ใช้เทคโนโลยีสารสนเทศ ในสาขาธุรกิจและสำนักงาน : ห้างแมคโคร</vt:lpstr>
      <vt:lpstr>การประยุกต์ใช้เทคโนโลยีสารสนเทศ ในสาขาธุรกิจและสำนักงาน : ห้างแมคโคร</vt:lpstr>
      <vt:lpstr>การประยุกต์ใช้เทคโนโลยีสารสนเทศ ในสาขาธุรกิจและสำนักงาน : ห้างแมคโคร</vt:lpstr>
      <vt:lpstr>การประยุกต์ใช้เทคโนโลยีสารสนเทศ ในสาขาธุรกิจและสำนักงาน : ห้างแมคโคร</vt:lpstr>
      <vt:lpstr>การประยุกต์ใช้เทคโนโลยีสารสนเทศ ในสาขาธุรกิจและสำนักงาน : ห้างแมคโคร</vt:lpstr>
      <vt:lpstr>การประยุกต์ใช้เทคโนโลยีสารสนเทศ ในสาขาธุรกิจและสำนักงาน : ห้างแมคโคร</vt:lpstr>
      <vt:lpstr>การประยุกต์ใช้เทคโนโลยีสารสนเทศ ในสาขาธุรกิจและสำนักงาน : ห้างแมคโคร</vt:lpstr>
      <vt:lpstr>การประยุกต์ใช้เทคโนโลยีสารสนเทศ ในสาขาธุรกิจและสำนักงาน : ห้างแมคโคร</vt:lpstr>
      <vt:lpstr>การประยุกต์ใช้เทคโนโลยีสารสนเทศ ในสาขาธุรกิจและสำนักงาน : ห้างแมคโคร</vt:lpstr>
      <vt:lpstr>การประยุกต์ใช้เทคโนโลยีสารสนเทศ ในสาขาอุตสาหกรรมและการผลิต</vt:lpstr>
      <vt:lpstr>การประยุกต์ใช้เทคโนโลยีสารสนเทศ ในสาขาอุตสาหกรรมและการผลิต : การปิโตรเลียมแห่งประเทศไทย (ปตท) </vt:lpstr>
      <vt:lpstr>การประยุกต์ใช้เทคโนโลยีสารสนเทศ ในสาขาอุตสาหกรรมและการผลิต : การปิโตรเลียมแห่งประเทศไทย (ปตท)</vt:lpstr>
      <vt:lpstr>การประยุกต์ใช้เทคโนโลยีสารสนเทศ ในสาขาอุตสาหกรรมและการผลิต : การปิโตรเลียมแห่งประเทศไทย (ปตท)</vt:lpstr>
      <vt:lpstr>การประยุกต์ใช้เทคโนโลยีสารสนเทศ ในสาขาสาธารณสุขและการแพทย์</vt:lpstr>
      <vt:lpstr>การประยุกต์ใช้เทคโนโลยีสารสนเทศ ในสาขาสาธารณสุขและการแพทย์</vt:lpstr>
      <vt:lpstr>การประยุกต์ใช้เทคโนโลยีสารสนเทศ ในสาขาสาธารณสุขและการแพทย์</vt:lpstr>
      <vt:lpstr>ตัวอย่างการแพทย์ทางไกล (Telemedicine)</vt:lpstr>
      <vt:lpstr>ตัวอย่างการแพทย์ทางไกล (Telemedicine)</vt:lpstr>
      <vt:lpstr>ระบบการปรึกษาแพทย์ทางไกล  (Medical Consultation)</vt:lpstr>
      <vt:lpstr>ระบบการปรึกษาแพทย์ทางไกล  (Medical Consultation)</vt:lpstr>
      <vt:lpstr>ระบบการปรึกษาแพทย์ทางไกล  (Medical Consultation)</vt:lpstr>
      <vt:lpstr>ตัวอย่างการแพทย์ทางไกล (Telemedicine)</vt:lpstr>
      <vt:lpstr>ตัวอย่างการแพทย์ทางไกล (Telemedicine)</vt:lpstr>
      <vt:lpstr>การประยุกต์ใช้เทคโนโลยีสารสนเทศ ในสาขาวิทยาศาสตร์และเทคโนโลยี</vt:lpstr>
      <vt:lpstr>การประยุกต์ใช้เทคโนโลยีสารสนเทศ ในสาขาการสื่อสารและโทรคมนาคม</vt:lpstr>
      <vt:lpstr>การประยุกต์ใช้เทคโนโลยีสารสนเทศ ในสาขาการสื่อสารและโทรคมนาคม</vt:lpstr>
      <vt:lpstr>การประยุกต์ใช้เทคโนโลยีสารสนเทศ ในสาขาการสื่อสารและโทรคมนาคม</vt:lpstr>
      <vt:lpstr>การประยุกต์ใช้เทคโนโลยีสารสนเทศ ในสาขาการสื่อสารและโทรคมนาคม</vt:lpstr>
      <vt:lpstr>การประยุกต์ใช้เทคโนโลยีสารสนเทศ ในสาขาการสื่อสารและโทรคมนาคม</vt:lpstr>
      <vt:lpstr>การประยุกต์ใช้เทคโนโลยีสารสนเทศ ในสาขาการสื่อสารและโทรคมนาคม</vt:lpstr>
      <vt:lpstr>การประยุกต์ใช้เทคโนโลยีสารสนเทศในสาขาบันเทิง</vt:lpstr>
      <vt:lpstr>ตัวอย่างของการนำเทคโนโลยีสารสนเทศมาใช้ เช่น www.majorcimeplex.com</vt:lpstr>
      <vt:lpstr>ตัวอย่างของการนำเทคโนโลยีสารสนเทศมาใช้ เช่น www.majorcimeplex.com</vt:lpstr>
      <vt:lpstr>สรุป</vt:lpstr>
      <vt:lpstr>แบบฝึกหัดท้ายบทที่ 6</vt:lpstr>
    </vt:vector>
  </TitlesOfParts>
  <Company>DarkOS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6 การประยุกต์ใช้เทคโนโลยีสารสนเทศในสาขาต่าง ๆ</dc:title>
  <dc:creator>DarkUser</dc:creator>
  <cp:lastModifiedBy>kok</cp:lastModifiedBy>
  <cp:revision>48</cp:revision>
  <dcterms:created xsi:type="dcterms:W3CDTF">2011-04-20T14:07:08Z</dcterms:created>
  <dcterms:modified xsi:type="dcterms:W3CDTF">2016-07-09T10:47:16Z</dcterms:modified>
</cp:coreProperties>
</file>