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9" r:id="rId9"/>
    <p:sldId id="280" r:id="rId10"/>
    <p:sldId id="281" r:id="rId11"/>
    <p:sldId id="282" r:id="rId12"/>
    <p:sldId id="270" r:id="rId13"/>
    <p:sldId id="283" r:id="rId14"/>
    <p:sldId id="284" r:id="rId15"/>
    <p:sldId id="316" r:id="rId16"/>
    <p:sldId id="307" r:id="rId17"/>
    <p:sldId id="285" r:id="rId18"/>
    <p:sldId id="317" r:id="rId19"/>
    <p:sldId id="293" r:id="rId20"/>
    <p:sldId id="318" r:id="rId21"/>
    <p:sldId id="286" r:id="rId22"/>
    <p:sldId id="308" r:id="rId23"/>
    <p:sldId id="294" r:id="rId24"/>
    <p:sldId id="287" r:id="rId25"/>
    <p:sldId id="319" r:id="rId26"/>
    <p:sldId id="295" r:id="rId27"/>
    <p:sldId id="288" r:id="rId28"/>
    <p:sldId id="289" r:id="rId29"/>
    <p:sldId id="320" r:id="rId30"/>
    <p:sldId id="321" r:id="rId31"/>
    <p:sldId id="290" r:id="rId32"/>
    <p:sldId id="291" r:id="rId33"/>
    <p:sldId id="292" r:id="rId34"/>
    <p:sldId id="296" r:id="rId35"/>
    <p:sldId id="322" r:id="rId36"/>
    <p:sldId id="323" r:id="rId37"/>
    <p:sldId id="297" r:id="rId38"/>
    <p:sldId id="298" r:id="rId39"/>
    <p:sldId id="310" r:id="rId40"/>
    <p:sldId id="311" r:id="rId41"/>
    <p:sldId id="299" r:id="rId42"/>
    <p:sldId id="312" r:id="rId43"/>
    <p:sldId id="302" r:id="rId44"/>
    <p:sldId id="313" r:id="rId45"/>
    <p:sldId id="300" r:id="rId46"/>
    <p:sldId id="314" r:id="rId47"/>
    <p:sldId id="301" r:id="rId48"/>
    <p:sldId id="315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28F0-8F20-4420-A137-2C97B2E2363C}" type="datetimeFigureOut">
              <a:rPr lang="th-TH" smtClean="0"/>
              <a:pPr/>
              <a:t>23/02/59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F29D-B9B2-440D-9F13-F12F6F2AD5C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/>
              <a:t>บทที่ 9</a:t>
            </a:r>
            <a:br>
              <a:rPr lang="th-TH" sz="5400" b="1" dirty="0" smtClean="0"/>
            </a:br>
            <a:r>
              <a:rPr lang="th-TH" sz="5400" b="1" dirty="0" smtClean="0"/>
              <a:t>การประยุกต์ใช้เทคโนโลยีสารสนเทศ</a:t>
            </a:r>
            <a:br>
              <a:rPr lang="th-TH" sz="5400" b="1" dirty="0" smtClean="0"/>
            </a:br>
            <a:r>
              <a:rPr lang="th-TH" sz="5400" b="1" dirty="0" smtClean="0"/>
              <a:t>กลยุทธ์ธุรกิจ</a:t>
            </a:r>
            <a:endParaRPr lang="th-TH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เทคโนโลยีสารสนเทศกับองค์กร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ระบบ</a:t>
            </a:r>
            <a:r>
              <a:rPr lang="th-TH" sz="3600" dirty="0"/>
              <a:t>สารสนเทศที่มีประสิทธิภาพช่วยลดลำดับขั้นในการจัดการ</a:t>
            </a:r>
            <a:r>
              <a:rPr lang="en-US" sz="3600" dirty="0"/>
              <a:t> (Management Hierarchy) </a:t>
            </a:r>
            <a:r>
              <a:rPr lang="th-TH" sz="3600" dirty="0"/>
              <a:t>และทำให้การควบคุมกว้างขึ้น ซึ่งส่งเสริมการติดต่อสื่อสารภายในองค์กรและการใช้ทรัพยากรบุคคล ให้มีประสิทธิภาพสูงสุด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endParaRPr lang="th-TH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เทคโนโลยีสารสนเทศกับองค์กร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ระบบสื่อสาร</a:t>
            </a:r>
            <a:r>
              <a:rPr lang="th-TH" sz="3600" dirty="0"/>
              <a:t>โทรคมนาคมที่ทันสมัย ทำให้บุคคลสามารถทำงานอยู่คนละที่</a:t>
            </a:r>
            <a:r>
              <a:rPr lang="en-US" sz="3600" dirty="0"/>
              <a:t> (Remotely Connection)</a:t>
            </a:r>
            <a:r>
              <a:rPr lang="th-TH" sz="3600" dirty="0"/>
              <a:t>ซึ่งจะลดการติดต่อสื่อสารแบบเผชิญหน้าโดยตรง จึงต้องอาศัยความเชื่อถือระหว่างองค์กรกับบุคคล ตลอดจนต้องให้อำนาจในการตัดสินใจแก่บุคลากรเพิ่มมากขึ้น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endParaRPr lang="th-TH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เทคโนโลยีสารสนเทศกับองค์กร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/>
              <a:t>การประยุกต์เทคโนโลยีสารสนเทศในองค์กร ส่งผลให้บุคลากรมีคุณภาพเพิ่มขึ้นทั้งด้านศักยภาพส่วนตัว และจากสารสนเทศที่เขาได้รับ ซึ่งทำให้การปฏิบัติงานและการตอบสนองต่อสิ่งเร้าภายนอกดำเนินไปได้อย่างรวดเร็วและถูกต้อง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endParaRPr lang="th-TH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เทคโนโลยีสารสนเทศกับองค์กร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การ</a:t>
            </a:r>
            <a:r>
              <a:rPr lang="th-TH" sz="3600" dirty="0"/>
              <a:t>ประยุกต์เทคโนโลยีสารสนเทศส่งผลต่อการปรับองค์กรให้มีการใช้อุปกรณ์สำนักงานและการสูญเสียทรัพยากรน้อยลง เช่น สำนักงานไม่ใช้กระดาษ เป็นต้น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endParaRPr lang="th-TH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ประโยชน์ของเทคโนโลยีสารสนเทศที่มีต่อ</a:t>
            </a:r>
            <a:r>
              <a:rPr lang="th-TH" b="1" dirty="0" smtClean="0"/>
              <a:t>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/>
              <a:t>1. </a:t>
            </a:r>
            <a:r>
              <a:rPr lang="th-TH" sz="3600" b="1" dirty="0" smtClean="0"/>
              <a:t>ประโยชน์</a:t>
            </a:r>
            <a:r>
              <a:rPr lang="th-TH" sz="3600" b="1" dirty="0"/>
              <a:t>โดยตรง</a:t>
            </a:r>
            <a:r>
              <a:rPr lang="en-US" sz="3600" b="1" dirty="0"/>
              <a:t> </a:t>
            </a:r>
            <a:r>
              <a:rPr lang="th-TH" sz="3600" dirty="0" smtClean="0"/>
              <a:t>การนำสารสนเทศ</a:t>
            </a:r>
            <a:r>
              <a:rPr lang="th-TH" sz="3600" dirty="0"/>
              <a:t>มาใช้ เนื่องจากประโยชน์โดยตรงที่ได้รับจากระบบ</a:t>
            </a:r>
            <a:r>
              <a:rPr lang="th-TH" sz="3600" dirty="0" smtClean="0"/>
              <a:t>สารสนเทศ </a:t>
            </a:r>
            <a:r>
              <a:rPr lang="th-TH" sz="3600" dirty="0"/>
              <a:t>เช่น ชุดคำสั่งด้านการบัญชีและการเงิน ชุดสำหรับการประมวลผลคำหรือฐานข้อมูล เป็นต้น </a:t>
            </a: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		โดย</a:t>
            </a:r>
            <a:r>
              <a:rPr lang="th-TH" sz="3600" dirty="0"/>
              <a:t>การลงทุนในระบบสารสนเทศ จะเป็นไปตามราคาของอุปกรณ์ชุดคำสั่งและค่าจ้างบุคลากรเฉพาะด้าน การนำระบบสารสนเทศมาประยุกต์ใช้ในลักษณะนี้ จะทำให้องค์กรเกิดการเรียนรู้และเข้าใจถึงประโยชน์ต่อเยื่องที่จะได้รับจากเทคโนโลยี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 </a:t>
            </a:r>
            <a:endParaRPr lang="th-TH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ประโยชน์ของเทคโนโลยีสารสนเทศที่มีต่อ</a:t>
            </a:r>
            <a:r>
              <a:rPr lang="th-TH" b="1" dirty="0" smtClean="0"/>
              <a:t>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b="1" dirty="0"/>
              <a:t>2.</a:t>
            </a:r>
            <a:r>
              <a:rPr lang="en-US" dirty="0"/>
              <a:t> </a:t>
            </a:r>
            <a:r>
              <a:rPr lang="th-TH" b="1" dirty="0" smtClean="0"/>
              <a:t>ความ</a:t>
            </a:r>
            <a:r>
              <a:rPr lang="th-TH" b="1" dirty="0"/>
              <a:t>ยืดหยุ่น</a:t>
            </a:r>
            <a:r>
              <a:rPr lang="en-US" b="1" dirty="0"/>
              <a:t> </a:t>
            </a:r>
            <a:r>
              <a:rPr lang="th-TH" dirty="0"/>
              <a:t>เทคโนโลยีสารสนเทศช่วยสร้างความยืดหยุ่นในการดำเนินงานให้แก่องค์กรสามารถพัฒนาละปรับเปลี่ยนได้ตามความเหมาะสมของสถานการณ์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เทคโนโลยี</a:t>
            </a:r>
            <a:r>
              <a:rPr lang="th-TH" dirty="0"/>
              <a:t>สารสนเทศ ยังช่วยเสริมความยืดหยุ่น ในการตัดสินใจให้แก่ผู้บริหารให้สามารถตัดสินใจได้อย่างรวดเร็วและสอดคล้องกับลักษณะปัญหา เนื่องจากระบบสารสนเทศ</a:t>
            </a:r>
            <a:r>
              <a:rPr lang="en-US" b="1" dirty="0"/>
              <a:t> </a:t>
            </a:r>
            <a:r>
              <a:rPr lang="th-TH" dirty="0"/>
              <a:t>สามารถประมวลผลและจัดเรียงข้อมูลในหลายรูปแบบภายในระยะเวลาสั้น จึงทำให้ผู้บริหารมีความเข้าใจและสามารถวิเคราะห์ปัญหาอย่างชัดเจน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ประโยชน์ของเทคโนโลยีสารสนเทศที่มีต่อองค์กร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 3.</a:t>
            </a:r>
            <a:r>
              <a:rPr lang="en-US" sz="3600" dirty="0"/>
              <a:t>  </a:t>
            </a:r>
            <a:r>
              <a:rPr lang="th-TH" sz="3600" b="1" dirty="0" smtClean="0"/>
              <a:t>ความสามารถ</a:t>
            </a:r>
            <a:r>
              <a:rPr lang="th-TH" sz="3600" b="1" dirty="0"/>
              <a:t>ในการแข่งขัน</a:t>
            </a:r>
            <a:r>
              <a:rPr lang="en-US" sz="3600" b="1" dirty="0"/>
              <a:t> </a:t>
            </a:r>
            <a:r>
              <a:rPr lang="th-TH" sz="3600" dirty="0" smtClean="0"/>
              <a:t>เทคโนโลยี</a:t>
            </a:r>
            <a:r>
              <a:rPr lang="th-TH" sz="3600" dirty="0"/>
              <a:t>สารสนเทศถูกนำมาประยุกต์ใช้ เพื่อให้องค์กรสามารถตอบสนองต่อความต้องการของลูกค้า และพัฒนาการดำเนินงานทั้งภายในและภายนอกองค์กรได้รวดเร็วกว่าคู่แข่ง ซึ่งจะช่วยเสริมสร้างและธำรงรักษาความสามารถในการแข่งขันของธุรกิจอย่างต่อเนื่อง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ประโยชน์ของเทคโนโลยีสารสนเทศที่มีต่อองค์กร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4.</a:t>
            </a:r>
            <a:r>
              <a:rPr lang="en-US" sz="3600" dirty="0"/>
              <a:t> </a:t>
            </a:r>
            <a:r>
              <a:rPr lang="th-TH" sz="3600" b="1" dirty="0" smtClean="0"/>
              <a:t>รายได้</a:t>
            </a:r>
            <a:r>
              <a:rPr lang="en-US" sz="3600" b="1" dirty="0"/>
              <a:t> </a:t>
            </a:r>
            <a:r>
              <a:rPr lang="th-TH" sz="3600" dirty="0"/>
              <a:t>เทคโนโลยีสารสนเทศช่วยเพิ่มรายได้ให้แก่องค์กรทั้งโดยทางตรงและทางอ้อม เช่น การรวบรวมและ</a:t>
            </a:r>
            <a:r>
              <a:rPr lang="th-TH" sz="3600" dirty="0" smtClean="0"/>
              <a:t>ให้บริการด้วย</a:t>
            </a:r>
            <a:r>
              <a:rPr lang="th-TH" sz="3600" dirty="0"/>
              <a:t>สารสนเทศที่เป็นประโยชน์ต่อองค์กรอื่น การสร้างนวัตกรรมใหม่ทั้งด้านผลิตภัณฑ์และบริการ โดยเฉพาะอย่างยิ่งผลิตภัณฑ์หรือบริการที่มีความสะดวกรวดเร็ว ตรงความต้องการของลูกค้า หรือการลดระยะเวลาในการดำเนินงาน เป็นต้น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ประโยชน์ของเทคโนโลยีสารสนเทศที่มีต่อองค์กร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/>
              <a:t> 5.</a:t>
            </a:r>
            <a:r>
              <a:rPr lang="en-US" sz="3600" dirty="0"/>
              <a:t>  </a:t>
            </a:r>
            <a:r>
              <a:rPr lang="th-TH" sz="3600" b="1" dirty="0"/>
              <a:t>ค่าใช้จ่าย</a:t>
            </a:r>
            <a:r>
              <a:rPr lang="en-US" sz="3600" b="1" dirty="0"/>
              <a:t> </a:t>
            </a:r>
            <a:r>
              <a:rPr lang="th-TH" sz="3600" dirty="0"/>
              <a:t>ประโยชน์ประการสำคัญของการประยุกต์ใช้เทคโนโลยีสารสนเทศในการดำเนินงานปัจจุบันคือ การลดค่าใช้จ่ายและการเพิ่มประสิทธิภาพของการดำเนินงานภายในองค์กร เช่น การประเมินผลข้อมูล การตรวจสอบ และการควบคุมค่าแรงงาน เป็นต้น </a:t>
            </a: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		โดย</a:t>
            </a:r>
            <a:r>
              <a:rPr lang="th-TH" sz="3600" dirty="0"/>
              <a:t>เทคโนโลยีสารสนเทศจะช่วยส่งเสริมการใช้แรงงานอย่างมีประสิทธิภาพ และลดการใช้ทรัพยากรที่ซ้ำซ้อน ซึ่งจะช่วยให้เกิดการประหยัดขึ้นแก่</a:t>
            </a:r>
            <a:r>
              <a:rPr lang="th-TH" sz="3600" dirty="0" smtClean="0"/>
              <a:t>องค์กร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ประโยชน์ของเทคโนโลยีสารสนเทศที่มีต่อองค์กร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6</a:t>
            </a:r>
            <a:r>
              <a:rPr lang="en-US" sz="3600" b="1" dirty="0"/>
              <a:t>.</a:t>
            </a:r>
            <a:r>
              <a:rPr lang="en-US" sz="3600" dirty="0"/>
              <a:t> </a:t>
            </a:r>
            <a:r>
              <a:rPr lang="th-TH" sz="3600" b="1" dirty="0" smtClean="0"/>
              <a:t>คุณภาพ</a:t>
            </a:r>
            <a:r>
              <a:rPr lang="en-US" sz="3600" b="1" dirty="0"/>
              <a:t> </a:t>
            </a:r>
            <a:r>
              <a:rPr lang="th-TH" sz="3600" dirty="0"/>
              <a:t>เทคโนโลยีสารสนเทศถูกนำมาประยุกต์ในการพัฒนาคุณภาพของผลิตภัณฑ์และบริการ เพื่อให้ระบบผลิตหรือการให้บริการสามารถดำเนินงานไปตามต้องการ ตลอดจนผลิตภัณฑ์และบริการมีมาตรฐานตามที่กำหนด เช่น ระบบตรวจสอบคุณภาพผลิตภายในโรงงาน ระบบควบคุมอุณหภูมิห้อง และระบบตรวจสอบคุณภาพสินค้าเกษตร เป็น</a:t>
            </a:r>
            <a:r>
              <a:rPr lang="th-TH" sz="3600" dirty="0" smtClean="0"/>
              <a:t>ต้น</a:t>
            </a:r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การประยุกต์ใช้เทคโนโลยีสารสนเทศ</a:t>
            </a:r>
            <a:br>
              <a:rPr lang="th-TH" b="1" dirty="0" smtClean="0"/>
            </a:br>
            <a:r>
              <a:rPr lang="th-TH" b="1" dirty="0" smtClean="0"/>
              <a:t>กับกลยุทธ์ธุรกิจ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เทคโนโลยีสารสนเทศถูกนำมาใช้</a:t>
            </a:r>
            <a:r>
              <a:rPr lang="th-TH" sz="3600" dirty="0"/>
              <a:t>ประกอบการดำเนินงานเชิงกลยุทธ์</a:t>
            </a:r>
            <a:r>
              <a:rPr lang="en-US" sz="3600" dirty="0"/>
              <a:t> (Strategic Operations) </a:t>
            </a:r>
            <a:r>
              <a:rPr lang="th-TH" sz="3600" dirty="0"/>
              <a:t>เพื่อพัฒนาและธำรงรักษาความสามารถในการแข่งขัน</a:t>
            </a:r>
            <a:r>
              <a:rPr lang="en-US" sz="3600" dirty="0"/>
              <a:t> (Competitive Ability)</a:t>
            </a:r>
            <a:r>
              <a:rPr lang="th-TH" sz="3600" dirty="0"/>
              <a:t>ขององค์กร ซึ่งการประยุกต์ใช้เทคโนโลยีสารสนเทศต้องอาศัยความรู้ ความเข้าใจ และประสบการณ์ในการกำหนดแนวทางการปฏิบัติที่สอด</a:t>
            </a:r>
            <a:r>
              <a:rPr lang="th-TH" sz="3600" dirty="0" smtClean="0"/>
              <a:t>รับกันระหว่าง</a:t>
            </a:r>
            <a:r>
              <a:rPr lang="th-TH" sz="3600" dirty="0"/>
              <a:t>โครงสร้างองค์กร กลยุทธ์ และเทคโนโลยีสารสนเทศ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ประโยชน์ของเทคโนโลยีสารสนเทศที่มีต่อองค์กร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7</a:t>
            </a:r>
            <a:r>
              <a:rPr lang="en-US" sz="3600" b="1" dirty="0"/>
              <a:t>.</a:t>
            </a:r>
            <a:r>
              <a:rPr lang="en-US" sz="3600" dirty="0"/>
              <a:t> </a:t>
            </a:r>
            <a:r>
              <a:rPr lang="th-TH" sz="3600" b="1" dirty="0" smtClean="0"/>
              <a:t>โอกาส</a:t>
            </a:r>
            <a:r>
              <a:rPr lang="en-US" sz="3600" b="1" dirty="0"/>
              <a:t> </a:t>
            </a:r>
            <a:r>
              <a:rPr lang="th-TH" sz="3600" dirty="0"/>
              <a:t>ปัจจุบันความได้เปรียบด้านสารสนเทศได้สร้างความแตกต่างระหว่างองค์กร องค์กรที่มีศักยภาพด้านสารสนเทศสูง ย่อมสามารถนำความรู้มาประยุกต์ในการสร้างโอกาสในการดำเนินงานทั้งทางตรง เช่น การนำสารสนเทศมาประยุกต์เชิงกลยุทธ์ และทางอ้อม เช่น การใช้เทคโนโลยีสารสนเทศประกอบการพัฒนาวัตกรรมทางธุรกิจ</a:t>
            </a:r>
            <a:endParaRPr lang="en-US" sz="3600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การประยุกต์เทคโนโลยีสารสนเทศกับกลยุทธ์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 </a:t>
            </a:r>
            <a:r>
              <a:rPr lang="th-TH" dirty="0"/>
              <a:t>เทคโนโลยีสารสนเทศทำให้สิ่งแวดล้อมเปลี่ยนแปลงอย่างรวดเร็ว การดำเนินของธุรกิจมีความซับซ้อนขึ้น องค์กรต้องจัดวางแนวทางการปฏิบัติงานที่ชัดเจน ซึ่งทำให้การจัดการเชิงกลยุทธ์กลายเป็นปัจจัยสำคัญในการดำเนินธุรกิจให้ประสบความสำเร็จ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 </a:t>
            </a:r>
            <a:r>
              <a:rPr lang="en-US" b="1" dirty="0" smtClean="0"/>
              <a:t>“</a:t>
            </a:r>
            <a:r>
              <a:rPr lang="th-TH" b="1" dirty="0" smtClean="0"/>
              <a:t>ระบบ</a:t>
            </a:r>
            <a:r>
              <a:rPr lang="th-TH" b="1" dirty="0"/>
              <a:t>การวางแผนเชิงกลยุทธ์ </a:t>
            </a:r>
            <a:r>
              <a:rPr lang="th-TH" dirty="0"/>
              <a:t>คือ ระบบการจัดการที่การตัดสินใจเชิงกลยุทธ์ถูกกระทำอย่างเป็นระบบ โดยอาศัยเทคโนโลยีสารสนเทศภายในขอบเขตขององค์กรและจากสิ่งแวดล้อมด้านการจัดการ</a:t>
            </a:r>
            <a:r>
              <a:rPr lang="en-US" dirty="0"/>
              <a:t>” </a:t>
            </a:r>
            <a:r>
              <a:rPr lang="th-TH" dirty="0"/>
              <a:t>ซึ่งแสดงให้เห็นว่า สารสนเทศได้กลายเป็นทรัพยากรที่สำคัญในการดำเนินงานเชิงกลยุทธ์ของ</a:t>
            </a:r>
            <a:r>
              <a:rPr lang="th-TH" dirty="0" smtClean="0"/>
              <a:t>องค์กร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การประยุกต์เทคโนโลยีสารสนเทศกับกล</a:t>
            </a:r>
            <a:r>
              <a:rPr lang="th-TH" b="1" dirty="0" smtClean="0"/>
              <a:t>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 </a:t>
            </a:r>
            <a:r>
              <a:rPr lang="th-TH" sz="3600" dirty="0"/>
              <a:t>เทคโนโลยีสารสนเทศที่มีบทบาทที่สำคัญต่อภาคธุรกิจมากกว่าเก็บรวบรวมประมวลผลข้อมูล และการจัดทำรายการเสนอต่อผู้บริหาร ซึ่งเป็นความท้าทายต่อความสามารถของผู้บริหารที่ต้องสามารถประยุกต์เทคโนโลยีสารสนเทศให้เหมาะกับการทำงานของธุรกิจ เพราะ</a:t>
            </a:r>
            <a:r>
              <a:rPr lang="th-TH" sz="3600" b="1" dirty="0"/>
              <a:t>การลงทุนด้านสารสนเทศที่สูง มิได้หมายความว่าองค์กรจะสามารถสร้างความได้เปรียบเหนือกว่าคู่แข่งขัน</a:t>
            </a:r>
            <a:r>
              <a:rPr lang="th-TH" sz="3600" b="1" dirty="0" smtClean="0"/>
              <a:t>เสมอ</a:t>
            </a:r>
            <a:endParaRPr lang="th-TH" sz="3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การประยุกต์เทคโนโลยีสารสนเทศกับกล</a:t>
            </a:r>
            <a:r>
              <a:rPr lang="th-TH" b="1" dirty="0" smtClean="0"/>
              <a:t>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นำเทคโนโลยีสารสนเทศมาประยุกต์อาจสร้างผลกระทบต่อบุคลากรและการดำเนินงานขององค์กร </a:t>
            </a:r>
            <a:r>
              <a:rPr lang="th-TH" sz="3600" dirty="0" smtClean="0"/>
              <a:t>ทำ</a:t>
            </a:r>
            <a:r>
              <a:rPr lang="th-TH" sz="3600" dirty="0"/>
              <a:t>ให้บุคคลากรบางส่วนไม่สามารถปรับตัวได้ทัน หรือความไม่สมดุลของการใช้เทคโนโลยีสารสนเทศในองค์กร ทำให้ค่าใช้จ่ายในการดำเนินงานสูง เป็นต้น </a:t>
            </a:r>
            <a:endParaRPr lang="th-TH" sz="3600" dirty="0" smtClean="0"/>
          </a:p>
          <a:p>
            <a:r>
              <a:rPr lang="th-TH" sz="3600" dirty="0" smtClean="0"/>
              <a:t>การ</a:t>
            </a:r>
            <a:r>
              <a:rPr lang="th-TH" sz="3600" dirty="0"/>
              <a:t>นำสารสนเทศมาใช้งาน</a:t>
            </a:r>
            <a:r>
              <a:rPr lang="th-TH" sz="3600" dirty="0" smtClean="0"/>
              <a:t>ในบางองค์กร</a:t>
            </a:r>
            <a:r>
              <a:rPr lang="th-TH" sz="3600" dirty="0"/>
              <a:t>ประสบความล้มเหลว เพราะบางองค์กรมีข้อมูลมากแต่มีสารสนเทศ</a:t>
            </a:r>
            <a:r>
              <a:rPr lang="th-TH" sz="3600" dirty="0" smtClean="0"/>
              <a:t>น้อย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การประยุกต์เทคโนโลยีสารสนเทศกับกลยุทธ์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ซึ่ง</a:t>
            </a:r>
            <a:r>
              <a:rPr lang="en-US" dirty="0" smtClean="0"/>
              <a:t>Scott Morton (1992) </a:t>
            </a:r>
            <a:r>
              <a:rPr lang="th-TH" dirty="0" smtClean="0"/>
              <a:t>กล่าวว่า เทคโนโลยีสารสนเทศสร้างแรงผลักดันที่มีองค์กร 5 ประการ ดังต่อไปนี้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th-TH" sz="3200" dirty="0" smtClean="0"/>
              <a:t>เทคโนโลยี</a:t>
            </a:r>
            <a:r>
              <a:rPr lang="en-US" sz="3200" dirty="0"/>
              <a:t> (Technology</a:t>
            </a:r>
            <a:r>
              <a:rPr lang="en-US" sz="3200" dirty="0" smtClean="0"/>
              <a:t>)</a:t>
            </a:r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th-TH" sz="3200" dirty="0" smtClean="0"/>
              <a:t>บทบาท</a:t>
            </a:r>
            <a:r>
              <a:rPr lang="th-TH" sz="3200" dirty="0"/>
              <a:t>ของบุคคล</a:t>
            </a:r>
            <a:r>
              <a:rPr lang="en-US" sz="3200" dirty="0"/>
              <a:t> (Individuals and Roles) </a:t>
            </a:r>
            <a:endParaRPr lang="en-US" sz="32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th-TH" sz="3200" dirty="0" smtClean="0"/>
              <a:t>โครงสร้าง</a:t>
            </a:r>
            <a:r>
              <a:rPr lang="en-US" sz="3200" dirty="0" smtClean="0"/>
              <a:t> (Structure)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200" dirty="0" smtClean="0"/>
              <a:t>กระบวนการจัดการ</a:t>
            </a:r>
            <a:r>
              <a:rPr lang="en-US" sz="3200" dirty="0" smtClean="0"/>
              <a:t> (Management Process) 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200" dirty="0" smtClean="0"/>
              <a:t>กลยุทธ์</a:t>
            </a:r>
            <a:r>
              <a:rPr lang="en-US" sz="3200" dirty="0" smtClean="0"/>
              <a:t> (Strategy)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การประยุกต์เทคโนโลยีสารสนเทศกับกลยุทธ์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en-US" dirty="0"/>
              <a:t> </a:t>
            </a:r>
            <a:r>
              <a:rPr lang="th-TH" b="1" dirty="0" smtClean="0"/>
              <a:t>เทคโนโลยี</a:t>
            </a:r>
            <a:r>
              <a:rPr lang="en-US" b="1" dirty="0"/>
              <a:t> (Technology) </a:t>
            </a:r>
            <a:r>
              <a:rPr lang="th-TH" dirty="0"/>
              <a:t>เทคโนโลยีสารสนเทศ</a:t>
            </a:r>
            <a:r>
              <a:rPr lang="th-TH" b="1" dirty="0"/>
              <a:t>เ</a:t>
            </a:r>
            <a:r>
              <a:rPr lang="th-TH" dirty="0"/>
              <a:t>ปลี่ยนแปลงอย่างต่อเนื่องและรวดเร็วซึ่งส่งผลโดยตรงต่อรูปแบบการทำงานขององค์กร เช่น ลดระยะเวลาในการปฏิบัติงาน ลดขั้นตอนในการทำงาน กำหนดโครงสร้างและกฎเกณฑ์ ย่นเวลาและระยะทางในการติดต่อลง เป็นต้น</a:t>
            </a:r>
            <a:endParaRPr lang="en-US" dirty="0"/>
          </a:p>
          <a:p>
            <a:pPr>
              <a:buNone/>
            </a:pPr>
            <a:r>
              <a:rPr lang="en-US" b="1" dirty="0"/>
              <a:t> 2.</a:t>
            </a:r>
            <a:r>
              <a:rPr lang="en-US" dirty="0"/>
              <a:t>  </a:t>
            </a:r>
            <a:r>
              <a:rPr lang="th-TH" b="1" dirty="0" smtClean="0"/>
              <a:t>บทบาท</a:t>
            </a:r>
            <a:r>
              <a:rPr lang="th-TH" b="1" dirty="0"/>
              <a:t>ของบุคคล</a:t>
            </a:r>
            <a:r>
              <a:rPr lang="en-US" b="1" dirty="0"/>
              <a:t> (Individuals and Roles) </a:t>
            </a:r>
            <a:r>
              <a:rPr lang="th-TH" dirty="0"/>
              <a:t>พัฒนาการของเทคโนโลยีสารสนเทศ</a:t>
            </a:r>
            <a:r>
              <a:rPr lang="th-TH" b="1" dirty="0"/>
              <a:t>ใ</a:t>
            </a:r>
            <a:r>
              <a:rPr lang="th-TH" dirty="0"/>
              <a:t>นองค์กร</a:t>
            </a:r>
            <a:r>
              <a:rPr lang="en-US" b="1" dirty="0"/>
              <a:t> </a:t>
            </a:r>
            <a:r>
              <a:rPr lang="th-TH" dirty="0"/>
              <a:t>ทำให้บุคคลมีเครื่องมือและกระบวนการปฏิบัติงานใหม่ ซึ่งส่งผลให้บุคคลต้องผ่านการฝึกอบรมและการศึกษาใหม่เพื่อที่จะสามารถปฏิบัติงานอย่างมีประสิทธิภาพ นอกจากนี้เทคโนโลยีสารสนเทศในองค์กรยังมีผลต่อความใกล้ชิดระหว่างบุคคล ตลอดจนการรับรู้ การเรียนรู้ และความรู้สึกของบุคคล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การประยุกต์เทคโนโลยีสารสนเทศกับกลยุทธ์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3</a:t>
            </a:r>
            <a:r>
              <a:rPr lang="en-US" b="1" dirty="0"/>
              <a:t>.</a:t>
            </a:r>
            <a:r>
              <a:rPr lang="en-US" dirty="0"/>
              <a:t>       </a:t>
            </a:r>
            <a:r>
              <a:rPr lang="th-TH" b="1" dirty="0"/>
              <a:t>โครงสร้าง</a:t>
            </a:r>
            <a:r>
              <a:rPr lang="en-US" b="1" dirty="0"/>
              <a:t> (Structure) </a:t>
            </a:r>
            <a:r>
              <a:rPr lang="th-TH" dirty="0"/>
              <a:t>หลายองค์กรต้องการปรับโครงสร้างใหม่ให้สอดคล้องกับการนำเทคโนโลยีสารสนเทศมาใช้งาน เช่น การรื้อปรับระบบ การจัดองค์กรแบบเครือข่าย การลดขนาดองค์กร หรือการจัดขนาดให้เหมาะสม เป็นต้น เพื่อให้เกิดความคล่องตัวในการตอบสนองต่อโอกาสและการแก้ปัญหาที่เกิดขึ้นกับองค์กร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       </a:t>
            </a:r>
            <a:r>
              <a:rPr lang="th-TH" b="1" dirty="0"/>
              <a:t>กระบวนการจัดการ</a:t>
            </a:r>
            <a:r>
              <a:rPr lang="en-US" b="1" dirty="0"/>
              <a:t> (Management Process) </a:t>
            </a:r>
            <a:r>
              <a:rPr lang="th-TH" dirty="0"/>
              <a:t>สังคมปัจจุบันซึ่งอยู่ในช่วงของการเคลื่อนย้ายอำนาจจากการดำเนินงานที่อาศัยความได้เปรียบด้านแรงงาน หรือปัจจัยพื้นฐานทางธุรกิจมาเป็นการดำเนินงานที่อาศัยความได้เปรียบชิงความรู้ ซึ่งต้องอาศัย </a:t>
            </a:r>
            <a:r>
              <a:rPr lang="en-US" dirty="0"/>
              <a:t>“</a:t>
            </a:r>
            <a:r>
              <a:rPr lang="th-TH" dirty="0"/>
              <a:t>บุคลากรที่มีความรู้</a:t>
            </a:r>
            <a:r>
              <a:rPr lang="en-US" dirty="0"/>
              <a:t>” </a:t>
            </a:r>
            <a:r>
              <a:rPr lang="th-TH" dirty="0"/>
              <a:t>โดยบุคลากรกลุ่มนี้จะมีลักษณะที่แตกต่างจากแรงงานทั่วไป เช่นการศึกษาสูง รสนิยม และทัศนคติสมัยใหม่ เป็นต้น ดังนั้นผู้บริหารต้องปรับรูปแบบการจัดการ เพื่อให้เหมาะสมและจูงใจบุคคลเหล่านี้ให้ทำงานอย่างเต็มความสามารถ</a:t>
            </a:r>
            <a:endParaRPr lang="en-US" dirty="0"/>
          </a:p>
          <a:p>
            <a:pPr>
              <a:buNone/>
            </a:pPr>
            <a:r>
              <a:rPr lang="en-US" b="1" dirty="0"/>
              <a:t> 5.</a:t>
            </a:r>
            <a:r>
              <a:rPr lang="en-US" dirty="0"/>
              <a:t>       </a:t>
            </a:r>
            <a:r>
              <a:rPr lang="th-TH" b="1" dirty="0"/>
              <a:t>กลยุทธ์</a:t>
            </a:r>
            <a:r>
              <a:rPr lang="en-US" b="1" dirty="0"/>
              <a:t> (Strategy) </a:t>
            </a:r>
            <a:r>
              <a:rPr lang="th-TH" dirty="0"/>
              <a:t>ปัจจุบันเทคโนโลยีสารสนเทศกลายเป็นเครื่องมือที่สำคัญเชิงกลยุทธ์ในหลายองค์กร เนื่องจากศักยภาพและความคล่องตัวในการใช้งาน จึงถูกนำมาประยุกต์เพื่อสร้างและธำรงรักษาความได้เปรียบในการแข่งขันให้แก่องค์กร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การประยุกต์เทคโนโลยีสารสนเทศกับกลยุทธ์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 </a:t>
            </a:r>
            <a:r>
              <a:rPr lang="th-TH" sz="3600" dirty="0"/>
              <a:t>ปัจจุบันระบบสารสนเทศมีบทบาทสำคัญต่อการดำรงอยู่ขององค์กร หลายครั้งชัยชนะหรือความพ่ายแพ้ของธุรกิจขึ้นอยู่กับความสามารถในการนำเทคโนโลยีสารสนเทศมาประยุกต์ในการดำเนินงานเพื่อให้ธุรกิจมีความได้เปรียบเหนือคู่แข่งขัน ระบบสารสนเทศทำให้การจัดการเชิงกลยุทธ์มีประสิทธิภาพ และในทางกลับกันองค์กรต้องมีกลยุทธ์ในการพัฒนาระบบสารสนเทศที่เข็ม</a:t>
            </a:r>
            <a:r>
              <a:rPr lang="th-TH" sz="3600" dirty="0" smtClean="0"/>
              <a:t>แข็ง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การนำสารสนเทศมาประยุกต์เชิงกลยุทธ์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การนำสารสนเทศมาประยุกต์เชิงกลยุทธ์เกิดจากแรงผลักดัน 2 ประการ </a:t>
            </a:r>
            <a:r>
              <a:rPr lang="en-US" dirty="0" smtClean="0"/>
              <a:t>1</a:t>
            </a:r>
            <a:r>
              <a:rPr lang="en-US" dirty="0"/>
              <a:t>.  </a:t>
            </a:r>
            <a:r>
              <a:rPr lang="th-TH" b="1" dirty="0" smtClean="0"/>
              <a:t>การ</a:t>
            </a:r>
            <a:r>
              <a:rPr lang="th-TH" b="1" dirty="0"/>
              <a:t>ผลักของเทคโนโลยี</a:t>
            </a:r>
            <a:r>
              <a:rPr lang="en-US" b="1" dirty="0"/>
              <a:t> (Technology Push) 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2</a:t>
            </a:r>
            <a:r>
              <a:rPr lang="en-US" dirty="0"/>
              <a:t>.  </a:t>
            </a:r>
            <a:r>
              <a:rPr lang="th-TH" b="1" dirty="0" smtClean="0"/>
              <a:t>การ</a:t>
            </a:r>
            <a:r>
              <a:rPr lang="th-TH" b="1" dirty="0"/>
              <a:t>ดึงของตลาด</a:t>
            </a:r>
            <a:r>
              <a:rPr lang="en-US" b="1" dirty="0"/>
              <a:t> (Marketing Pull) </a:t>
            </a: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การนำสารสนเทศมาประยุกต์เชิงกลยุทธ์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1</a:t>
            </a:r>
            <a:r>
              <a:rPr lang="en-US" sz="3600" dirty="0"/>
              <a:t>.  </a:t>
            </a:r>
            <a:r>
              <a:rPr lang="th-TH" sz="3600" b="1" dirty="0" smtClean="0"/>
              <a:t>การ</a:t>
            </a:r>
            <a:r>
              <a:rPr lang="th-TH" sz="3600" b="1" dirty="0"/>
              <a:t>ผลักของเทคโนโลยี</a:t>
            </a:r>
            <a:r>
              <a:rPr lang="en-US" sz="3600" b="1" dirty="0"/>
              <a:t> (Technology Push) </a:t>
            </a:r>
            <a:r>
              <a:rPr lang="th-TH" sz="3600" dirty="0"/>
              <a:t>เทคโนโลยีสารสนเทศเปลี่ยนแปลงอย่างรวดเร็ว ทำให้อุปกรณ์ด้านเทคโนโลยีสารสนเทศมีความสามารถสูงขึ้น ขณะที่ค่าใช้จ่ายในการดำเนินงานต่ำลง นอกจากนี้การเชื่อมต่อระบบสารสนเทศเข้ากับเครือข่าย ทำให้การใช้ทรัพยากรร่วมกัน บริหารความเหมาะสม ซึ่งลดค่าใช้จ่ายในการทำงานที่ซ้ำซ้อน ส่งผลให้องค์กรสามารถควบคุมค่าใช้จ่ายอย่างมีประสิทธิภาพ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 </a:t>
            </a:r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สาเหตุการประยุกต์ใช้กลยุทธ์ธุรกิจ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 1. </a:t>
            </a:r>
            <a:r>
              <a:rPr lang="th-TH" sz="3600" b="1" dirty="0" smtClean="0"/>
              <a:t>แรงผลักดัน</a:t>
            </a:r>
            <a:r>
              <a:rPr lang="th-TH" sz="3600" b="1" dirty="0"/>
              <a:t>จากลูกค้า</a:t>
            </a:r>
            <a:r>
              <a:rPr lang="en-US" sz="3600" b="1" dirty="0"/>
              <a:t> (Customer</a:t>
            </a:r>
            <a:r>
              <a:rPr lang="en-US" sz="3600" dirty="0"/>
              <a:t> </a:t>
            </a:r>
            <a:r>
              <a:rPr lang="en-US" sz="3600" b="1" dirty="0"/>
              <a:t>Driven) </a:t>
            </a:r>
            <a:r>
              <a:rPr lang="th-TH" sz="3600" dirty="0"/>
              <a:t>การเปิดเสรีทางการค้าในอุตสาหกรรมและบริการในหลายประเทศ ทำให้คู่แข่งขันทางธุรกิจสามารถเข้ามาในตลาดเป็นจำนวนมากและลูกค้ามีทางเลือกในการ</a:t>
            </a:r>
            <a:r>
              <a:rPr lang="th-TH" sz="3600" dirty="0" smtClean="0"/>
              <a:t>ตัดสินใจเลือก</a:t>
            </a:r>
            <a:r>
              <a:rPr lang="th-TH" sz="3600" dirty="0"/>
              <a:t>ซื้อสินค้ามากขึ้น ส่งผลให้ธุรกิจต้องให้ความสำคัญกับลูกค้า ธุรกิจต้องพยายามหาความต้องการของลูกค้าแต่ละกลุ่มโดยอาศัยการศึกษาและการวิจัยตลาด เพื่อที่จะออกแบบผลิตภัณฑ์และบริการที่สอดคล้องความต้องการของลูกค้า</a:t>
            </a: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การนำสารสนเทศมาประยุกต์เชิงกลยุทธ์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 </a:t>
            </a:r>
            <a:r>
              <a:rPr lang="en-US" sz="3600" dirty="0" smtClean="0"/>
              <a:t>2</a:t>
            </a:r>
            <a:r>
              <a:rPr lang="en-US" sz="3600" dirty="0"/>
              <a:t>.  </a:t>
            </a:r>
            <a:r>
              <a:rPr lang="th-TH" sz="3600" b="1" dirty="0" smtClean="0"/>
              <a:t>การ</a:t>
            </a:r>
            <a:r>
              <a:rPr lang="th-TH" sz="3600" b="1" dirty="0"/>
              <a:t>ดึงของตลาด</a:t>
            </a:r>
            <a:r>
              <a:rPr lang="en-US" sz="3600" b="1" dirty="0"/>
              <a:t> (Marketing Pull) </a:t>
            </a:r>
            <a:r>
              <a:rPr lang="th-TH" sz="3600" dirty="0"/>
              <a:t>เทคโนโลยีสารสนเทศถูกนำมาประยุกต์ในองค์กรโดยทางตรงและทางอ้อม เนื่องจากการแข่งขันที่ทวีความรุนแรง ส่งผลให้องค์กรต้องหาเครื่องมือ ที่สร้างความได้เปรียบในการแข่งขันหรือพยายามสร้างความแตกต่างจากคู่แข่งขัน โดยการพัฒนานวัตกรรม ด้านผลิตภัณฑ์และบริการ</a:t>
            </a: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การนำสารสนเทศมาประยุกต์เชิงกลยุทธ์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การประยุกต์เทคโนโลยีสารสนเทศเชิงกลยุทธ์ ได้</a:t>
            </a:r>
            <a:r>
              <a:rPr lang="th-TH" dirty="0"/>
              <a:t>ขยายขอบเขตการดำเนินงานของระบบให้ครอบคลุมการใช้งานของลูกค้า ผู้ขายวัตถุดิบ และพันธมิตรทางธุรกิจ ซึ่งทำให้เกิดการใช้สารสนเทศร่วมกันอย่างมีประสิทธิภาพ เช่น การสำรองที่นั่งของสายการบิน การซื้อ-ขายหลักทรัพย์ การสั่งซื้อสินค้าและการแลกเปลี่ยนข้อมูลทางอิเล็กทรอนิกส์ เป็นต้น </a:t>
            </a:r>
            <a:endParaRPr lang="th-TH" dirty="0" smtClean="0"/>
          </a:p>
          <a:p>
            <a:r>
              <a:rPr lang="th-TH" dirty="0" smtClean="0"/>
              <a:t>เรา</a:t>
            </a:r>
            <a:r>
              <a:rPr lang="th-TH" dirty="0"/>
              <a:t>เรียกระบบในลักษณะนี้ว่า </a:t>
            </a:r>
            <a:r>
              <a:rPr lang="en-US" dirty="0"/>
              <a:t>“</a:t>
            </a:r>
            <a:r>
              <a:rPr lang="th-TH" dirty="0"/>
              <a:t>ระบบสารสนเทศระหว่างองค์กร</a:t>
            </a:r>
            <a:r>
              <a:rPr lang="en-US" dirty="0"/>
              <a:t>” </a:t>
            </a:r>
            <a:r>
              <a:rPr lang="th-TH" dirty="0"/>
              <a:t>ระบบสารสนเทศระหว่างองค์กรสามารถประยุกต์ใช้ให้เป็นประโยชน์และตอบสนองความต้องการของทุกฝ่ายทั้งในด้านความสะดวก รวดเร็ว ถูกต้อง และลดความซ้ำซ้อนของขั้นตอนในการปฏิบัติงานตลอดจนถึง การนำสารสนเทศไปประยุกต์เชิงกลยุทธ์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ปัจจุบัน</a:t>
            </a:r>
            <a:r>
              <a:rPr lang="th-TH" dirty="0"/>
              <a:t>ระบบสารสนเทศทางธุรกิจได้รับความสนใจนำไปใช้งานอย่างแพร่หลาย ในหน่วยงานทั้งภาคเอกชนและภาครัฐบาล ซึ่งครอบคลุมกิจกรรมของธุรกิจมากกว่าการเก็บรวบรวมข้อมูล การประมวลผลข้อมูล การส่งผ่านข้อมูล และการควบคุมการปฏิบัติงานเท่านั้น </a:t>
            </a:r>
            <a:endParaRPr lang="th-TH" dirty="0" smtClean="0"/>
          </a:p>
          <a:p>
            <a:r>
              <a:rPr lang="th-TH" dirty="0" smtClean="0"/>
              <a:t>หลาย</a:t>
            </a:r>
            <a:r>
              <a:rPr lang="th-TH" dirty="0"/>
              <a:t>องค์กรได้นำเทคโนโลยีสารสนเทศ มาใช้ในการดำเนินการทางธุรกิจที่ซับซ้อน และเกี่ยวข้องกับการตัดสินใจของผู้บริหารระดับสูงสุด เพื่อรักษาโอกาสทางธุรกิจและส่งเสริมความสามารถในการแข่งขัน โดยมุ่งหวังให้ธุรกิจสามารถธำรงอยู่และเติบโตอย่างต่อเนื่อง ท่ามกลางกระแสการเปลี่ยนแปลงของสภาพแวดล้อม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ปกติองค์กรจะยังไม่นำเทคโนโลยีสารสนเทศมาประยุกต์ในเชิงกลยุทธ์ในขั้นตอนเริ่มต้นของการนำระบบสารสนเทศมาใช้งาน แต่จะมีกระบวนการที่ค่อยเป็นค่อยไป ในการเรียนรู้ถึงศักยภาพของเทคโนโลยีสารสนเทศ ซึ่งมักจะแปรผันตามความสามารถด้านสารสนเทศขององค์กร ซึ่งจะมีความแตกต่าง</a:t>
            </a:r>
            <a:r>
              <a:rPr lang="th-TH" sz="3600" dirty="0" smtClean="0"/>
              <a:t>กัน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 </a:t>
            </a:r>
            <a:r>
              <a:rPr lang="en-US" sz="3600" b="1" dirty="0"/>
              <a:t>1.</a:t>
            </a:r>
            <a:r>
              <a:rPr lang="en-US" sz="3600" dirty="0"/>
              <a:t> </a:t>
            </a:r>
            <a:r>
              <a:rPr lang="th-TH" sz="3600" b="1" dirty="0" smtClean="0"/>
              <a:t>อิสระ</a:t>
            </a:r>
            <a:r>
              <a:rPr lang="th-TH" sz="3600" b="1" dirty="0"/>
              <a:t>ต่อกัน</a:t>
            </a:r>
            <a:r>
              <a:rPr lang="en-US" sz="3600" b="1" dirty="0"/>
              <a:t> (Independent) </a:t>
            </a:r>
            <a:r>
              <a:rPr lang="th-TH" sz="3600" dirty="0"/>
              <a:t>จะเป็นระดับเริ่มต้นของการนำเทคโนโลยีสารสนเทศมาใช้ในองค์กร โดยระบบสารสนเทศจะไม่เกี่ยวข้องโดยตรงกับการกำหนดกลยุทธ์ขององค์กร เทคโนโลยีสารสนเทศถูกนำมาใช้สนองวัตถุประสงค์เบื้องต้นคือ เพิ่มประสิทธิภาพในการดำเนินงานแต่ละด้านขององค์กร เช่น หน่วยปฏิบัติงาน การเงิน การตลาด และทรัพยากรบุคคล ซึ่งเป็นระบบส่วนใหญ่จะประมวลงานประจำวัน เช่น รายการลูกค้า รายงานประจำวัน เป็นต้น</a:t>
            </a: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 </a:t>
            </a:r>
            <a:r>
              <a:rPr lang="en-US" sz="3600" dirty="0"/>
              <a:t> </a:t>
            </a:r>
            <a:r>
              <a:rPr lang="en-US" sz="3600" b="1" dirty="0"/>
              <a:t>2.</a:t>
            </a:r>
            <a:r>
              <a:rPr lang="en-US" sz="3600" dirty="0"/>
              <a:t> </a:t>
            </a:r>
            <a:r>
              <a:rPr lang="th-TH" sz="3600" b="1" dirty="0" smtClean="0"/>
              <a:t>ร่วม</a:t>
            </a:r>
            <a:r>
              <a:rPr lang="th-TH" sz="3600" b="1" dirty="0"/>
              <a:t>กำหนดนโยบาย</a:t>
            </a:r>
            <a:r>
              <a:rPr lang="en-US" sz="3600" b="1" dirty="0"/>
              <a:t> (Policy Formulation) </a:t>
            </a:r>
            <a:r>
              <a:rPr lang="th-TH" sz="3600" dirty="0"/>
              <a:t>ระบบสารสนเทศถูกพัฒนาขึ้น เพื่อสนับสนุนการตัดสินใจของผู้บริหาร โดยการนำข้อมูลที่ผ่านกระบวนการประมวลผลมาใช้ประกอบการกำหนดและวางนโยบายขององค์กร</a:t>
            </a: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507288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 </a:t>
            </a:r>
            <a:r>
              <a:rPr lang="en-US" sz="3600" dirty="0" smtClean="0"/>
              <a:t>3</a:t>
            </a:r>
            <a:r>
              <a:rPr lang="en-US" sz="3600" dirty="0"/>
              <a:t>. </a:t>
            </a:r>
            <a:r>
              <a:rPr lang="th-TH" sz="3600" b="1" dirty="0" smtClean="0"/>
              <a:t>การ</a:t>
            </a:r>
            <a:r>
              <a:rPr lang="th-TH" sz="3600" b="1" dirty="0"/>
              <a:t>กำหนดนโยบายร่วมกัน</a:t>
            </a:r>
            <a:r>
              <a:rPr lang="en-US" sz="3600" b="1" dirty="0"/>
              <a:t> (Policy Execution) </a:t>
            </a:r>
            <a:endParaRPr lang="th-TH" sz="3600" b="1" dirty="0" smtClean="0"/>
          </a:p>
          <a:p>
            <a:pPr>
              <a:buNone/>
            </a:pPr>
            <a:r>
              <a:rPr lang="th-TH" sz="3600" b="1" dirty="0" smtClean="0"/>
              <a:t>	</a:t>
            </a:r>
            <a:r>
              <a:rPr lang="th-TH" sz="3600" dirty="0" smtClean="0"/>
              <a:t>การ</a:t>
            </a:r>
            <a:r>
              <a:rPr lang="th-TH" sz="3600" dirty="0"/>
              <a:t>ประยุกต์เทคโนโลยีสารสนเทศในระดับนี้จะเป็นขั้นสูงสุดของความสัมพันธ์ระหว่างเทคโนโลยีสารสนเทศกับองค์กร โดยเทคโนโลยีสารสนเทศจะเป็นส่วนหนึ่งของการกำหนดกลยุทธ์องค์กร และการนำนโยบายไปปฏิบัติ เทคโนโลยีสารสนเทศจะมีความสัมพันธ์ในเชิง</a:t>
            </a:r>
            <a:r>
              <a:rPr lang="th-TH" sz="3600" dirty="0" err="1"/>
              <a:t>บูรณา</a:t>
            </a:r>
            <a:r>
              <a:rPr lang="th-TH" sz="3600" dirty="0"/>
              <a:t>การกับกลยุทธ์ขององค์กร</a:t>
            </a:r>
            <a:endParaRPr lang="en-US" sz="3600" dirty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ระดับของการประยุกต์เทคโนโลยีสารสนเทศเชิงกลยุทธ์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/>
              <a:t>หัวใจสำคัญของการนำเทคโนโลยีสารสนเทศมาใช้งานคือ </a:t>
            </a:r>
            <a:r>
              <a:rPr lang="th-TH" b="1" dirty="0">
                <a:solidFill>
                  <a:srgbClr val="FF0000"/>
                </a:solidFill>
              </a:rPr>
              <a:t>การสร้างความได้เปรียบเชิงกลยุทธ์ให้แก่องค์กร </a:t>
            </a:r>
            <a:r>
              <a:rPr lang="th-TH" dirty="0"/>
              <a:t>แต่งานสารสนเทศส่วนใหญ่ยังอยู่ในระดับปฏิบัติการซึ่งต้องอาศัยระยะเวลาและความเข้าใจจากผู้บริหารในการพัฒนาระบบสารสนเทศ ให้มีความกลมกลืนกับองค์กร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พัฒนาระบบสารสนเทศเชิงกลยุทธ์ไม่สามารถดำเนินการอย่างรวดเร็ว โดยขาดความรู้และความเข้าใจที่แท้จริง เพราะว่าต้องใช้เงินลงทุนสูงและอาจมีปัญหาที่คาดไม่ถึงเกิดขึ้น </a:t>
            </a:r>
            <a:endParaRPr lang="th-TH" dirty="0" smtClean="0"/>
          </a:p>
          <a:p>
            <a:r>
              <a:rPr lang="th-TH" dirty="0" smtClean="0"/>
              <a:t>วิธีการ</a:t>
            </a:r>
            <a:r>
              <a:rPr lang="th-TH" dirty="0"/>
              <a:t>ที่เหมาะสมในการสร้างระบบสารสนเทศเชิงกลยุทธ์คือ การตรวจสอบระบบที่ใช้งานในปัจจุบันว่ามีขีดความสามารถเพียงใด และสามารถพัฒนาให้สอดคล้องกับการดำเนินงานในระดับสูงได้อย่างไร โดยไม่ลืมพิจารณาความสามารถและศักยภาพในการพัฒนาด้านสารสนเทศของบุคคลเป็นสำคัญ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ระบบสารสนเทศกับการธำรงรักษาความได้เปรียบ</a:t>
            </a:r>
            <a:br>
              <a:rPr lang="th-TH" b="1" dirty="0" smtClean="0"/>
            </a:br>
            <a:r>
              <a:rPr lang="th-TH" b="1" dirty="0" smtClean="0"/>
              <a:t>ในการแข่งขันของธุรกิจ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dirty="0"/>
              <a:t> </a:t>
            </a:r>
            <a:r>
              <a:rPr lang="en-US" b="1" dirty="0"/>
              <a:t>  </a:t>
            </a:r>
            <a:r>
              <a:rPr lang="en-US" dirty="0"/>
              <a:t>Alvin Toffler </a:t>
            </a:r>
            <a:r>
              <a:rPr lang="th-TH" dirty="0"/>
              <a:t>(1990) กล่าวในหนังสือ </a:t>
            </a:r>
            <a:r>
              <a:rPr lang="en-US" dirty="0"/>
              <a:t>“</a:t>
            </a:r>
            <a:r>
              <a:rPr lang="th-TH" dirty="0"/>
              <a:t>อำนาจใหม่</a:t>
            </a:r>
            <a:r>
              <a:rPr lang="en-US" dirty="0"/>
              <a:t> (Power Shift)” </a:t>
            </a:r>
            <a:r>
              <a:rPr lang="th-TH" dirty="0"/>
              <a:t>โดยสรุปว่า โลกกำลังเคลื่อนเข้าสู่</a:t>
            </a:r>
            <a:r>
              <a:rPr lang="th-TH" dirty="0" smtClean="0"/>
              <a:t>สังคมแห่ง</a:t>
            </a:r>
            <a:r>
              <a:rPr lang="th-TH" dirty="0"/>
              <a:t>อนาคต ที่มีความแตกต่างจากอดีตอย่างชัดเจนโดย</a:t>
            </a:r>
            <a:r>
              <a:rPr lang="th-TH" dirty="0" smtClean="0"/>
              <a:t>องค์ประกอบ</a:t>
            </a:r>
            <a:r>
              <a:rPr lang="th-TH" dirty="0"/>
              <a:t>ของอำนาจ กำลังย้ายมุมจากพลังอำนาจของเงินตรา และความรุนแรง ไปสู่พลังอำนาจของความรู้ ซึ่งประกอบด้วยการได้มาซึ่งข้อมูลข่าวสารที่มีคุณภาพ และความสามารถในการประยุกต์ใช้ข้อมูลข่าวสาร ให้เกิดประสิทธิภาพสูงสุด โดยบุคคลที่สามารถนำความรู้ที่ได้รับมาใช้ในการทำงานอย่างถูกต้องและเหมาะสม จะก่อให้เกิดประโยชน์แก่ทั้งตนเองและระบบที่เขา</a:t>
            </a:r>
            <a:r>
              <a:rPr lang="th-TH" dirty="0" smtClean="0"/>
              <a:t>เป็น</a:t>
            </a:r>
            <a:endParaRPr lang="th-TH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ระบบสารสนเทศกับการธำรงรักษาความได้เปรียบ</a:t>
            </a:r>
            <a:br>
              <a:rPr lang="th-TH" b="1" dirty="0" smtClean="0"/>
            </a:br>
            <a:r>
              <a:rPr lang="th-TH" b="1" dirty="0" smtClean="0"/>
              <a:t>ในการแข่งขันของธุรกิจ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ปัจจุบัน</a:t>
            </a:r>
            <a:r>
              <a:rPr lang="th-TH" dirty="0"/>
              <a:t>เมื่อองค์กรสามารถพัฒนาผลิตภัณฑ์หรือบริการที่มีคุณภาพและเป็นที่ต้องการของลูกค้า ไม่นานนักคู่แข่งขันก็จะสามารถสร้างผลิตภัณฑ์หรือบริการที่ใกล้เคียงกัน หรือที่เรียกว่า</a:t>
            </a:r>
            <a:r>
              <a:rPr lang="en-US" dirty="0"/>
              <a:t>”</a:t>
            </a:r>
            <a:r>
              <a:rPr lang="th-TH" dirty="0"/>
              <a:t>ผลิตภัณฑ์เลียนแบบ</a:t>
            </a:r>
            <a:r>
              <a:rPr lang="en-US" dirty="0"/>
              <a:t> (Copycats)” </a:t>
            </a:r>
            <a:r>
              <a:rPr lang="th-TH" dirty="0"/>
              <a:t>ได้ในระยะเวลาที่รวดเร็ว โดยอาศัยวิธีการต่างๆ เช่น การซื้อเทคโนโลยี วิศวกรรมย้อนกลับ</a:t>
            </a:r>
            <a:r>
              <a:rPr lang="en-US" dirty="0"/>
              <a:t>(Reverse Engineering) </a:t>
            </a:r>
            <a:r>
              <a:rPr lang="th-TH" dirty="0"/>
              <a:t>หรือการจารกรรมทางความคิด เป็น</a:t>
            </a:r>
            <a:r>
              <a:rPr lang="th-TH" dirty="0" smtClean="0"/>
              <a:t>ต้น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สาเหตุการประยุกต์ใช้กลยุทธ์ธุรกิจ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/>
              <a:t>2. </a:t>
            </a:r>
            <a:r>
              <a:rPr lang="th-TH" sz="3600" b="1" dirty="0" smtClean="0"/>
              <a:t>การ</a:t>
            </a:r>
            <a:r>
              <a:rPr lang="th-TH" sz="3600" b="1" dirty="0"/>
              <a:t>แข่งขันระดับโลก</a:t>
            </a:r>
            <a:r>
              <a:rPr lang="en-US" sz="3600" b="1" dirty="0"/>
              <a:t> (Global Competition) </a:t>
            </a:r>
            <a:r>
              <a:rPr lang="th-TH" sz="3600" dirty="0"/>
              <a:t>การเติบโตรวดเร็วและพัฒนาการที่ต่อเนื่องของระบบเศรษฐกิจในแต่ละประเทศส่งผลให้หลายธุรกิจขยายตัวจนมีขอบเขตข้ามพรมแดนของรัฐ หรือที่เรียกว่า </a:t>
            </a:r>
            <a:r>
              <a:rPr lang="th-TH" sz="3600" b="1" dirty="0" smtClean="0"/>
              <a:t>บริษัทข้ามชาติ</a:t>
            </a:r>
          </a:p>
          <a:p>
            <a:pPr>
              <a:buNone/>
            </a:pPr>
            <a:r>
              <a:rPr lang="th-TH" sz="3600" b="1" dirty="0" smtClean="0"/>
              <a:t>	</a:t>
            </a:r>
            <a:r>
              <a:rPr lang="en-US" sz="3600" b="1" dirty="0" smtClean="0"/>
              <a:t>(</a:t>
            </a:r>
            <a:r>
              <a:rPr lang="en-US" sz="3600" b="1" dirty="0"/>
              <a:t>Multinational Corporation, MNC</a:t>
            </a:r>
            <a:r>
              <a:rPr lang="en-US" sz="3600" b="1" dirty="0" smtClean="0"/>
              <a:t>)</a:t>
            </a:r>
            <a:r>
              <a:rPr lang="en-US" sz="3600" dirty="0" smtClean="0"/>
              <a:t> </a:t>
            </a:r>
            <a:r>
              <a:rPr lang="th-TH" sz="3600" dirty="0"/>
              <a:t>ทำให้ธุรกิจที่จะอยู่รอดในอนาคตจะต้องพัฒนาความเข้มแข็งและความสมารถในการปรับตัวให้รวดเร็วและถูกต้อง เพื่อที่จะแข่งขันบนเวทีโลกได้อย่างสมบูรณ์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ระบบสารสนเทศกับการธำรงรักษาความได้เปรียบ</a:t>
            </a:r>
            <a:br>
              <a:rPr lang="th-TH" b="1" dirty="0" smtClean="0"/>
            </a:br>
            <a:r>
              <a:rPr lang="th-TH" b="1" dirty="0" smtClean="0"/>
              <a:t>ในการแข่งขันของธุรกิจ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ผลิตภัณฑ์</a:t>
            </a:r>
            <a:r>
              <a:rPr lang="th-TH" dirty="0"/>
              <a:t>ที่ออกใหม่ของคู่แข่งขันทางธุรกิจอาจมีเทคโนโลยีและคุณสมบัติที่ดีกว่าของต้นแบบ เนื่องจากคู่แข่งขันทางธุรกิจสามารถเรียนรู้จากเทคโนโลยีและข้อมูลที่ได้รับจากธุรกิจของเรา ซึ่งก่อให้เกิดปัญหาสำคัญของธุรกิจปัจจุบันคือ </a:t>
            </a:r>
            <a:r>
              <a:rPr lang="en-US" dirty="0"/>
              <a:t>“</a:t>
            </a:r>
            <a:r>
              <a:rPr lang="th-TH" dirty="0"/>
              <a:t>องค์กรจะรักษาความสามารถในการแข่งขันได้อย่างต่อเนื่องได้อย่างไร</a:t>
            </a:r>
            <a:r>
              <a:rPr lang="en-US" dirty="0"/>
              <a:t>” </a:t>
            </a:r>
            <a:r>
              <a:rPr lang="th-TH" dirty="0"/>
              <a:t>โดยเฉพาะสำหรับผู้นำในตลาดที่ต้องการรักษาความเป็นหนึ่งอย่างชัดเจน</a:t>
            </a:r>
            <a:r>
              <a:rPr lang="en-US" dirty="0"/>
              <a:t> Clemson and Weber (1991) 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แนวทางในการธำรงรักษาความได้เปรียบในการแข่งขัน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1.   </a:t>
            </a:r>
            <a:r>
              <a:rPr lang="th-TH" b="1" dirty="0" smtClean="0"/>
              <a:t>ดำเนินการ</a:t>
            </a:r>
            <a:r>
              <a:rPr lang="th-TH" b="1" dirty="0"/>
              <a:t>ก่อน</a:t>
            </a:r>
            <a:r>
              <a:rPr lang="en-US" b="1" dirty="0"/>
              <a:t> (First Mover) </a:t>
            </a:r>
            <a:r>
              <a:rPr lang="th-TH" dirty="0"/>
              <a:t>ธุรกิจสามารถสร้างความได้เปรียบในการแข่งขันจากผลิตสินค้า หรือให้บริการใหม่ แก่ลูกค้าก่อนคู่แข่งขันทางธุรกิจ ตามแนวคิดที่ว่า </a:t>
            </a:r>
            <a:r>
              <a:rPr lang="en-US" dirty="0"/>
              <a:t>”</a:t>
            </a:r>
            <a:r>
              <a:rPr lang="th-TH" dirty="0"/>
              <a:t>การเป็นหนึ่งในตลาดย่อมดีกว่าเป็นที่สองที่ดีกว่า</a:t>
            </a:r>
            <a:r>
              <a:rPr lang="en-US" dirty="0"/>
              <a:t>” </a:t>
            </a:r>
            <a:r>
              <a:rPr lang="th-TH" dirty="0"/>
              <a:t>ถึงแม้ว่าธุรกิจของคู่แข่งขันจะสามารถเข้ามาในตลาด หรือสร้างผลิตภัณฑ์และบริการที่คล้ายคลึงกับเราได้ แต่ธุรกิจสามารถสร้างอิทธิพลในการกำหนดโครงสร้างของตลาดและการแข่งขันสามารถทำกำไรที่สูง และถ้าธุรกิจสามารถสร้างความซื่อสัตย์และบริการขององค์กรขึ้นในกลุ่มลูกค้า ก็จะทำให้การดำเนินงานของธุรกิจมีความมั่นคง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แนวทางในการธำรงรักษาความได้เปรียบในการแข่งขัน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.  </a:t>
            </a:r>
            <a:r>
              <a:rPr lang="th-TH" b="1" dirty="0" smtClean="0"/>
              <a:t>ผู้นำ</a:t>
            </a:r>
            <a:r>
              <a:rPr lang="th-TH" b="1" dirty="0"/>
              <a:t>ด้านเทคโนโลยี</a:t>
            </a:r>
            <a:r>
              <a:rPr lang="en-US" b="1" dirty="0"/>
              <a:t> (Technological Leadership) </a:t>
            </a:r>
            <a:r>
              <a:rPr lang="th-TH" dirty="0"/>
              <a:t>ปัจจุบันเทคโนโลยีสมัยใหม่ โดยเฉพาะเทคโนโลยีสารสนเทศ เป็นปัจจัยสำคัญต่อการดำเนินธุรกิจ ซึ่งจะพบว่าเทคโนโลยีสารสนเทศเริ่มมีบทบาทในการสร้างความได้เปรียบการแข่งขันธุรกิจ จนได้รับการยอมรับว่าเป็นทรัพยากรที่สำคัญเชิงกลยุทธ์ขององค์กร ถ้าธุรกิจสามารถเป็นผู้นำในการนำเทคโนโลยีที่ทันสมัยมาประยุกต์ใช้ในการทำงานแล้ว นอกจากการพัฒนาผลิตภาพแล้ว ธุรกิจยังสามารถสร้างภาพลักษณ์ที่ดีในความรู้สึกของผู้บริโภค เช่น ธนาคารไทยพาณิชย์พยายามเป็นผู้นำในการนำเทคโนโลยีมาใช้บริการลูกค้า เป็นต้น</a:t>
            </a:r>
            <a:endParaRPr lang="en-US" dirty="0"/>
          </a:p>
          <a:p>
            <a:pPr>
              <a:buNone/>
            </a:pPr>
            <a:r>
              <a:rPr lang="en-US" dirty="0"/>
              <a:t>  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แนวทางในการธำรงรักษาความได้เปรียบในการแข่งขัน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 </a:t>
            </a:r>
            <a:r>
              <a:rPr lang="th-TH" b="1" dirty="0" smtClean="0"/>
              <a:t>เสริมสร้าง</a:t>
            </a:r>
            <a:r>
              <a:rPr lang="th-TH" b="1" dirty="0"/>
              <a:t>นวัตกรรมอย่างต่อเนื่อง</a:t>
            </a:r>
            <a:r>
              <a:rPr lang="en-US" b="1" dirty="0"/>
              <a:t> (Continuous Innovation) </a:t>
            </a:r>
            <a:r>
              <a:rPr lang="th-TH" dirty="0"/>
              <a:t>การเปลี่ยนแปลงที่รวดเร็วในปัจจุบัน ส่งผลในธุรกิจมีนวัตกรรมของผลิตภัณฑ์และบริการที่ตอบสนองความต้องการของลูกค้าอย่างต่อเนื่อง ซึ่งจะทำให้ลูกค้าเกิดความพึงพอใจ นอกจากนี้พึงพอใจ นอกจากนี้พัฒนาการที่ต่อเนื่องยังทำให้คู่แข่งขันไม่สามารถเลียนแบบได้ทัน แต่การพัฒนาที่รวดเร็วจะมีค่าใช้จ่ายด้ายการวิจัยและพัฒนา</a:t>
            </a:r>
            <a:r>
              <a:rPr lang="en-US" dirty="0"/>
              <a:t> (Research and Development) </a:t>
            </a:r>
            <a:r>
              <a:rPr lang="th-TH" dirty="0"/>
              <a:t>หรือ</a:t>
            </a:r>
            <a:r>
              <a:rPr lang="en-US" dirty="0"/>
              <a:t> R&amp;D </a:t>
            </a:r>
            <a:r>
              <a:rPr lang="th-TH" dirty="0"/>
              <a:t>สูง ซึ่งผู้บริหารต้องพิจารณาอย่างรอบคอบระหว่างผลได้กับผลเสียของการเป็นผู้นำด้านนวัตกรรมก่อนตัดสินใจกำหนดตำแหน่งขององค์กร</a:t>
            </a:r>
            <a:endParaRPr lang="en-US" dirty="0"/>
          </a:p>
          <a:p>
            <a:pPr>
              <a:buNone/>
            </a:pPr>
            <a:r>
              <a:rPr lang="en-US" dirty="0"/>
              <a:t>  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แนวทางในการธำรงรักษาความได้เปรียบในการแข่งขัน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  4.  </a:t>
            </a:r>
            <a:r>
              <a:rPr lang="th-TH" b="1" dirty="0" smtClean="0"/>
              <a:t>สร้าง</a:t>
            </a:r>
            <a:r>
              <a:rPr lang="th-TH" b="1" dirty="0"/>
              <a:t>ต้นทุนที่สูงในการเปลี่ยนแปลง</a:t>
            </a:r>
            <a:r>
              <a:rPr lang="en-US" b="1" dirty="0"/>
              <a:t> (Create High Switching Cost) </a:t>
            </a:r>
            <a:r>
              <a:rPr lang="th-TH" dirty="0"/>
              <a:t>บางครั้งธุรกิจอาจพยายามสร้างความไม่สะดวกสบาย หรือค่าใช้จ่ายสูงแกลูกค้า ทั้งโดยทางตรงหรือทางอ้อม ถ้าเขาต้องการจะเปลี่ยนไปใช้ผลิตภัณฑ์หรือบริการของคู่แข่งขันทางธุรกิจ ซึ่งจะทำให้ลูกค้าต้องคิดอย่างรอบคอบ ก่อนตัดสินใจใช้ผลิตภัณฑ์หรือบริการของคู่แข่งขันทางธุรกิจ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ผลิตและดำเนินงาน</a:t>
            </a:r>
            <a:r>
              <a:rPr lang="en-US" b="1" dirty="0"/>
              <a:t> </a:t>
            </a:r>
            <a:r>
              <a:rPr lang="th-TH" dirty="0"/>
              <a:t>ผู้บริหารต้องหาแนวทางในการนำเทคโนโลยีสารสนเทศมาประยุกต์ในการพัฒนาผลิตภัณฑ์ หรือบริการ เช่น วิศวกรรมคู่ขนาน</a:t>
            </a:r>
            <a:r>
              <a:rPr lang="en-US" dirty="0"/>
              <a:t> (Concurrent Engineering) </a:t>
            </a:r>
            <a:r>
              <a:rPr lang="th-TH" dirty="0"/>
              <a:t>โดยการใช้คอมพิวเตอร์ออกแบบ ในการออกแบบพัฒนาและตรวจสอบผลิตภัณฑ์ในเวลาเดียวกัน เป็นต้น เพื่อให้ผลิตภัณฑ์หรือบริการมีคุณภาพ มีความทันสมัยและสอดคล้องความต้องการของลูกค้า ตลอดจนสนับสนุนการจัดโครงสร้างองค์กร ให้สามารถใช้ทรัพยากรร่วมกันและสอดคล้อง</a:t>
            </a:r>
            <a:r>
              <a:rPr lang="th-TH" dirty="0" smtClean="0"/>
              <a:t>กัน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  </a:t>
            </a:r>
            <a:r>
              <a:rPr lang="th-TH" b="1" dirty="0" smtClean="0"/>
              <a:t>การ</a:t>
            </a:r>
            <a:r>
              <a:rPr lang="th-TH" b="1" dirty="0"/>
              <a:t>ติดต่อสื่อสารที่มีประสิทธิภาพ</a:t>
            </a:r>
            <a:r>
              <a:rPr lang="en-US" b="1" dirty="0"/>
              <a:t> </a:t>
            </a:r>
            <a:r>
              <a:rPr lang="th-TH" dirty="0"/>
              <a:t>เป็นสิ่งสำคัญในการดำเนินธุรกิจปัจจุบัน ผู้บริหารต้องส่งเสริมการนำเทคโนโลยีสารสนเทศมาใช้ในการติดต่อเชื่อมโยงระหว่างหน่วยงาน ทั้งภายในและภายนอกองค์กร เพื่อให้การสื่อสารข้อมูลมีความสะดวก รวดเร็ว ถูกต้อง และทั่วถึง ซึ่งจะทำให้บุคคลเกิดความเข้าใจและสามารถปฏิบัติงานร่วมกันอย่างมีประสิทธิภาพ และเกิดความรู้สึกที่ดีต่อเทคโนโลยีสารสนเทศ นอกจากนี้ผู้บริหารต้องส่งเสริมการติดต่อสื่อสาร เพื่อสร้างความเข้าใจที่ถูกต้องต่อการนำเทคโนโลยีสารสนเทศมาประยุกต์ในการทำงาน เนื่องจากบุคคลมีแนวโน้มที่จะต่อต้านสิ่งที่ตนไม่เข้าใจ ไม่รู้จัก หรือไม่คุ้นเคย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3.  </a:t>
            </a:r>
            <a:r>
              <a:rPr lang="th-TH" b="1" dirty="0" smtClean="0"/>
              <a:t>กระบวนการ</a:t>
            </a:r>
            <a:r>
              <a:rPr lang="en-US" b="1" dirty="0"/>
              <a:t> </a:t>
            </a:r>
            <a:r>
              <a:rPr lang="th-TH" dirty="0"/>
              <a:t>การนำเทคโนโลยีสารสนเทศมาใช้ในการดำเนินงานจะส่งผลให้หลายองค์กรต้องปรับปรุงกระบวนการทำงาน โดยลดขั้นตอนการทำงานที่ล้าสมัยและไม่จำเป็นออก เพื่อให้องค์กรสามารถดำเนินงานอย่างมีประสิทธิภาพ และสามารถธำรงรักษาความได้เปรียบในการแข่งขันหรือคู่แข่งขันทางธุรกิจ ปัจจุบันการปรับขั้นตอนโครงสร้าง หรือกระบวนการทำงาน อาจมีวิธีการที่แตกต่างกัน ยกตัวอย่างเช่น การพัฒนาการทำงาน การรื้อปรับระบบ หรืการปรับรูปองค์กร เป็นต้น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 </a:t>
            </a:r>
            <a:r>
              <a:rPr lang="th-TH" b="1" dirty="0" smtClean="0"/>
              <a:t>การ</a:t>
            </a:r>
            <a:r>
              <a:rPr lang="th-TH" b="1" dirty="0"/>
              <a:t>วางแผน</a:t>
            </a:r>
            <a:r>
              <a:rPr lang="en-US" b="1" dirty="0"/>
              <a:t> </a:t>
            </a:r>
            <a:r>
              <a:rPr lang="th-TH" dirty="0"/>
              <a:t>ความสำเร็จของการประยุกต์เทคโนโลยีสารสนเทศในการดำเนินงานขององค์กรธุรกิจ เกิดจากการพัฒนาโครงสร้างพื้นฐานของเทคโนโลยีสารสนเทศ ที่สอดคล้องกับสถานการณ์และกลยุทธ์ขององค์กร ซึ่งการดำเนินงานในระดับนี้ต้องอาศัย การสนับสนุนจากผู้บริหารระดับสูง โดยผู้บริหารต้องสนับสนุนให้องค์กรนำเทคโนโลยีสารสนเทศ มาใช้ประโยชน์ในการวางแผนโดยเฉพาะในระดับกลยุทธ์ขององค์กร เพื่อให้การดำเนินงานสอดประสานกันทั่วทั้งองค์กร การประยุกต์เทคโนโลยีสารสนเทศในระดับนี้ เป็นขั้นตอนที่สำคัญที่สุดในการสร้างความกลมกลืนระหว่างเทคโนโลยีสารสนเทศ องค์กร และกลยุทธ์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</a:t>
            </a:r>
            <a:r>
              <a:rPr lang="th-TH" dirty="0"/>
              <a:t>ปัจจุบันผู้บริหารระดับสูง เริ่มประยุกต์เทคโนโลยีสารสนเทศในการทำงานมากขึ้น ซึ่งแสดงถึงการส่งเสริมและการพัฒนา ศักยภาพด้านสารสนเทศขององค์กร เพราะการใช้เทคโนโลยีสารสนเทศในที่ทำงานจะทำให้ผู้บริหารเกิดความเข้าใจ ในความสามารถของเทคโนโลยีสารสนเทศ และเกิดความสนใจที่จะนำเทคโนโลยีสารสนเทศมาประยุกต์ในการดำเนินงานของธุรกิจมากกว่าในอดีต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สาเหตุการประยุกต์ใช้กลยุทธ์ธุรกิจ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</a:t>
            </a:r>
            <a:r>
              <a:rPr lang="en-US" sz="3600" dirty="0" smtClean="0"/>
              <a:t>3</a:t>
            </a:r>
            <a:r>
              <a:rPr lang="en-US" sz="3600" dirty="0"/>
              <a:t>.  </a:t>
            </a:r>
            <a:r>
              <a:rPr lang="th-TH" sz="3600" b="1" dirty="0" smtClean="0"/>
              <a:t>การ</a:t>
            </a:r>
            <a:r>
              <a:rPr lang="th-TH" sz="3600" b="1" dirty="0"/>
              <a:t>กำหนดขนาดที่เหมาะสม</a:t>
            </a:r>
            <a:r>
              <a:rPr lang="en-US" sz="3600" b="1" dirty="0"/>
              <a:t> (Rightsizing) </a:t>
            </a:r>
            <a:r>
              <a:rPr lang="th-TH" sz="3600" dirty="0"/>
              <a:t>การเปลี่ยนแปลงทางเทคโนโลยีโดยเฉพาะเทคโนโลยีสารสนเทศ ทำให้ผู้บริหารองค์กร ต้องการการปรับรูปแบบโครงสร้างองค์กรให้เหมาะสม โดยการใช้ทรัพยากรร่วมกัน</a:t>
            </a:r>
            <a:r>
              <a:rPr lang="en-US" sz="3600" dirty="0"/>
              <a:t> (Shared Resources) </a:t>
            </a:r>
            <a:r>
              <a:rPr lang="th-TH" sz="3600" dirty="0"/>
              <a:t>เพื่อลดความฟุ่มเฟือยในการใช้ทรัพยากรทางธุรกิจ และสามารถดำเนินงานอย่างมีประสิทธิภาพ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บทบาทของผู้บริหารที่มีต่อกลยุทธ์</a:t>
            </a:r>
            <a:br>
              <a:rPr lang="th-TH" b="1" dirty="0" smtClean="0"/>
            </a:br>
            <a:r>
              <a:rPr lang="th-TH" b="1" dirty="0" smtClean="0"/>
              <a:t>ด้านสารสนเทศขององค์กร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</a:t>
            </a:r>
            <a:r>
              <a:rPr lang="th-TH" dirty="0"/>
              <a:t>แต่ความเป็นจริงในธุรกิจไทยยังไม่พอใจ เนื่องจากผู้บริหารระดับสูงในปัจจุบันมีความรู้และประสบการด้านสารสนเทศที่จำกัด เพราะว่าช่วงเวลาที่เขาเตอบโตและก้าวขึ้นสู่ตำแหน่งบริหารเป็นช่วงเวลาของยุคการแข่งขันที่อาศัยความได้เปรียบจากแรงงาน และประโยชน์จากทรัพยากรทางธุรกิจอื่น เช่น ทรัพยากรธรรมชาติ ทุน และการสนับสนุนจากภาครัฐบาล เป็นต้น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dirty="0"/>
              <a:t> </a:t>
            </a:r>
            <a:r>
              <a:rPr lang="en-US" sz="5100" b="1" dirty="0"/>
              <a:t>  </a:t>
            </a:r>
            <a:r>
              <a:rPr lang="th-TH" sz="5100" dirty="0"/>
              <a:t>หัวใจสำคัญในการดำรงอยู่ขององค์กรธุรกิจคือ ธุรกิจต้องสามารถปรับตัวให้อยู่ร่วมกับสังคมได้อย่างกลมกลืน และสามารถดำเนินการแข่งขัน กับคู่แข่งขันทางธุรกิจอย่างมีประสิทธิภาพ ปัจจุบันเราสามารถใช้เทคโนโลยีสารสนเทศให้เป็นประโยชน์ต่อองค์กรในหลายระดับตั้งแต่ การปฏิบัติงานประจำวัน การจัดทำและนำเสนอสารสนเทศแก่ผู้บริหาร จนกระทั่งถึงการดำเนินงานในระดับกลยุทธ์ขององค์กรโดยเทคโนโลยีสารสนเทศสามารถนำมาใช้ในการสร้างและธำรงรักษาความสามารถในการแข่งขันของธุรกิจ ตัวอย่างเช่น</a:t>
            </a:r>
            <a:endParaRPr lang="en-US" sz="5100" dirty="0"/>
          </a:p>
          <a:p>
            <a:pPr lvl="2">
              <a:buNone/>
            </a:pPr>
            <a:r>
              <a:rPr lang="en-US" dirty="0"/>
              <a:t> </a:t>
            </a:r>
            <a:r>
              <a:rPr lang="en-US" sz="4000" dirty="0"/>
              <a:t> </a:t>
            </a:r>
            <a:r>
              <a:rPr lang="en-US" sz="4000" dirty="0" smtClean="0"/>
              <a:t>-</a:t>
            </a:r>
            <a:r>
              <a:rPr lang="en-US" sz="4000" dirty="0"/>
              <a:t>  </a:t>
            </a:r>
            <a:r>
              <a:rPr lang="th-TH" sz="4000" dirty="0" smtClean="0"/>
              <a:t>การ</a:t>
            </a:r>
            <a:r>
              <a:rPr lang="th-TH" sz="4000" dirty="0"/>
              <a:t>กำหนดโครงสร้างและการดำเนินงานขององค์กรใหม่</a:t>
            </a:r>
            <a:endParaRPr lang="en-US" sz="4000" dirty="0"/>
          </a:p>
          <a:p>
            <a:pPr lvl="2">
              <a:buNone/>
            </a:pPr>
            <a:r>
              <a:rPr lang="en-US" sz="4000" dirty="0"/>
              <a:t> </a:t>
            </a:r>
            <a:r>
              <a:rPr lang="en-US" sz="4000" dirty="0" smtClean="0"/>
              <a:t>-</a:t>
            </a:r>
            <a:r>
              <a:rPr lang="en-US" sz="4000" dirty="0"/>
              <a:t>   </a:t>
            </a:r>
            <a:r>
              <a:rPr lang="th-TH" sz="4000" dirty="0" smtClean="0"/>
              <a:t>การ</a:t>
            </a:r>
            <a:r>
              <a:rPr lang="th-TH" sz="4000" dirty="0"/>
              <a:t>สร้างความสัมพันธ์ที่ใกล้ชิดระหว่างองค์กรกับลูกค้าผู้ขายวัตถุดิบ และพันธมิตรธุรกิจ</a:t>
            </a:r>
            <a:endParaRPr lang="en-US" sz="4000" dirty="0"/>
          </a:p>
          <a:p>
            <a:pPr lvl="2">
              <a:buNone/>
            </a:pPr>
            <a:r>
              <a:rPr lang="en-US" sz="4000" dirty="0"/>
              <a:t>  </a:t>
            </a:r>
            <a:r>
              <a:rPr lang="en-US" sz="4000" dirty="0" smtClean="0"/>
              <a:t>-</a:t>
            </a:r>
            <a:r>
              <a:rPr lang="en-US" sz="4000" dirty="0"/>
              <a:t>  </a:t>
            </a:r>
            <a:r>
              <a:rPr lang="th-TH" sz="4000" dirty="0" smtClean="0"/>
              <a:t>การ</a:t>
            </a:r>
            <a:r>
              <a:rPr lang="th-TH" sz="4000" dirty="0"/>
              <a:t>พัฒนาประสิทธิภาพในการผลิตสินค้าและการให้บริการ</a:t>
            </a:r>
            <a:endParaRPr lang="en-US" sz="4000" dirty="0"/>
          </a:p>
          <a:p>
            <a:pPr lvl="2">
              <a:buNone/>
            </a:pPr>
            <a:r>
              <a:rPr lang="en-US" sz="4000" dirty="0"/>
              <a:t>  </a:t>
            </a:r>
            <a:r>
              <a:rPr lang="en-US" sz="4000" dirty="0" smtClean="0"/>
              <a:t>-</a:t>
            </a:r>
            <a:r>
              <a:rPr lang="en-US" sz="4000" dirty="0"/>
              <a:t>  </a:t>
            </a:r>
            <a:r>
              <a:rPr lang="th-TH" sz="4000" dirty="0" smtClean="0"/>
              <a:t>การ</a:t>
            </a:r>
            <a:r>
              <a:rPr lang="th-TH" sz="4000" dirty="0"/>
              <a:t>เปลี่ยนรูปแบบการแข่งขันและการเป็นพันธมิตร</a:t>
            </a:r>
            <a:endParaRPr lang="en-US" sz="4000" dirty="0"/>
          </a:p>
          <a:p>
            <a:pPr lvl="2">
              <a:buNone/>
            </a:pPr>
            <a:r>
              <a:rPr lang="en-US" sz="4000" dirty="0"/>
              <a:t>  </a:t>
            </a:r>
            <a:r>
              <a:rPr lang="en-US" sz="4000" dirty="0" smtClean="0"/>
              <a:t>-</a:t>
            </a:r>
            <a:r>
              <a:rPr lang="en-US" sz="4000" dirty="0"/>
              <a:t>  </a:t>
            </a:r>
            <a:r>
              <a:rPr lang="th-TH" sz="4000" dirty="0" smtClean="0"/>
              <a:t>การ</a:t>
            </a:r>
            <a:r>
              <a:rPr lang="th-TH" sz="4000" dirty="0"/>
              <a:t>ส่งเสริมศักยภาพในด้านการตัดสินใจและการทำงานกุ่ม</a:t>
            </a:r>
            <a:endParaRPr lang="en-US" sz="4000" dirty="0"/>
          </a:p>
          <a:p>
            <a:pPr lvl="2">
              <a:buNone/>
            </a:pPr>
            <a:r>
              <a:rPr lang="en-US" sz="4000" dirty="0"/>
              <a:t>  </a:t>
            </a:r>
            <a:r>
              <a:rPr lang="en-US" sz="4000" dirty="0" smtClean="0"/>
              <a:t>-</a:t>
            </a:r>
            <a:r>
              <a:rPr lang="en-US" sz="4000" dirty="0"/>
              <a:t>  </a:t>
            </a:r>
            <a:r>
              <a:rPr lang="th-TH" sz="4000" dirty="0" smtClean="0"/>
              <a:t>การ</a:t>
            </a:r>
            <a:r>
              <a:rPr lang="th-TH" sz="4000" dirty="0"/>
              <a:t>สร้างความยืดหยุ่นในการตอบสนองต่อสิ่งแวดล้อม เป็นต้น</a:t>
            </a:r>
            <a:endParaRPr lang="en-US" sz="4000" dirty="0"/>
          </a:p>
          <a:p>
            <a:pPr>
              <a:buNone/>
            </a:pPr>
            <a:r>
              <a:rPr lang="en-US" dirty="0"/>
              <a:t> </a:t>
            </a:r>
            <a:endParaRPr lang="th-TH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  </a:t>
            </a:r>
            <a:r>
              <a:rPr lang="th-TH" dirty="0"/>
              <a:t>ผู้บริหารเป็นบุคคลสำคัญที่ทำให้องค์กรประสบกับความก้าวหน้าหรือประสบกับความล้มเหลว ปัจจุบันเทคโนโลยีสารสนเทศ จะแสดงบทบาทสำคัญนอกเหนือจากการสนับสนุนการดำเนินงานให้มีประสิทธิภาพ โดยเทคโนโลยีสารสนเทศยังมีส่วนในการกำหนดกลยุทธ์ขององค์กร ดังนั้นถ้าผู้บริหารสามารถนำเทคโนโลยีสารสนเทศมาประยุกต์ในการทำงานอย่างเหมาะสมแล้ว นอกจากจะสามารถสร้างผลงานให้แก่ตนเองแล้ว ยังช่วยเพิ่มประสิทธิภาพแก่องค์กรธุรกิจอีกด้วย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สาเหตุการประยุกต์ใช้กลยุทธ์ธุรกิจ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4</a:t>
            </a:r>
            <a:r>
              <a:rPr lang="en-US" dirty="0"/>
              <a:t>. </a:t>
            </a:r>
            <a:r>
              <a:rPr lang="en-US" dirty="0" smtClean="0"/>
              <a:t> </a:t>
            </a:r>
            <a:r>
              <a:rPr lang="th-TH" b="1" dirty="0" smtClean="0"/>
              <a:t>คุณภาพ</a:t>
            </a:r>
            <a:r>
              <a:rPr lang="en-US" b="1" dirty="0"/>
              <a:t> (Quality) </a:t>
            </a:r>
            <a:r>
              <a:rPr lang="th-TH" dirty="0"/>
              <a:t>ในปัจจุบันทั้งธุรกิจและผู้บริโภคต่างตื่นตัวต่อแนวความคิดด้านคุณภาพของผลิตภัณฑ์และการให้บริการ เนื่องจากลูกค้าไม่เพียงแต่ต้องการผลิตภัณฑ์หรือบริการเท่านั้น แต่เขายังต้องการผลิตภัณฑ์หรือบริการที่มีคุณภาพ เหมาะสมกับเงินที่เสียไป หลายองค์กรได้พยายามพัฒนาคุณภาพและการให้บริการของตน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นำ</a:t>
            </a:r>
            <a:r>
              <a:rPr lang="th-TH" dirty="0"/>
              <a:t>หลักการจัดการดำเนินงานสมัยใหม่</a:t>
            </a:r>
            <a:r>
              <a:rPr lang="en-US" dirty="0"/>
              <a:t> (Modem Operations Management) </a:t>
            </a:r>
            <a:r>
              <a:rPr lang="th-TH" dirty="0"/>
              <a:t>มาประยุกต์ใช้ในการสร้างคุณภาพของงาน เช่น การจัดการคุณภาพโดยรวม</a:t>
            </a:r>
            <a:r>
              <a:rPr lang="en-US" dirty="0"/>
              <a:t> (Total Quality Management, </a:t>
            </a:r>
            <a:r>
              <a:rPr lang="en-US" dirty="0" smtClean="0"/>
              <a:t>TQM)</a:t>
            </a:r>
            <a:r>
              <a:rPr lang="en-US" dirty="0"/>
              <a:t> </a:t>
            </a:r>
            <a:r>
              <a:rPr lang="th-TH" dirty="0"/>
              <a:t>การผลิตแบบไม่มีข้อผิดพลาด</a:t>
            </a:r>
            <a:r>
              <a:rPr lang="en-US" dirty="0"/>
              <a:t> (Zero Defect) </a:t>
            </a:r>
            <a:r>
              <a:rPr lang="th-TH" dirty="0"/>
              <a:t>หรือคุณภาพจากแหล่งกำเนิด</a:t>
            </a:r>
            <a:r>
              <a:rPr lang="en-US" dirty="0"/>
              <a:t> (Quality at Source) </a:t>
            </a:r>
            <a:r>
              <a:rPr lang="th-TH" dirty="0"/>
              <a:t>เป็นต้น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สาเหตุการประยุกต์ใช้กลยุทธ์ธุรกิจ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5</a:t>
            </a:r>
            <a:r>
              <a:rPr lang="en-US" sz="3600" dirty="0"/>
              <a:t>.  </a:t>
            </a:r>
            <a:r>
              <a:rPr lang="th-TH" sz="3600" b="1" dirty="0" smtClean="0"/>
              <a:t>เทคโนโลยี</a:t>
            </a:r>
            <a:r>
              <a:rPr lang="en-US" sz="3600" b="1" dirty="0"/>
              <a:t> (Technology) </a:t>
            </a:r>
            <a:r>
              <a:rPr lang="th-TH" sz="3600" dirty="0"/>
              <a:t>ธุรกิจได้นำเทคโนโลยีโดยเฉพาะเทคโนโลยีสารสนเทศมาประยุกต์ใช้ให้เป็นประโยชน์ต่อการดำเนินงาน </a:t>
            </a:r>
            <a:endParaRPr lang="th-TH" sz="3600" dirty="0" smtClean="0"/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 </a:t>
            </a:r>
            <a:r>
              <a:rPr lang="th-TH" sz="3200" dirty="0" smtClean="0"/>
              <a:t>เทคโนโลยีกลายเป็น</a:t>
            </a:r>
            <a:r>
              <a:rPr lang="th-TH" sz="3200" dirty="0"/>
              <a:t>เครื่องมือที่สำคัญเชิงกลยุทธ์ ซึ่งสร้างความได้เปรียบในการแข่งขันแก่ธุรกิจ </a:t>
            </a:r>
            <a:endParaRPr lang="th-TH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	การ</a:t>
            </a:r>
            <a:r>
              <a:rPr lang="th-TH" sz="3200" dirty="0"/>
              <a:t>เป็นผู้นำด้านเทคโนโลยีของธุรกิจยังช่วยสร้างภาพลักษณ์ที่ดีในความรู้สึกของผู้บริโภคอีกด้วย</a:t>
            </a:r>
            <a:endParaRPr lang="en-US" sz="32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/>
              <a:t>เทคโนโลยีสารสนเทศกับ</a:t>
            </a:r>
            <a:r>
              <a:rPr lang="th-TH" b="1" dirty="0" smtClean="0"/>
              <a:t>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/>
              <a:t>	</a:t>
            </a:r>
            <a:r>
              <a:rPr lang="th-TH" sz="3600" dirty="0" smtClean="0"/>
              <a:t>ปัจจุบัน</a:t>
            </a:r>
            <a:r>
              <a:rPr lang="th-TH" sz="3600" dirty="0"/>
              <a:t>เราเริ่มเรียนรู้และเคยชินกับองค์กรสมัยใหม่</a:t>
            </a:r>
            <a:r>
              <a:rPr lang="en-US" sz="3600" dirty="0"/>
              <a:t> (Modern Organization) </a:t>
            </a:r>
            <a:r>
              <a:rPr lang="th-TH" sz="3600" dirty="0"/>
              <a:t>ที่นำเทคโนโลยีสารสนเทศมาประยุกต์ ทำให้มีโครงสร้างและลักษณะการดำเนินงานที่แตกต่างจากองค์กรแบบเดิม</a:t>
            </a:r>
            <a:r>
              <a:rPr lang="en-US" sz="3600" dirty="0"/>
              <a:t> (Traditional Organization) </a:t>
            </a:r>
            <a:r>
              <a:rPr lang="th-TH" sz="3600" dirty="0"/>
              <a:t>อย่าง</a:t>
            </a:r>
            <a:r>
              <a:rPr lang="th-TH" sz="3600" dirty="0" smtClean="0"/>
              <a:t>ชัดเจน ดังนี้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เทคโนโลยีสารสนเทศกับองค์กร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การ</a:t>
            </a:r>
            <a:r>
              <a:rPr lang="th-TH" sz="3600" dirty="0"/>
              <a:t>ติดต่อสื่อสารและการไหลเวียนของข้อมูลผ่านระบบเครือข่าย</a:t>
            </a:r>
            <a:r>
              <a:rPr lang="en-US" sz="3600" dirty="0"/>
              <a:t> (Networking System) </a:t>
            </a:r>
            <a:r>
              <a:rPr lang="th-TH" sz="3600" dirty="0"/>
              <a:t>สร้างความสะดวก รวดเร็ว ถูกต้องและไม่ซับซ้อนในการทำงาน ทำให้องค์กรสามารถลดจำนวนงานบางอย่างลง และจัดรูปแบบการดำเนินงานให้มีโครงสร้างที่แบนราบ</a:t>
            </a:r>
            <a:r>
              <a:rPr lang="en-US" sz="3600" dirty="0"/>
              <a:t> </a:t>
            </a:r>
          </a:p>
          <a:p>
            <a:endParaRPr lang="th-TH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1093</Words>
  <Application>Microsoft Office PowerPoint</Application>
  <PresentationFormat>นำเสนอทางหน้าจอ (4:3)</PresentationFormat>
  <Paragraphs>143</Paragraphs>
  <Slides>52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52</vt:i4>
      </vt:variant>
    </vt:vector>
  </HeadingPairs>
  <TitlesOfParts>
    <vt:vector size="53" baseType="lpstr">
      <vt:lpstr>ชุดรูปแบบของ Office</vt:lpstr>
      <vt:lpstr>บทที่ 9 การประยุกต์ใช้เทคโนโลยีสารสนเทศ กลยุทธ์ธุรกิจ</vt:lpstr>
      <vt:lpstr>การประยุกต์ใช้เทคโนโลยีสารสนเทศ กับกลยุทธ์ธุรกิจ</vt:lpstr>
      <vt:lpstr>สาเหตุการประยุกต์ใช้กลยุทธ์ธุรกิจ</vt:lpstr>
      <vt:lpstr>สาเหตุการประยุกต์ใช้กลยุทธ์ธุรกิจ</vt:lpstr>
      <vt:lpstr>สาเหตุการประยุกต์ใช้กลยุทธ์ธุรกิจ</vt:lpstr>
      <vt:lpstr>สาเหตุการประยุกต์ใช้กลยุทธ์ธุรกิจ</vt:lpstr>
      <vt:lpstr>สาเหตุการประยุกต์ใช้กลยุทธ์ธุรกิจ</vt:lpstr>
      <vt:lpstr>เทคโนโลยีสารสนเทศกับองค์กร</vt:lpstr>
      <vt:lpstr>เทคโนโลยีสารสนเทศกับองค์กร</vt:lpstr>
      <vt:lpstr>เทคโนโลยีสารสนเทศกับองค์กร</vt:lpstr>
      <vt:lpstr>เทคโนโลยีสารสนเทศกับองค์กร</vt:lpstr>
      <vt:lpstr>เทคโนโลยีสารสนเทศกับองค์กร</vt:lpstr>
      <vt:lpstr>เทคโนโลยีสารสนเทศกับองค์กร</vt:lpstr>
      <vt:lpstr>ประโยชน์ของเทคโนโลยีสารสนเทศที่มีต่อองค์กร</vt:lpstr>
      <vt:lpstr>ประโยชน์ของเทคโนโลยีสารสนเทศที่มีต่อองค์กร</vt:lpstr>
      <vt:lpstr>ประโยชน์ของเทคโนโลยีสารสนเทศที่มีต่อองค์กร </vt:lpstr>
      <vt:lpstr>ประโยชน์ของเทคโนโลยีสารสนเทศที่มีต่อองค์กร</vt:lpstr>
      <vt:lpstr>ประโยชน์ของเทคโนโลยีสารสนเทศที่มีต่อองค์กร</vt:lpstr>
      <vt:lpstr>ประโยชน์ของเทคโนโลยีสารสนเทศที่มีต่อองค์กร</vt:lpstr>
      <vt:lpstr>ประโยชน์ของเทคโนโลยีสารสนเทศที่มีต่อองค์กร</vt:lpstr>
      <vt:lpstr>การประยุกต์เทคโนโลยีสารสนเทศกับกลยุทธ์ </vt:lpstr>
      <vt:lpstr>การประยุกต์เทคโนโลยีสารสนเทศกับกลยุทธ์</vt:lpstr>
      <vt:lpstr>การประยุกต์เทคโนโลยีสารสนเทศกับกลยุทธ์</vt:lpstr>
      <vt:lpstr>การประยุกต์เทคโนโลยีสารสนเทศกับกลยุทธ์</vt:lpstr>
      <vt:lpstr>การประยุกต์เทคโนโลยีสารสนเทศกับกลยุทธ์</vt:lpstr>
      <vt:lpstr>การประยุกต์เทคโนโลยีสารสนเทศกับกลยุทธ์</vt:lpstr>
      <vt:lpstr>การประยุกต์เทคโนโลยีสารสนเทศกับกลยุทธ์</vt:lpstr>
      <vt:lpstr> การนำสารสนเทศมาประยุกต์เชิงกลยุทธ์</vt:lpstr>
      <vt:lpstr> การนำสารสนเทศมาประยุกต์เชิงกลยุทธ์</vt:lpstr>
      <vt:lpstr> การนำสารสนเทศมาประยุกต์เชิงกลยุทธ์</vt:lpstr>
      <vt:lpstr>การนำสารสนเทศมาประยุกต์เชิงกลยุทธ์</vt:lpstr>
      <vt:lpstr>ระดับของการประยุกต์เทคโนโลยีสารสนเทศเชิงกลยุทธ์</vt:lpstr>
      <vt:lpstr>ระดับของการประยุกต์เทคโนโลยีสารสนเทศเชิงกลยุทธ์</vt:lpstr>
      <vt:lpstr>ระดับของการประยุกต์เทคโนโลยีสารสนเทศเชิงกลยุทธ์</vt:lpstr>
      <vt:lpstr>ระดับของการประยุกต์เทคโนโลยีสารสนเทศเชิงกลยุทธ์</vt:lpstr>
      <vt:lpstr>ระดับของการประยุกต์เทคโนโลยีสารสนเทศเชิงกลยุทธ์</vt:lpstr>
      <vt:lpstr>ระดับของการประยุกต์เทคโนโลยีสารสนเทศเชิงกลยุทธ์</vt:lpstr>
      <vt:lpstr>ระบบสารสนเทศกับการธำรงรักษาความได้เปรียบ ในการแข่งขันของธุรกิจ</vt:lpstr>
      <vt:lpstr>ระบบสารสนเทศกับการธำรงรักษาความได้เปรียบ ในการแข่งขันของธุรกิจ</vt:lpstr>
      <vt:lpstr>ระบบสารสนเทศกับการธำรงรักษาความได้เปรียบ ในการแข่งขันของธุรกิจ</vt:lpstr>
      <vt:lpstr>แนวทางในการธำรงรักษาความได้เปรียบในการแข่งขัน</vt:lpstr>
      <vt:lpstr>แนวทางในการธำรงรักษาความได้เปรียบในการแข่งขัน</vt:lpstr>
      <vt:lpstr>แนวทางในการธำรงรักษาความได้เปรียบในการแข่งขัน</vt:lpstr>
      <vt:lpstr>แนวทางในการธำรงรักษาความได้เปรียบในการแข่งขัน</vt:lpstr>
      <vt:lpstr>บทบาทของผู้บริหารที่มีต่อกลยุทธ์ ด้านสารสนเทศขององค์กร</vt:lpstr>
      <vt:lpstr>บทบาทของผู้บริหารที่มีต่อกลยุทธ์ ด้านสารสนเทศขององค์กร</vt:lpstr>
      <vt:lpstr>บทบาทของผู้บริหารที่มีต่อกลยุทธ์ ด้านสารสนเทศขององค์กร</vt:lpstr>
      <vt:lpstr>บทบาทของผู้บริหารที่มีต่อกลยุทธ์ ด้านสารสนเทศขององค์กร</vt:lpstr>
      <vt:lpstr>บทบาทของผู้บริหารที่มีต่อกลยุทธ์ ด้านสารสนเทศขององค์กร</vt:lpstr>
      <vt:lpstr>บทบาทของผู้บริหารที่มีต่อกลยุทธ์ ด้านสารสนเทศขององค์กร</vt:lpstr>
      <vt:lpstr>สรุป</vt:lpstr>
      <vt:lpstr>สรุป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การประยุกต์ใช้เทคโนโลยีสารสนเทศ กับกลยุทธ์ธุรกิจ</dc:title>
  <dc:creator>kok</dc:creator>
  <cp:lastModifiedBy>kok</cp:lastModifiedBy>
  <cp:revision>18</cp:revision>
  <dcterms:created xsi:type="dcterms:W3CDTF">2016-01-12T10:08:11Z</dcterms:created>
  <dcterms:modified xsi:type="dcterms:W3CDTF">2016-02-23T10:03:47Z</dcterms:modified>
</cp:coreProperties>
</file>