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Default Extension="wav" ContentType="audio/wav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8"/>
  </p:notesMasterIdLst>
  <p:sldIdLst>
    <p:sldId id="453" r:id="rId2"/>
    <p:sldId id="409" r:id="rId3"/>
    <p:sldId id="458" r:id="rId4"/>
    <p:sldId id="371" r:id="rId5"/>
    <p:sldId id="450" r:id="rId6"/>
    <p:sldId id="451" r:id="rId7"/>
    <p:sldId id="410" r:id="rId8"/>
    <p:sldId id="411" r:id="rId9"/>
    <p:sldId id="412" r:id="rId10"/>
    <p:sldId id="413" r:id="rId11"/>
    <p:sldId id="414" r:id="rId12"/>
    <p:sldId id="452" r:id="rId13"/>
    <p:sldId id="379" r:id="rId14"/>
    <p:sldId id="378" r:id="rId15"/>
    <p:sldId id="454" r:id="rId16"/>
    <p:sldId id="456" r:id="rId17"/>
    <p:sldId id="455" r:id="rId18"/>
    <p:sldId id="373" r:id="rId19"/>
    <p:sldId id="415" r:id="rId20"/>
    <p:sldId id="369" r:id="rId21"/>
    <p:sldId id="285" r:id="rId22"/>
    <p:sldId id="286" r:id="rId23"/>
    <p:sldId id="287" r:id="rId24"/>
    <p:sldId id="288" r:id="rId25"/>
    <p:sldId id="289" r:id="rId26"/>
    <p:sldId id="457" r:id="rId27"/>
    <p:sldId id="290" r:id="rId28"/>
    <p:sldId id="291" r:id="rId29"/>
    <p:sldId id="292" r:id="rId30"/>
    <p:sldId id="297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58" r:id="rId45"/>
    <p:sldId id="359" r:id="rId46"/>
    <p:sldId id="459" r:id="rId4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3399"/>
    <a:srgbClr val="CCEC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462" autoAdjust="0"/>
  </p:normalViewPr>
  <p:slideViewPr>
    <p:cSldViewPr>
      <p:cViewPr>
        <p:scale>
          <a:sx n="75" d="100"/>
          <a:sy n="75" d="100"/>
        </p:scale>
        <p:origin x="-46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9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84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  <a:cs typeface="Angsana New" pitchFamily="18" charset="-34"/>
              </a:defRPr>
            </a:lvl1pPr>
          </a:lstStyle>
          <a:p>
            <a:pPr>
              <a:defRPr/>
            </a:pPr>
            <a:fld id="{F7EC6F24-875C-4858-BA84-DFE9FCA642E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90BED-9B8F-4F00-B5FA-EE772A048E12}" type="slidenum">
              <a:rPr lang="en-US"/>
              <a:pPr/>
              <a:t>2</a:t>
            </a:fld>
            <a:endParaRPr lang="th-TH"/>
          </a:p>
        </p:txBody>
      </p:sp>
      <p:sp>
        <p:nvSpPr>
          <p:cNvPr id="282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8F3BBF-D7A2-4D9B-AD92-9F94054F3F3A}" type="slidenum">
              <a:rPr lang="en-US"/>
              <a:pPr/>
              <a:t>11</a:t>
            </a:fld>
            <a:endParaRPr lang="th-TH"/>
          </a:p>
        </p:txBody>
      </p:sp>
      <p:sp>
        <p:nvSpPr>
          <p:cNvPr id="290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CFCF61-8274-47A8-898E-5ADA8B20AA0B}" type="slidenum">
              <a:rPr lang="en-US"/>
              <a:pPr/>
              <a:t>13</a:t>
            </a:fld>
            <a:endParaRPr lang="th-TH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FF9CE1-B8C3-4FE9-BB5C-5DF589E26167}" type="slidenum">
              <a:rPr lang="en-US"/>
              <a:pPr/>
              <a:t>14</a:t>
            </a:fld>
            <a:endParaRPr lang="th-TH"/>
          </a:p>
        </p:txBody>
      </p:sp>
      <p:sp>
        <p:nvSpPr>
          <p:cNvPr id="291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D3614-30F0-4D4E-AEBF-1E1294FC029E}" type="slidenum">
              <a:rPr lang="en-US"/>
              <a:pPr/>
              <a:t>15</a:t>
            </a:fld>
            <a:endParaRPr lang="th-TH"/>
          </a:p>
        </p:txBody>
      </p:sp>
      <p:sp>
        <p:nvSpPr>
          <p:cNvPr id="294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66A616-5976-4A17-B3F2-15E20AA6462A}" type="slidenum">
              <a:rPr lang="en-US"/>
              <a:pPr/>
              <a:t>16</a:t>
            </a:fld>
            <a:endParaRPr lang="th-TH"/>
          </a:p>
        </p:txBody>
      </p:sp>
      <p:sp>
        <p:nvSpPr>
          <p:cNvPr id="297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9F365A-22BF-4009-BEE5-7421E2DB5EBC}" type="slidenum">
              <a:rPr lang="en-US"/>
              <a:pPr/>
              <a:t>17</a:t>
            </a:fld>
            <a:endParaRPr lang="th-TH"/>
          </a:p>
        </p:txBody>
      </p:sp>
      <p:sp>
        <p:nvSpPr>
          <p:cNvPr id="296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103BC-A5F6-40FB-A9D9-FE7EB9C62732}" type="slidenum">
              <a:rPr lang="en-US"/>
              <a:pPr/>
              <a:t>18</a:t>
            </a:fld>
            <a:endParaRPr lang="th-TH"/>
          </a:p>
        </p:txBody>
      </p:sp>
      <p:sp>
        <p:nvSpPr>
          <p:cNvPr id="295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9CE67-3787-4502-A4E4-994C0818AA5B}" type="slidenum">
              <a:rPr lang="en-US"/>
              <a:pPr/>
              <a:t>19</a:t>
            </a:fld>
            <a:endParaRPr lang="th-TH"/>
          </a:p>
        </p:txBody>
      </p:sp>
      <p:sp>
        <p:nvSpPr>
          <p:cNvPr id="293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8103E-2DCE-4123-B507-006489719894}" type="slidenum">
              <a:rPr lang="en-US"/>
              <a:pPr/>
              <a:t>20</a:t>
            </a:fld>
            <a:endParaRPr lang="th-TH"/>
          </a:p>
        </p:txBody>
      </p:sp>
      <p:sp>
        <p:nvSpPr>
          <p:cNvPr id="300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A171AE-B27C-4119-B118-4923C92CAE12}" type="slidenum">
              <a:rPr lang="en-US"/>
              <a:pPr/>
              <a:t>21</a:t>
            </a:fld>
            <a:endParaRPr lang="th-TH"/>
          </a:p>
        </p:txBody>
      </p:sp>
      <p:sp>
        <p:nvSpPr>
          <p:cNvPr id="301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90BED-9B8F-4F00-B5FA-EE772A048E12}" type="slidenum">
              <a:rPr lang="en-US"/>
              <a:pPr/>
              <a:t>3</a:t>
            </a:fld>
            <a:endParaRPr lang="th-TH"/>
          </a:p>
        </p:txBody>
      </p:sp>
      <p:sp>
        <p:nvSpPr>
          <p:cNvPr id="282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F3907-32BF-4C1B-8B0A-D9BBFAAF19D5}" type="slidenum">
              <a:rPr lang="en-US"/>
              <a:pPr/>
              <a:t>22</a:t>
            </a:fld>
            <a:endParaRPr lang="th-TH"/>
          </a:p>
        </p:txBody>
      </p:sp>
      <p:sp>
        <p:nvSpPr>
          <p:cNvPr id="302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314A5-AF8B-42E9-B323-701542B21EFB}" type="slidenum">
              <a:rPr lang="en-US"/>
              <a:pPr/>
              <a:t>23</a:t>
            </a:fld>
            <a:endParaRPr lang="th-TH"/>
          </a:p>
        </p:txBody>
      </p:sp>
      <p:sp>
        <p:nvSpPr>
          <p:cNvPr id="303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476D5-6BE4-442F-B954-611CB83D18EC}" type="slidenum">
              <a:rPr lang="en-US"/>
              <a:pPr/>
              <a:t>24</a:t>
            </a:fld>
            <a:endParaRPr lang="th-TH"/>
          </a:p>
        </p:txBody>
      </p:sp>
      <p:sp>
        <p:nvSpPr>
          <p:cNvPr id="304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06DB0-F720-4162-B949-712ACA90B03D}" type="slidenum">
              <a:rPr lang="en-US"/>
              <a:pPr/>
              <a:t>25</a:t>
            </a:fld>
            <a:endParaRPr lang="th-TH"/>
          </a:p>
        </p:txBody>
      </p:sp>
      <p:sp>
        <p:nvSpPr>
          <p:cNvPr id="305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06DB0-F720-4162-B949-712ACA90B03D}" type="slidenum">
              <a:rPr lang="en-US"/>
              <a:pPr/>
              <a:t>26</a:t>
            </a:fld>
            <a:endParaRPr lang="th-TH"/>
          </a:p>
        </p:txBody>
      </p:sp>
      <p:sp>
        <p:nvSpPr>
          <p:cNvPr id="305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E3F2F-F284-4DAC-B717-54E78032C166}" type="slidenum">
              <a:rPr lang="en-US"/>
              <a:pPr/>
              <a:t>27</a:t>
            </a:fld>
            <a:endParaRPr lang="th-TH"/>
          </a:p>
        </p:txBody>
      </p:sp>
      <p:sp>
        <p:nvSpPr>
          <p:cNvPr id="306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2AA040-DA44-45C4-98F1-43C58F175239}" type="slidenum">
              <a:rPr lang="en-US"/>
              <a:pPr/>
              <a:t>28</a:t>
            </a:fld>
            <a:endParaRPr lang="th-TH"/>
          </a:p>
        </p:txBody>
      </p:sp>
      <p:sp>
        <p:nvSpPr>
          <p:cNvPr id="307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AD79C-25C1-46E4-A5FA-31B455E31B88}" type="slidenum">
              <a:rPr lang="en-US"/>
              <a:pPr/>
              <a:t>29</a:t>
            </a:fld>
            <a:endParaRPr lang="th-TH"/>
          </a:p>
        </p:txBody>
      </p:sp>
      <p:sp>
        <p:nvSpPr>
          <p:cNvPr id="308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DBB5F-9E63-4F92-B323-1D96AF4B59B6}" type="slidenum">
              <a:rPr lang="en-US"/>
              <a:pPr/>
              <a:t>30</a:t>
            </a:fld>
            <a:endParaRPr lang="th-TH"/>
          </a:p>
        </p:txBody>
      </p:sp>
      <p:sp>
        <p:nvSpPr>
          <p:cNvPr id="316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AF21E-7353-4F93-AC04-D38DD22C993E}" type="slidenum">
              <a:rPr lang="en-US"/>
              <a:pPr/>
              <a:t>31</a:t>
            </a:fld>
            <a:endParaRPr lang="th-TH"/>
          </a:p>
        </p:txBody>
      </p:sp>
      <p:sp>
        <p:nvSpPr>
          <p:cNvPr id="325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85476-DFD0-4930-AEA6-AF0D27986612}" type="slidenum">
              <a:rPr lang="en-US"/>
              <a:pPr/>
              <a:t>4</a:t>
            </a:fld>
            <a:endParaRPr lang="th-TH"/>
          </a:p>
        </p:txBody>
      </p:sp>
      <p:sp>
        <p:nvSpPr>
          <p:cNvPr id="283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44A5A4-115D-4DCB-95F3-D01284E73556}" type="slidenum">
              <a:rPr lang="en-US"/>
              <a:pPr/>
              <a:t>32</a:t>
            </a:fld>
            <a:endParaRPr lang="th-TH"/>
          </a:p>
        </p:txBody>
      </p:sp>
      <p:sp>
        <p:nvSpPr>
          <p:cNvPr id="326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F6C2F-A1C1-495B-83E8-FFB416317325}" type="slidenum">
              <a:rPr lang="en-US"/>
              <a:pPr/>
              <a:t>33</a:t>
            </a:fld>
            <a:endParaRPr lang="th-TH"/>
          </a:p>
        </p:txBody>
      </p:sp>
      <p:sp>
        <p:nvSpPr>
          <p:cNvPr id="327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C9161A-6DAF-42C5-8F1D-873BFE6F4278}" type="slidenum">
              <a:rPr lang="en-US"/>
              <a:pPr/>
              <a:t>34</a:t>
            </a:fld>
            <a:endParaRPr lang="th-TH"/>
          </a:p>
        </p:txBody>
      </p:sp>
      <p:sp>
        <p:nvSpPr>
          <p:cNvPr id="328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BE3BB-3A22-4F94-9BE9-0FB86461C66D}" type="slidenum">
              <a:rPr lang="en-US"/>
              <a:pPr/>
              <a:t>35</a:t>
            </a:fld>
            <a:endParaRPr lang="th-TH"/>
          </a:p>
        </p:txBody>
      </p:sp>
      <p:sp>
        <p:nvSpPr>
          <p:cNvPr id="329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FB670-C1DE-42EB-8AAC-6F29979C1DF3}" type="slidenum">
              <a:rPr lang="en-US"/>
              <a:pPr/>
              <a:t>36</a:t>
            </a:fld>
            <a:endParaRPr lang="th-TH"/>
          </a:p>
        </p:txBody>
      </p:sp>
      <p:sp>
        <p:nvSpPr>
          <p:cNvPr id="330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D41A13-AA65-48F5-9775-D2135470F1B9}" type="slidenum">
              <a:rPr lang="en-US"/>
              <a:pPr/>
              <a:t>37</a:t>
            </a:fld>
            <a:endParaRPr lang="th-TH"/>
          </a:p>
        </p:txBody>
      </p:sp>
      <p:sp>
        <p:nvSpPr>
          <p:cNvPr id="331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1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E4383-DDFF-420E-B66D-6E98509E8924}" type="slidenum">
              <a:rPr lang="en-US"/>
              <a:pPr/>
              <a:t>38</a:t>
            </a:fld>
            <a:endParaRPr lang="th-TH"/>
          </a:p>
        </p:txBody>
      </p:sp>
      <p:sp>
        <p:nvSpPr>
          <p:cNvPr id="332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0E7F83-3C65-43F7-BC74-369A05CD5424}" type="slidenum">
              <a:rPr lang="en-US"/>
              <a:pPr/>
              <a:t>39</a:t>
            </a:fld>
            <a:endParaRPr lang="th-TH"/>
          </a:p>
        </p:txBody>
      </p:sp>
      <p:sp>
        <p:nvSpPr>
          <p:cNvPr id="33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67A8D-EA4A-410F-A7D4-7E7DEBACF488}" type="slidenum">
              <a:rPr lang="en-US"/>
              <a:pPr/>
              <a:t>40</a:t>
            </a:fld>
            <a:endParaRPr lang="th-TH"/>
          </a:p>
        </p:txBody>
      </p:sp>
      <p:sp>
        <p:nvSpPr>
          <p:cNvPr id="33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EF0E2C-AEDB-4588-BEEA-6E75FE327EB3}" type="slidenum">
              <a:rPr lang="en-US"/>
              <a:pPr/>
              <a:t>41</a:t>
            </a:fld>
            <a:endParaRPr lang="th-TH"/>
          </a:p>
        </p:txBody>
      </p:sp>
      <p:sp>
        <p:nvSpPr>
          <p:cNvPr id="336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E33B60-9D65-4896-B461-4E97D904F3CE}" type="slidenum">
              <a:rPr lang="en-US"/>
              <a:pPr/>
              <a:t>5</a:t>
            </a:fld>
            <a:endParaRPr lang="th-TH"/>
          </a:p>
        </p:txBody>
      </p:sp>
      <p:sp>
        <p:nvSpPr>
          <p:cNvPr id="284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66621-3A4B-46BA-A155-0EC88B78ADFB}" type="slidenum">
              <a:rPr lang="en-US"/>
              <a:pPr/>
              <a:t>42</a:t>
            </a:fld>
            <a:endParaRPr lang="th-TH"/>
          </a:p>
        </p:txBody>
      </p:sp>
      <p:sp>
        <p:nvSpPr>
          <p:cNvPr id="33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2FDEA3-3A5B-4C15-A531-46054C7B5F16}" type="slidenum">
              <a:rPr lang="en-US"/>
              <a:pPr/>
              <a:t>43</a:t>
            </a:fld>
            <a:endParaRPr lang="th-TH"/>
          </a:p>
        </p:txBody>
      </p:sp>
      <p:sp>
        <p:nvSpPr>
          <p:cNvPr id="338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5A82F-7F3E-4B6D-9CFD-F5270765CA2C}" type="slidenum">
              <a:rPr lang="en-US"/>
              <a:pPr/>
              <a:t>44</a:t>
            </a:fld>
            <a:endParaRPr lang="th-TH"/>
          </a:p>
        </p:txBody>
      </p:sp>
      <p:sp>
        <p:nvSpPr>
          <p:cNvPr id="345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A7887-1447-447A-9F0E-975DFCEE00AB}" type="slidenum">
              <a:rPr lang="en-US"/>
              <a:pPr/>
              <a:t>45</a:t>
            </a:fld>
            <a:endParaRPr lang="th-TH"/>
          </a:p>
        </p:txBody>
      </p:sp>
      <p:sp>
        <p:nvSpPr>
          <p:cNvPr id="346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F58838-AE1C-4223-870A-923CC83F2E04}" type="slidenum">
              <a:rPr lang="en-US"/>
              <a:pPr/>
              <a:t>6</a:t>
            </a:fld>
            <a:endParaRPr lang="th-TH"/>
          </a:p>
        </p:txBody>
      </p:sp>
      <p:sp>
        <p:nvSpPr>
          <p:cNvPr id="285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A1D7A2-45BB-4091-9DF4-7893389AEDF5}" type="slidenum">
              <a:rPr lang="en-US"/>
              <a:pPr/>
              <a:t>7</a:t>
            </a:fld>
            <a:endParaRPr lang="th-TH"/>
          </a:p>
        </p:txBody>
      </p:sp>
      <p:sp>
        <p:nvSpPr>
          <p:cNvPr id="286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A2A1A-6F18-4E47-AFAA-DC5B92EB18DF}" type="slidenum">
              <a:rPr lang="en-US"/>
              <a:pPr/>
              <a:t>8</a:t>
            </a:fld>
            <a:endParaRPr lang="th-TH"/>
          </a:p>
        </p:txBody>
      </p:sp>
      <p:sp>
        <p:nvSpPr>
          <p:cNvPr id="287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0E9E9-307C-4693-904E-466D216D3FA1}" type="slidenum">
              <a:rPr lang="en-US"/>
              <a:pPr/>
              <a:t>9</a:t>
            </a:fld>
            <a:endParaRPr lang="th-TH"/>
          </a:p>
        </p:txBody>
      </p:sp>
      <p:sp>
        <p:nvSpPr>
          <p:cNvPr id="288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A5F18-A022-47C0-8DC4-8C895FCA7A0F}" type="slidenum">
              <a:rPr lang="en-US"/>
              <a:pPr/>
              <a:t>10</a:t>
            </a:fld>
            <a:endParaRPr lang="th-TH"/>
          </a:p>
        </p:txBody>
      </p:sp>
      <p:sp>
        <p:nvSpPr>
          <p:cNvPr id="289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6300000 w 3985"/>
              <a:gd name="T1" fmla="*/ 0 h 3619"/>
              <a:gd name="T2" fmla="*/ 0 w 3985"/>
              <a:gd name="T3" fmla="*/ 1826667 h 3619"/>
              <a:gd name="T4" fmla="*/ 4842204 w 3985"/>
              <a:gd name="T5" fmla="*/ 6780213 h 3619"/>
              <a:gd name="T6" fmla="*/ 8896350 w 3985"/>
              <a:gd name="T7" fmla="*/ 2107693 h 3619"/>
              <a:gd name="T8" fmla="*/ 6300000 w 3985"/>
              <a:gd name="T9" fmla="*/ 0 h 3619"/>
              <a:gd name="T10" fmla="*/ 6300000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2250 w 794"/>
                <a:gd name="T1" fmla="*/ 970 h 414"/>
                <a:gd name="T2" fmla="*/ 2012 w 794"/>
                <a:gd name="T3" fmla="*/ 781 h 414"/>
                <a:gd name="T4" fmla="*/ 1576 w 794"/>
                <a:gd name="T5" fmla="*/ 516 h 414"/>
                <a:gd name="T6" fmla="*/ 201 w 794"/>
                <a:gd name="T7" fmla="*/ 0 h 414"/>
                <a:gd name="T8" fmla="*/ 65 w 794"/>
                <a:gd name="T9" fmla="*/ 49 h 414"/>
                <a:gd name="T10" fmla="*/ 0 w 794"/>
                <a:gd name="T11" fmla="*/ 204 h 414"/>
                <a:gd name="T12" fmla="*/ 79 w 794"/>
                <a:gd name="T13" fmla="*/ 381 h 414"/>
                <a:gd name="T14" fmla="*/ 1615 w 794"/>
                <a:gd name="T15" fmla="*/ 1005 h 414"/>
                <a:gd name="T16" fmla="*/ 1952 w 794"/>
                <a:gd name="T17" fmla="*/ 965 h 414"/>
                <a:gd name="T18" fmla="*/ 2224 w 794"/>
                <a:gd name="T19" fmla="*/ 1017 h 414"/>
                <a:gd name="T20" fmla="*/ 2250 w 794"/>
                <a:gd name="T21" fmla="*/ 970 h 414"/>
                <a:gd name="T22" fmla="*/ 2250 w 794"/>
                <a:gd name="T23" fmla="*/ 97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94 w 1586"/>
                <a:gd name="T1" fmla="*/ 0 h 821"/>
                <a:gd name="T2" fmla="*/ 1883 w 1586"/>
                <a:gd name="T3" fmla="*/ 637 h 821"/>
                <a:gd name="T4" fmla="*/ 2020 w 1586"/>
                <a:gd name="T5" fmla="*/ 783 h 821"/>
                <a:gd name="T6" fmla="*/ 2244 w 1586"/>
                <a:gd name="T7" fmla="*/ 971 h 821"/>
                <a:gd name="T8" fmla="*/ 2214 w 1586"/>
                <a:gd name="T9" fmla="*/ 1007 h 821"/>
                <a:gd name="T10" fmla="*/ 1910 w 1586"/>
                <a:gd name="T11" fmla="*/ 965 h 821"/>
                <a:gd name="T12" fmla="*/ 1620 w 1586"/>
                <a:gd name="T13" fmla="*/ 995 h 821"/>
                <a:gd name="T14" fmla="*/ 59 w 1586"/>
                <a:gd name="T15" fmla="*/ 366 h 821"/>
                <a:gd name="T16" fmla="*/ 0 w 1586"/>
                <a:gd name="T17" fmla="*/ 184 h 821"/>
                <a:gd name="T18" fmla="*/ 65 w 1586"/>
                <a:gd name="T19" fmla="*/ 39 h 821"/>
                <a:gd name="T20" fmla="*/ 194 w 1586"/>
                <a:gd name="T21" fmla="*/ 0 h 821"/>
                <a:gd name="T22" fmla="*/ 19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00 h 747"/>
                <a:gd name="T2" fmla="*/ 1308 w 1049"/>
                <a:gd name="T3" fmla="*/ 919 h 747"/>
                <a:gd name="T4" fmla="*/ 1332 w 1049"/>
                <a:gd name="T5" fmla="*/ 657 h 747"/>
                <a:gd name="T6" fmla="*/ 1488 w 1049"/>
                <a:gd name="T7" fmla="*/ 519 h 747"/>
                <a:gd name="T8" fmla="*/ 111 w 1049"/>
                <a:gd name="T9" fmla="*/ 0 h 747"/>
                <a:gd name="T10" fmla="*/ 0 w 1049"/>
                <a:gd name="T11" fmla="*/ 156 h 747"/>
                <a:gd name="T12" fmla="*/ 0 w 1049"/>
                <a:gd name="T13" fmla="*/ 400 h 747"/>
                <a:gd name="T14" fmla="*/ 0 w 1049"/>
                <a:gd name="T15" fmla="*/ 40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55 w 150"/>
                  <a:gd name="T1" fmla="*/ 0 h 173"/>
                  <a:gd name="T2" fmla="*/ 57 w 150"/>
                  <a:gd name="T3" fmla="*/ 82 h 173"/>
                  <a:gd name="T4" fmla="*/ 0 w 150"/>
                  <a:gd name="T5" fmla="*/ 214 h 173"/>
                  <a:gd name="T6" fmla="*/ 113 w 150"/>
                  <a:gd name="T7" fmla="*/ 198 h 173"/>
                  <a:gd name="T8" fmla="*/ 146 w 150"/>
                  <a:gd name="T9" fmla="*/ 104 h 173"/>
                  <a:gd name="T10" fmla="*/ 212 w 150"/>
                  <a:gd name="T11" fmla="*/ 33 h 173"/>
                  <a:gd name="T12" fmla="*/ 155 w 150"/>
                  <a:gd name="T13" fmla="*/ 0 h 173"/>
                  <a:gd name="T14" fmla="*/ 155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221 w 1684"/>
                  <a:gd name="T1" fmla="*/ 0 h 880"/>
                  <a:gd name="T2" fmla="*/ 89 w 1684"/>
                  <a:gd name="T3" fmla="*/ 64 h 880"/>
                  <a:gd name="T4" fmla="*/ 0 w 1684"/>
                  <a:gd name="T5" fmla="*/ 256 h 880"/>
                  <a:gd name="T6" fmla="*/ 95 w 1684"/>
                  <a:gd name="T7" fmla="*/ 440 h 880"/>
                  <a:gd name="T8" fmla="*/ 1675 w 1684"/>
                  <a:gd name="T9" fmla="*/ 1065 h 880"/>
                  <a:gd name="T10" fmla="*/ 2015 w 1684"/>
                  <a:gd name="T11" fmla="*/ 1026 h 880"/>
                  <a:gd name="T12" fmla="*/ 2290 w 1684"/>
                  <a:gd name="T13" fmla="*/ 1081 h 880"/>
                  <a:gd name="T14" fmla="*/ 2386 w 1684"/>
                  <a:gd name="T15" fmla="*/ 993 h 880"/>
                  <a:gd name="T16" fmla="*/ 2128 w 1684"/>
                  <a:gd name="T17" fmla="*/ 816 h 880"/>
                  <a:gd name="T18" fmla="*/ 2023 w 1684"/>
                  <a:gd name="T19" fmla="*/ 629 h 880"/>
                  <a:gd name="T20" fmla="*/ 1940 w 1684"/>
                  <a:gd name="T21" fmla="*/ 647 h 880"/>
                  <a:gd name="T22" fmla="*/ 2039 w 1684"/>
                  <a:gd name="T23" fmla="*/ 816 h 880"/>
                  <a:gd name="T24" fmla="*/ 2236 w 1684"/>
                  <a:gd name="T25" fmla="*/ 995 h 880"/>
                  <a:gd name="T26" fmla="*/ 2002 w 1684"/>
                  <a:gd name="T27" fmla="*/ 967 h 880"/>
                  <a:gd name="T28" fmla="*/ 1727 w 1684"/>
                  <a:gd name="T29" fmla="*/ 1000 h 880"/>
                  <a:gd name="T30" fmla="*/ 1778 w 1684"/>
                  <a:gd name="T31" fmla="*/ 798 h 880"/>
                  <a:gd name="T32" fmla="*/ 1896 w 1684"/>
                  <a:gd name="T33" fmla="*/ 661 h 880"/>
                  <a:gd name="T34" fmla="*/ 1758 w 1684"/>
                  <a:gd name="T35" fmla="*/ 678 h 880"/>
                  <a:gd name="T36" fmla="*/ 1651 w 1684"/>
                  <a:gd name="T37" fmla="*/ 808 h 880"/>
                  <a:gd name="T38" fmla="*/ 1614 w 1684"/>
                  <a:gd name="T39" fmla="*/ 972 h 880"/>
                  <a:gd name="T40" fmla="*/ 152 w 1684"/>
                  <a:gd name="T41" fmla="*/ 381 h 880"/>
                  <a:gd name="T42" fmla="*/ 113 w 1684"/>
                  <a:gd name="T43" fmla="*/ 264 h 880"/>
                  <a:gd name="T44" fmla="*/ 146 w 1684"/>
                  <a:gd name="T45" fmla="*/ 117 h 880"/>
                  <a:gd name="T46" fmla="*/ 307 w 1684"/>
                  <a:gd name="T47" fmla="*/ 0 h 880"/>
                  <a:gd name="T48" fmla="*/ 221 w 1684"/>
                  <a:gd name="T49" fmla="*/ 0 h 880"/>
                  <a:gd name="T50" fmla="*/ 221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42 w 1190"/>
                  <a:gd name="T1" fmla="*/ 0 h 500"/>
                  <a:gd name="T2" fmla="*/ 1686 w 1190"/>
                  <a:gd name="T3" fmla="*/ 602 h 500"/>
                  <a:gd name="T4" fmla="*/ 1524 w 1190"/>
                  <a:gd name="T5" fmla="*/ 614 h 500"/>
                  <a:gd name="T6" fmla="*/ 0 w 1190"/>
                  <a:gd name="T7" fmla="*/ 33 h 500"/>
                  <a:gd name="T8" fmla="*/ 142 w 1190"/>
                  <a:gd name="T9" fmla="*/ 0 h 500"/>
                  <a:gd name="T10" fmla="*/ 14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65 w 160"/>
                  <a:gd name="T1" fmla="*/ 0 h 335"/>
                  <a:gd name="T2" fmla="*/ 27 w 160"/>
                  <a:gd name="T3" fmla="*/ 130 h 335"/>
                  <a:gd name="T4" fmla="*/ 0 w 160"/>
                  <a:gd name="T5" fmla="*/ 281 h 335"/>
                  <a:gd name="T6" fmla="*/ 47 w 160"/>
                  <a:gd name="T7" fmla="*/ 384 h 335"/>
                  <a:gd name="T8" fmla="*/ 133 w 160"/>
                  <a:gd name="T9" fmla="*/ 410 h 335"/>
                  <a:gd name="T10" fmla="*/ 108 w 160"/>
                  <a:gd name="T11" fmla="*/ 188 h 335"/>
                  <a:gd name="T12" fmla="*/ 227 w 160"/>
                  <a:gd name="T13" fmla="*/ 21 h 335"/>
                  <a:gd name="T14" fmla="*/ 165 w 160"/>
                  <a:gd name="T15" fmla="*/ 0 h 335"/>
                  <a:gd name="T16" fmla="*/ 165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0 w 489"/>
                  <a:gd name="T1" fmla="*/ 42 h 296"/>
                  <a:gd name="T2" fmla="*/ 226 w 489"/>
                  <a:gd name="T3" fmla="*/ 81 h 296"/>
                  <a:gd name="T4" fmla="*/ 458 w 489"/>
                  <a:gd name="T5" fmla="*/ 168 h 296"/>
                  <a:gd name="T6" fmla="*/ 622 w 489"/>
                  <a:gd name="T7" fmla="*/ 299 h 296"/>
                  <a:gd name="T8" fmla="*/ 461 w 489"/>
                  <a:gd name="T9" fmla="*/ 283 h 296"/>
                  <a:gd name="T10" fmla="*/ 196 w 489"/>
                  <a:gd name="T11" fmla="*/ 180 h 296"/>
                  <a:gd name="T12" fmla="*/ 71 w 489"/>
                  <a:gd name="T13" fmla="*/ 98 h 296"/>
                  <a:gd name="T14" fmla="*/ 151 w 489"/>
                  <a:gd name="T15" fmla="*/ 200 h 296"/>
                  <a:gd name="T16" fmla="*/ 384 w 489"/>
                  <a:gd name="T17" fmla="*/ 332 h 296"/>
                  <a:gd name="T18" fmla="*/ 658 w 489"/>
                  <a:gd name="T19" fmla="*/ 364 h 296"/>
                  <a:gd name="T20" fmla="*/ 691 w 489"/>
                  <a:gd name="T21" fmla="*/ 275 h 296"/>
                  <a:gd name="T22" fmla="*/ 557 w 489"/>
                  <a:gd name="T23" fmla="*/ 148 h 296"/>
                  <a:gd name="T24" fmla="*/ 240 w 489"/>
                  <a:gd name="T25" fmla="*/ 21 h 296"/>
                  <a:gd name="T26" fmla="*/ 0 w 489"/>
                  <a:gd name="T27" fmla="*/ 0 h 296"/>
                  <a:gd name="T28" fmla="*/ 20 w 489"/>
                  <a:gd name="T29" fmla="*/ 42 h 296"/>
                  <a:gd name="T30" fmla="*/ 20 w 489"/>
                  <a:gd name="T31" fmla="*/ 4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29 w 794"/>
                <a:gd name="T1" fmla="*/ 280 h 414"/>
                <a:gd name="T2" fmla="*/ 562 w 794"/>
                <a:gd name="T3" fmla="*/ 225 h 414"/>
                <a:gd name="T4" fmla="*/ 440 w 794"/>
                <a:gd name="T5" fmla="*/ 149 h 414"/>
                <a:gd name="T6" fmla="*/ 56 w 794"/>
                <a:gd name="T7" fmla="*/ 0 h 414"/>
                <a:gd name="T8" fmla="*/ 18 w 794"/>
                <a:gd name="T9" fmla="*/ 14 h 414"/>
                <a:gd name="T10" fmla="*/ 0 w 794"/>
                <a:gd name="T11" fmla="*/ 59 h 414"/>
                <a:gd name="T12" fmla="*/ 22 w 794"/>
                <a:gd name="T13" fmla="*/ 110 h 414"/>
                <a:gd name="T14" fmla="*/ 452 w 794"/>
                <a:gd name="T15" fmla="*/ 289 h 414"/>
                <a:gd name="T16" fmla="*/ 546 w 794"/>
                <a:gd name="T17" fmla="*/ 278 h 414"/>
                <a:gd name="T18" fmla="*/ 622 w 794"/>
                <a:gd name="T19" fmla="*/ 293 h 414"/>
                <a:gd name="T20" fmla="*/ 629 w 794"/>
                <a:gd name="T21" fmla="*/ 280 h 414"/>
                <a:gd name="T22" fmla="*/ 629 w 794"/>
                <a:gd name="T23" fmla="*/ 2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54 w 1586"/>
                <a:gd name="T1" fmla="*/ 0 h 821"/>
                <a:gd name="T2" fmla="*/ 526 w 1586"/>
                <a:gd name="T3" fmla="*/ 183 h 821"/>
                <a:gd name="T4" fmla="*/ 565 w 1586"/>
                <a:gd name="T5" fmla="*/ 225 h 821"/>
                <a:gd name="T6" fmla="*/ 627 w 1586"/>
                <a:gd name="T7" fmla="*/ 280 h 821"/>
                <a:gd name="T8" fmla="*/ 619 w 1586"/>
                <a:gd name="T9" fmla="*/ 290 h 821"/>
                <a:gd name="T10" fmla="*/ 534 w 1586"/>
                <a:gd name="T11" fmla="*/ 278 h 821"/>
                <a:gd name="T12" fmla="*/ 453 w 1586"/>
                <a:gd name="T13" fmla="*/ 286 h 821"/>
                <a:gd name="T14" fmla="*/ 17 w 1586"/>
                <a:gd name="T15" fmla="*/ 105 h 821"/>
                <a:gd name="T16" fmla="*/ 0 w 1586"/>
                <a:gd name="T17" fmla="*/ 53 h 821"/>
                <a:gd name="T18" fmla="*/ 18 w 1586"/>
                <a:gd name="T19" fmla="*/ 11 h 821"/>
                <a:gd name="T20" fmla="*/ 54 w 1586"/>
                <a:gd name="T21" fmla="*/ 0 h 821"/>
                <a:gd name="T22" fmla="*/ 5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115 h 747"/>
                <a:gd name="T2" fmla="*/ 366 w 1049"/>
                <a:gd name="T3" fmla="*/ 265 h 747"/>
                <a:gd name="T4" fmla="*/ 372 w 1049"/>
                <a:gd name="T5" fmla="*/ 189 h 747"/>
                <a:gd name="T6" fmla="*/ 416 w 1049"/>
                <a:gd name="T7" fmla="*/ 150 h 747"/>
                <a:gd name="T8" fmla="*/ 31 w 1049"/>
                <a:gd name="T9" fmla="*/ 0 h 747"/>
                <a:gd name="T10" fmla="*/ 0 w 1049"/>
                <a:gd name="T11" fmla="*/ 45 h 747"/>
                <a:gd name="T12" fmla="*/ 0 w 1049"/>
                <a:gd name="T13" fmla="*/ 115 h 747"/>
                <a:gd name="T14" fmla="*/ 0 w 1049"/>
                <a:gd name="T15" fmla="*/ 11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43 w 150"/>
                  <a:gd name="T1" fmla="*/ 0 h 173"/>
                  <a:gd name="T2" fmla="*/ 16 w 150"/>
                  <a:gd name="T3" fmla="*/ 23 h 173"/>
                  <a:gd name="T4" fmla="*/ 0 w 150"/>
                  <a:gd name="T5" fmla="*/ 61 h 173"/>
                  <a:gd name="T6" fmla="*/ 31 w 150"/>
                  <a:gd name="T7" fmla="*/ 56 h 173"/>
                  <a:gd name="T8" fmla="*/ 41 w 150"/>
                  <a:gd name="T9" fmla="*/ 30 h 173"/>
                  <a:gd name="T10" fmla="*/ 59 w 150"/>
                  <a:gd name="T11" fmla="*/ 10 h 173"/>
                  <a:gd name="T12" fmla="*/ 43 w 150"/>
                  <a:gd name="T13" fmla="*/ 0 h 173"/>
                  <a:gd name="T14" fmla="*/ 4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62 w 1684"/>
                  <a:gd name="T1" fmla="*/ 0 h 880"/>
                  <a:gd name="T2" fmla="*/ 25 w 1684"/>
                  <a:gd name="T3" fmla="*/ 18 h 880"/>
                  <a:gd name="T4" fmla="*/ 0 w 1684"/>
                  <a:gd name="T5" fmla="*/ 74 h 880"/>
                  <a:gd name="T6" fmla="*/ 27 w 1684"/>
                  <a:gd name="T7" fmla="*/ 127 h 880"/>
                  <a:gd name="T8" fmla="*/ 468 w 1684"/>
                  <a:gd name="T9" fmla="*/ 306 h 880"/>
                  <a:gd name="T10" fmla="*/ 563 w 1684"/>
                  <a:gd name="T11" fmla="*/ 295 h 880"/>
                  <a:gd name="T12" fmla="*/ 640 w 1684"/>
                  <a:gd name="T13" fmla="*/ 311 h 880"/>
                  <a:gd name="T14" fmla="*/ 667 w 1684"/>
                  <a:gd name="T15" fmla="*/ 286 h 880"/>
                  <a:gd name="T16" fmla="*/ 595 w 1684"/>
                  <a:gd name="T17" fmla="*/ 235 h 880"/>
                  <a:gd name="T18" fmla="*/ 566 w 1684"/>
                  <a:gd name="T19" fmla="*/ 181 h 880"/>
                  <a:gd name="T20" fmla="*/ 542 w 1684"/>
                  <a:gd name="T21" fmla="*/ 186 h 880"/>
                  <a:gd name="T22" fmla="*/ 570 w 1684"/>
                  <a:gd name="T23" fmla="*/ 235 h 880"/>
                  <a:gd name="T24" fmla="*/ 625 w 1684"/>
                  <a:gd name="T25" fmla="*/ 286 h 880"/>
                  <a:gd name="T26" fmla="*/ 560 w 1684"/>
                  <a:gd name="T27" fmla="*/ 278 h 880"/>
                  <a:gd name="T28" fmla="*/ 483 w 1684"/>
                  <a:gd name="T29" fmla="*/ 288 h 880"/>
                  <a:gd name="T30" fmla="*/ 497 w 1684"/>
                  <a:gd name="T31" fmla="*/ 230 h 880"/>
                  <a:gd name="T32" fmla="*/ 530 w 1684"/>
                  <a:gd name="T33" fmla="*/ 190 h 880"/>
                  <a:gd name="T34" fmla="*/ 492 w 1684"/>
                  <a:gd name="T35" fmla="*/ 195 h 880"/>
                  <a:gd name="T36" fmla="*/ 461 w 1684"/>
                  <a:gd name="T37" fmla="*/ 233 h 880"/>
                  <a:gd name="T38" fmla="*/ 451 w 1684"/>
                  <a:gd name="T39" fmla="*/ 280 h 880"/>
                  <a:gd name="T40" fmla="*/ 42 w 1684"/>
                  <a:gd name="T41" fmla="*/ 110 h 880"/>
                  <a:gd name="T42" fmla="*/ 32 w 1684"/>
                  <a:gd name="T43" fmla="*/ 76 h 880"/>
                  <a:gd name="T44" fmla="*/ 41 w 1684"/>
                  <a:gd name="T45" fmla="*/ 34 h 880"/>
                  <a:gd name="T46" fmla="*/ 86 w 1684"/>
                  <a:gd name="T47" fmla="*/ 0 h 880"/>
                  <a:gd name="T48" fmla="*/ 62 w 1684"/>
                  <a:gd name="T49" fmla="*/ 0 h 880"/>
                  <a:gd name="T50" fmla="*/ 62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40 w 1190"/>
                  <a:gd name="T1" fmla="*/ 0 h 500"/>
                  <a:gd name="T2" fmla="*/ 472 w 1190"/>
                  <a:gd name="T3" fmla="*/ 172 h 500"/>
                  <a:gd name="T4" fmla="*/ 427 w 1190"/>
                  <a:gd name="T5" fmla="*/ 176 h 500"/>
                  <a:gd name="T6" fmla="*/ 0 w 1190"/>
                  <a:gd name="T7" fmla="*/ 10 h 500"/>
                  <a:gd name="T8" fmla="*/ 40 w 1190"/>
                  <a:gd name="T9" fmla="*/ 0 h 500"/>
                  <a:gd name="T10" fmla="*/ 4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46 w 160"/>
                  <a:gd name="T1" fmla="*/ 0 h 335"/>
                  <a:gd name="T2" fmla="*/ 7 w 160"/>
                  <a:gd name="T3" fmla="*/ 37 h 335"/>
                  <a:gd name="T4" fmla="*/ 0 w 160"/>
                  <a:gd name="T5" fmla="*/ 81 h 335"/>
                  <a:gd name="T6" fmla="*/ 13 w 160"/>
                  <a:gd name="T7" fmla="*/ 111 h 335"/>
                  <a:gd name="T8" fmla="*/ 37 w 160"/>
                  <a:gd name="T9" fmla="*/ 118 h 335"/>
                  <a:gd name="T10" fmla="*/ 30 w 160"/>
                  <a:gd name="T11" fmla="*/ 54 h 335"/>
                  <a:gd name="T12" fmla="*/ 63 w 160"/>
                  <a:gd name="T13" fmla="*/ 6 h 335"/>
                  <a:gd name="T14" fmla="*/ 46 w 160"/>
                  <a:gd name="T15" fmla="*/ 0 h 335"/>
                  <a:gd name="T16" fmla="*/ 4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6 w 489"/>
                  <a:gd name="T1" fmla="*/ 12 h 296"/>
                  <a:gd name="T2" fmla="*/ 63 w 489"/>
                  <a:gd name="T3" fmla="*/ 23 h 296"/>
                  <a:gd name="T4" fmla="*/ 128 w 489"/>
                  <a:gd name="T5" fmla="*/ 48 h 296"/>
                  <a:gd name="T6" fmla="*/ 174 w 489"/>
                  <a:gd name="T7" fmla="*/ 85 h 296"/>
                  <a:gd name="T8" fmla="*/ 129 w 489"/>
                  <a:gd name="T9" fmla="*/ 81 h 296"/>
                  <a:gd name="T10" fmla="*/ 55 w 489"/>
                  <a:gd name="T11" fmla="*/ 51 h 296"/>
                  <a:gd name="T12" fmla="*/ 20 w 489"/>
                  <a:gd name="T13" fmla="*/ 28 h 296"/>
                  <a:gd name="T14" fmla="*/ 42 w 489"/>
                  <a:gd name="T15" fmla="*/ 57 h 296"/>
                  <a:gd name="T16" fmla="*/ 107 w 489"/>
                  <a:gd name="T17" fmla="*/ 95 h 296"/>
                  <a:gd name="T18" fmla="*/ 184 w 489"/>
                  <a:gd name="T19" fmla="*/ 104 h 296"/>
                  <a:gd name="T20" fmla="*/ 193 w 489"/>
                  <a:gd name="T21" fmla="*/ 79 h 296"/>
                  <a:gd name="T22" fmla="*/ 156 w 489"/>
                  <a:gd name="T23" fmla="*/ 42 h 296"/>
                  <a:gd name="T24" fmla="*/ 67 w 489"/>
                  <a:gd name="T25" fmla="*/ 6 h 296"/>
                  <a:gd name="T26" fmla="*/ 0 w 489"/>
                  <a:gd name="T27" fmla="*/ 0 h 296"/>
                  <a:gd name="T28" fmla="*/ 6 w 489"/>
                  <a:gd name="T29" fmla="*/ 12 h 296"/>
                  <a:gd name="T30" fmla="*/ 6 w 489"/>
                  <a:gd name="T31" fmla="*/ 1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1295400 w 4288"/>
              <a:gd name="T3" fmla="*/ 406400 h 459"/>
              <a:gd name="T4" fmla="*/ 2476500 w 4288"/>
              <a:gd name="T5" fmla="*/ 228600 h 459"/>
              <a:gd name="T6" fmla="*/ 2946400 w 4288"/>
              <a:gd name="T7" fmla="*/ 596900 h 459"/>
              <a:gd name="T8" fmla="*/ 3721100 w 4288"/>
              <a:gd name="T9" fmla="*/ 241300 h 459"/>
              <a:gd name="T10" fmla="*/ 5613400 w 4288"/>
              <a:gd name="T11" fmla="*/ 723900 h 459"/>
              <a:gd name="T12" fmla="*/ 6807200 w 4288"/>
              <a:gd name="T13" fmla="*/ 215900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50800 h 240"/>
              <a:gd name="T2" fmla="*/ 444500 w 560"/>
              <a:gd name="T3" fmla="*/ 228600 h 240"/>
              <a:gd name="T4" fmla="*/ 711200 w 560"/>
              <a:gd name="T5" fmla="*/ 25400 h 240"/>
              <a:gd name="T6" fmla="*/ 889000 w 560"/>
              <a:gd name="T7" fmla="*/ 3810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321122-8E3E-4046-B494-6718960DE80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08FDA7C-C650-4563-9C09-6B0C79C3938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5A9A7-44ED-4EE6-8883-6FB190CD96A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F054D0-2D69-4375-81E3-95C1C8C3AE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85F535-5DAE-4351-86F7-2EA4042D4B1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620444-532B-45F3-9BE7-66C815E4F49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994C06-FA8F-46B0-B53E-EC28DE1CBE9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666147-2686-48F5-A727-C6835312987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3FB6A3-B25A-437B-B91B-0230E4FAB1B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57C320-FB04-4ACF-8578-43F6E9F0FB5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F4D361-AAFF-4975-BE42-17B589950E2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1162050 w 2903"/>
              <a:gd name="T1" fmla="*/ 244856 h 3686"/>
              <a:gd name="T2" fmla="*/ 1026751 w 2903"/>
              <a:gd name="T3" fmla="*/ 45239 h 3686"/>
              <a:gd name="T4" fmla="*/ 897056 w 2903"/>
              <a:gd name="T5" fmla="*/ 0 h 3686"/>
              <a:gd name="T6" fmla="*/ 44032 w 2903"/>
              <a:gd name="T7" fmla="*/ 1589585 h 3686"/>
              <a:gd name="T8" fmla="*/ 44032 w 2903"/>
              <a:gd name="T9" fmla="*/ 1825394 h 3686"/>
              <a:gd name="T10" fmla="*/ 0 w 2903"/>
              <a:gd name="T11" fmla="*/ 2053285 h 3686"/>
              <a:gd name="T12" fmla="*/ 28821 w 2903"/>
              <a:gd name="T13" fmla="*/ 2084387 h 3686"/>
              <a:gd name="T14" fmla="*/ 176529 w 2903"/>
              <a:gd name="T15" fmla="*/ 1897211 h 3686"/>
              <a:gd name="T16" fmla="*/ 296217 w 2903"/>
              <a:gd name="T17" fmla="*/ 1825394 h 3686"/>
              <a:gd name="T18" fmla="*/ 1162050 w 2903"/>
              <a:gd name="T19" fmla="*/ 244856 h 3686"/>
              <a:gd name="T20" fmla="*/ 1162050 w 2903"/>
              <a:gd name="T21" fmla="*/ 24485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ngsana New" pitchFamily="18" charset="-34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ngsana New" pitchFamily="18" charset="-34"/>
              </a:defRPr>
            </a:lvl1pPr>
          </a:lstStyle>
          <a:p>
            <a:pPr>
              <a:defRPr/>
            </a:pPr>
            <a:fld id="{9F86FD36-AD42-4BA6-B531-98E2273CB6E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917850 w 2911"/>
              <a:gd name="T1" fmla="*/ 0 h 3703"/>
              <a:gd name="T2" fmla="*/ 52037 w 2911"/>
              <a:gd name="T3" fmla="*/ 1605520 h 3703"/>
              <a:gd name="T4" fmla="*/ 52437 w 2911"/>
              <a:gd name="T5" fmla="*/ 1812794 h 3703"/>
              <a:gd name="T6" fmla="*/ 0 w 2911"/>
              <a:gd name="T7" fmla="*/ 2057445 h 3703"/>
              <a:gd name="T8" fmla="*/ 20014 w 2911"/>
              <a:gd name="T9" fmla="*/ 2097087 h 3703"/>
              <a:gd name="T10" fmla="*/ 168920 w 2911"/>
              <a:gd name="T11" fmla="*/ 1898308 h 3703"/>
              <a:gd name="T12" fmla="*/ 305416 w 2911"/>
              <a:gd name="T13" fmla="*/ 1823554 h 3703"/>
              <a:gd name="T14" fmla="*/ 1165225 w 2911"/>
              <a:gd name="T15" fmla="*/ 242385 h 3703"/>
              <a:gd name="T16" fmla="*/ 1036334 w 2911"/>
              <a:gd name="T17" fmla="*/ 54367 h 3703"/>
              <a:gd name="T18" fmla="*/ 917850 w 2911"/>
              <a:gd name="T19" fmla="*/ 0 h 3703"/>
              <a:gd name="T20" fmla="*/ 917850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1406370 h 2777"/>
              <a:gd name="T2" fmla="*/ 172990 w 2561"/>
              <a:gd name="T3" fmla="*/ 1444854 h 2777"/>
              <a:gd name="T4" fmla="*/ 294723 w 2561"/>
              <a:gd name="T5" fmla="*/ 1571625 h 2777"/>
              <a:gd name="T6" fmla="*/ 1025525 w 2561"/>
              <a:gd name="T7" fmla="*/ 225811 h 2777"/>
              <a:gd name="T8" fmla="*/ 848130 w 2561"/>
              <a:gd name="T9" fmla="*/ 46407 h 2777"/>
              <a:gd name="T10" fmla="*/ 760034 w 2561"/>
              <a:gd name="T11" fmla="*/ 0 h 2777"/>
              <a:gd name="T12" fmla="*/ 0 w 2561"/>
              <a:gd name="T13" fmla="*/ 1406370 h 2777"/>
              <a:gd name="T14" fmla="*/ 0 w 2561"/>
              <a:gd name="T15" fmla="*/ 140637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h-TH"/>
          </a:p>
        </p:txBody>
      </p: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794 w 2177"/>
                <a:gd name="T1" fmla="*/ 630 h 1298"/>
                <a:gd name="T2" fmla="*/ 710 w 2177"/>
                <a:gd name="T3" fmla="*/ 553 h 1298"/>
                <a:gd name="T4" fmla="*/ 666 w 2177"/>
                <a:gd name="T5" fmla="*/ 239 h 1298"/>
                <a:gd name="T6" fmla="*/ 1070 w 2177"/>
                <a:gd name="T7" fmla="*/ 165 h 1298"/>
                <a:gd name="T8" fmla="*/ 1089 w 2177"/>
                <a:gd name="T9" fmla="*/ 102 h 1298"/>
                <a:gd name="T10" fmla="*/ 1050 w 2177"/>
                <a:gd name="T11" fmla="*/ 50 h 1298"/>
                <a:gd name="T12" fmla="*/ 638 w 2177"/>
                <a:gd name="T13" fmla="*/ 106 h 1298"/>
                <a:gd name="T14" fmla="*/ 610 w 2177"/>
                <a:gd name="T15" fmla="*/ 16 h 1298"/>
                <a:gd name="T16" fmla="*/ 543 w 2177"/>
                <a:gd name="T17" fmla="*/ 0 h 1298"/>
                <a:gd name="T18" fmla="*/ 479 w 2177"/>
                <a:gd name="T19" fmla="*/ 14 h 1298"/>
                <a:gd name="T20" fmla="*/ 444 w 2177"/>
                <a:gd name="T21" fmla="*/ 53 h 1298"/>
                <a:gd name="T22" fmla="*/ 469 w 2177"/>
                <a:gd name="T23" fmla="*/ 143 h 1298"/>
                <a:gd name="T24" fmla="*/ 330 w 2177"/>
                <a:gd name="T25" fmla="*/ 221 h 1298"/>
                <a:gd name="T26" fmla="*/ 492 w 2177"/>
                <a:gd name="T27" fmla="*/ 237 h 1298"/>
                <a:gd name="T28" fmla="*/ 556 w 2177"/>
                <a:gd name="T29" fmla="*/ 445 h 1298"/>
                <a:gd name="T30" fmla="*/ 71 w 2177"/>
                <a:gd name="T31" fmla="*/ 235 h 1298"/>
                <a:gd name="T32" fmla="*/ 23 w 2177"/>
                <a:gd name="T33" fmla="*/ 255 h 1298"/>
                <a:gd name="T34" fmla="*/ 0 w 2177"/>
                <a:gd name="T35" fmla="*/ 318 h 1298"/>
                <a:gd name="T36" fmla="*/ 28 w 2177"/>
                <a:gd name="T37" fmla="*/ 390 h 1298"/>
                <a:gd name="T38" fmla="*/ 570 w 2177"/>
                <a:gd name="T39" fmla="*/ 644 h 1298"/>
                <a:gd name="T40" fmla="*/ 689 w 2177"/>
                <a:gd name="T41" fmla="*/ 628 h 1298"/>
                <a:gd name="T42" fmla="*/ 785 w 2177"/>
                <a:gd name="T43" fmla="*/ 649 h 1298"/>
                <a:gd name="T44" fmla="*/ 794 w 2177"/>
                <a:gd name="T45" fmla="*/ 630 h 1298"/>
                <a:gd name="T46" fmla="*/ 794 w 2177"/>
                <a:gd name="T47" fmla="*/ 63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4 h 258"/>
                <a:gd name="T2" fmla="*/ 60 w 143"/>
                <a:gd name="T3" fmla="*/ 0 h 258"/>
                <a:gd name="T4" fmla="*/ 71 w 143"/>
                <a:gd name="T5" fmla="*/ 117 h 258"/>
                <a:gd name="T6" fmla="*/ 4 w 143"/>
                <a:gd name="T7" fmla="*/ 129 h 258"/>
                <a:gd name="T8" fmla="*/ 0 w 143"/>
                <a:gd name="T9" fmla="*/ 4 h 258"/>
                <a:gd name="T10" fmla="*/ 0 w 143"/>
                <a:gd name="T11" fmla="*/ 4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68 w 1586"/>
                <a:gd name="T1" fmla="*/ 0 h 821"/>
                <a:gd name="T2" fmla="*/ 665 w 1586"/>
                <a:gd name="T3" fmla="*/ 259 h 821"/>
                <a:gd name="T4" fmla="*/ 713 w 1586"/>
                <a:gd name="T5" fmla="*/ 319 h 821"/>
                <a:gd name="T6" fmla="*/ 792 w 1586"/>
                <a:gd name="T7" fmla="*/ 396 h 821"/>
                <a:gd name="T8" fmla="*/ 782 w 1586"/>
                <a:gd name="T9" fmla="*/ 410 h 821"/>
                <a:gd name="T10" fmla="*/ 674 w 1586"/>
                <a:gd name="T11" fmla="*/ 393 h 821"/>
                <a:gd name="T12" fmla="*/ 572 w 1586"/>
                <a:gd name="T13" fmla="*/ 405 h 821"/>
                <a:gd name="T14" fmla="*/ 21 w 1586"/>
                <a:gd name="T15" fmla="*/ 149 h 821"/>
                <a:gd name="T16" fmla="*/ 0 w 1586"/>
                <a:gd name="T17" fmla="*/ 75 h 821"/>
                <a:gd name="T18" fmla="*/ 23 w 1586"/>
                <a:gd name="T19" fmla="*/ 16 h 821"/>
                <a:gd name="T20" fmla="*/ 68 w 1586"/>
                <a:gd name="T21" fmla="*/ 0 h 821"/>
                <a:gd name="T22" fmla="*/ 6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163 h 747"/>
                <a:gd name="T2" fmla="*/ 461 w 1049"/>
                <a:gd name="T3" fmla="*/ 374 h 747"/>
                <a:gd name="T4" fmla="*/ 470 w 1049"/>
                <a:gd name="T5" fmla="*/ 267 h 747"/>
                <a:gd name="T6" fmla="*/ 525 w 1049"/>
                <a:gd name="T7" fmla="*/ 211 h 747"/>
                <a:gd name="T8" fmla="*/ 39 w 1049"/>
                <a:gd name="T9" fmla="*/ 0 h 747"/>
                <a:gd name="T10" fmla="*/ 0 w 1049"/>
                <a:gd name="T11" fmla="*/ 64 h 747"/>
                <a:gd name="T12" fmla="*/ 0 w 1049"/>
                <a:gd name="T13" fmla="*/ 163 h 747"/>
                <a:gd name="T14" fmla="*/ 0 w 1049"/>
                <a:gd name="T15" fmla="*/ 163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14 h 241"/>
                <a:gd name="T2" fmla="*/ 79 w 272"/>
                <a:gd name="T3" fmla="*/ 0 h 241"/>
                <a:gd name="T4" fmla="*/ 125 w 272"/>
                <a:gd name="T5" fmla="*/ 18 h 241"/>
                <a:gd name="T6" fmla="*/ 135 w 272"/>
                <a:gd name="T7" fmla="*/ 70 h 241"/>
                <a:gd name="T8" fmla="*/ 81 w 272"/>
                <a:gd name="T9" fmla="*/ 73 h 241"/>
                <a:gd name="T10" fmla="*/ 16 w 272"/>
                <a:gd name="T11" fmla="*/ 121 h 241"/>
                <a:gd name="T12" fmla="*/ 0 w 272"/>
                <a:gd name="T13" fmla="*/ 14 h 241"/>
                <a:gd name="T14" fmla="*/ 0 w 272"/>
                <a:gd name="T15" fmla="*/ 14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76 w 152"/>
                <a:gd name="T1" fmla="*/ 2 h 224"/>
                <a:gd name="T2" fmla="*/ 76 w 152"/>
                <a:gd name="T3" fmla="*/ 112 h 224"/>
                <a:gd name="T4" fmla="*/ 0 w 152"/>
                <a:gd name="T5" fmla="*/ 4 h 224"/>
                <a:gd name="T6" fmla="*/ 36 w 152"/>
                <a:gd name="T7" fmla="*/ 0 h 224"/>
                <a:gd name="T8" fmla="*/ 76 w 152"/>
                <a:gd name="T9" fmla="*/ 2 h 224"/>
                <a:gd name="T10" fmla="*/ 76 w 152"/>
                <a:gd name="T11" fmla="*/ 2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40 h 764"/>
                <a:gd name="T2" fmla="*/ 44 w 386"/>
                <a:gd name="T3" fmla="*/ 0 h 764"/>
                <a:gd name="T4" fmla="*/ 116 w 386"/>
                <a:gd name="T5" fmla="*/ 3 h 764"/>
                <a:gd name="T6" fmla="*/ 193 w 386"/>
                <a:gd name="T7" fmla="*/ 383 h 764"/>
                <a:gd name="T8" fmla="*/ 140 w 386"/>
                <a:gd name="T9" fmla="*/ 361 h 764"/>
                <a:gd name="T10" fmla="*/ 76 w 386"/>
                <a:gd name="T11" fmla="*/ 339 h 764"/>
                <a:gd name="T12" fmla="*/ 0 w 386"/>
                <a:gd name="T13" fmla="*/ 40 h 764"/>
                <a:gd name="T14" fmla="*/ 0 w 386"/>
                <a:gd name="T15" fmla="*/ 4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346 w 728"/>
                <a:gd name="T1" fmla="*/ 0 h 348"/>
                <a:gd name="T2" fmla="*/ 0 w 728"/>
                <a:gd name="T3" fmla="*/ 53 h 348"/>
                <a:gd name="T4" fmla="*/ 14 w 728"/>
                <a:gd name="T5" fmla="*/ 174 h 348"/>
                <a:gd name="T6" fmla="*/ 358 w 728"/>
                <a:gd name="T7" fmla="*/ 119 h 348"/>
                <a:gd name="T8" fmla="*/ 364 w 728"/>
                <a:gd name="T9" fmla="*/ 22 h 348"/>
                <a:gd name="T10" fmla="*/ 346 w 728"/>
                <a:gd name="T11" fmla="*/ 0 h 348"/>
                <a:gd name="T12" fmla="*/ 346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36 w 312"/>
                <a:gd name="T1" fmla="*/ 0 h 135"/>
                <a:gd name="T2" fmla="*/ 0 w 312"/>
                <a:gd name="T3" fmla="*/ 39 h 135"/>
                <a:gd name="T4" fmla="*/ 156 w 312"/>
                <a:gd name="T5" fmla="*/ 67 h 135"/>
                <a:gd name="T6" fmla="*/ 136 w 312"/>
                <a:gd name="T7" fmla="*/ 0 h 135"/>
                <a:gd name="T8" fmla="*/ 136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grpSp>
          <p:nvGrpSpPr>
            <p:cNvPr id="1130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30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53 h 175"/>
                    <a:gd name="T2" fmla="*/ 57 w 313"/>
                    <a:gd name="T3" fmla="*/ 5 h 175"/>
                    <a:gd name="T4" fmla="*/ 107 w 313"/>
                    <a:gd name="T5" fmla="*/ 0 h 175"/>
                    <a:gd name="T6" fmla="*/ 146 w 313"/>
                    <a:gd name="T7" fmla="*/ 13 h 175"/>
                    <a:gd name="T8" fmla="*/ 157 w 313"/>
                    <a:gd name="T9" fmla="*/ 45 h 175"/>
                    <a:gd name="T10" fmla="*/ 84 w 313"/>
                    <a:gd name="T11" fmla="*/ 33 h 175"/>
                    <a:gd name="T12" fmla="*/ 37 w 313"/>
                    <a:gd name="T13" fmla="*/ 50 h 175"/>
                    <a:gd name="T14" fmla="*/ 7 w 313"/>
                    <a:gd name="T15" fmla="*/ 87 h 175"/>
                    <a:gd name="T16" fmla="*/ 0 w 313"/>
                    <a:gd name="T17" fmla="*/ 53 h 175"/>
                    <a:gd name="T18" fmla="*/ 0 w 313"/>
                    <a:gd name="T19" fmla="*/ 53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20 h 266"/>
                    <a:gd name="T2" fmla="*/ 80 w 230"/>
                    <a:gd name="T3" fmla="*/ 133 h 266"/>
                    <a:gd name="T4" fmla="*/ 115 w 230"/>
                    <a:gd name="T5" fmla="*/ 126 h 266"/>
                    <a:gd name="T6" fmla="*/ 112 w 230"/>
                    <a:gd name="T7" fmla="*/ 9 h 266"/>
                    <a:gd name="T8" fmla="*/ 83 w 230"/>
                    <a:gd name="T9" fmla="*/ 0 h 266"/>
                    <a:gd name="T10" fmla="*/ 90 w 230"/>
                    <a:gd name="T11" fmla="*/ 99 h 266"/>
                    <a:gd name="T12" fmla="*/ 36 w 230"/>
                    <a:gd name="T13" fmla="*/ 2 h 266"/>
                    <a:gd name="T14" fmla="*/ 0 w 230"/>
                    <a:gd name="T15" fmla="*/ 20 h 266"/>
                    <a:gd name="T16" fmla="*/ 0 w 230"/>
                    <a:gd name="T17" fmla="*/ 2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0 h 234"/>
                    <a:gd name="T2" fmla="*/ 18 w 87"/>
                    <a:gd name="T3" fmla="*/ 47 h 234"/>
                    <a:gd name="T4" fmla="*/ 22 w 87"/>
                    <a:gd name="T5" fmla="*/ 77 h 234"/>
                    <a:gd name="T6" fmla="*/ 13 w 87"/>
                    <a:gd name="T7" fmla="*/ 117 h 234"/>
                    <a:gd name="T8" fmla="*/ 40 w 87"/>
                    <a:gd name="T9" fmla="*/ 110 h 234"/>
                    <a:gd name="T10" fmla="*/ 43 w 87"/>
                    <a:gd name="T11" fmla="*/ 58 h 234"/>
                    <a:gd name="T12" fmla="*/ 23 w 87"/>
                    <a:gd name="T13" fmla="*/ 0 h 234"/>
                    <a:gd name="T14" fmla="*/ 0 w 87"/>
                    <a:gd name="T15" fmla="*/ 10 h 234"/>
                    <a:gd name="T16" fmla="*/ 0 w 87"/>
                    <a:gd name="T17" fmla="*/ 10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50 w 1190"/>
                  <a:gd name="T1" fmla="*/ 0 h 500"/>
                  <a:gd name="T2" fmla="*/ 595 w 1190"/>
                  <a:gd name="T3" fmla="*/ 245 h 500"/>
                  <a:gd name="T4" fmla="*/ 538 w 1190"/>
                  <a:gd name="T5" fmla="*/ 250 h 500"/>
                  <a:gd name="T6" fmla="*/ 0 w 1190"/>
                  <a:gd name="T7" fmla="*/ 14 h 500"/>
                  <a:gd name="T8" fmla="*/ 50 w 1190"/>
                  <a:gd name="T9" fmla="*/ 0 h 500"/>
                  <a:gd name="T10" fmla="*/ 5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7 w 489"/>
                  <a:gd name="T1" fmla="*/ 17 h 296"/>
                  <a:gd name="T2" fmla="*/ 80 w 489"/>
                  <a:gd name="T3" fmla="*/ 33 h 296"/>
                  <a:gd name="T4" fmla="*/ 162 w 489"/>
                  <a:gd name="T5" fmla="*/ 69 h 296"/>
                  <a:gd name="T6" fmla="*/ 220 w 489"/>
                  <a:gd name="T7" fmla="*/ 122 h 296"/>
                  <a:gd name="T8" fmla="*/ 163 w 489"/>
                  <a:gd name="T9" fmla="*/ 115 h 296"/>
                  <a:gd name="T10" fmla="*/ 69 w 489"/>
                  <a:gd name="T11" fmla="*/ 73 h 296"/>
                  <a:gd name="T12" fmla="*/ 25 w 489"/>
                  <a:gd name="T13" fmla="*/ 40 h 296"/>
                  <a:gd name="T14" fmla="*/ 53 w 489"/>
                  <a:gd name="T15" fmla="*/ 82 h 296"/>
                  <a:gd name="T16" fmla="*/ 136 w 489"/>
                  <a:gd name="T17" fmla="*/ 135 h 296"/>
                  <a:gd name="T18" fmla="*/ 233 w 489"/>
                  <a:gd name="T19" fmla="*/ 148 h 296"/>
                  <a:gd name="T20" fmla="*/ 244 w 489"/>
                  <a:gd name="T21" fmla="*/ 112 h 296"/>
                  <a:gd name="T22" fmla="*/ 197 w 489"/>
                  <a:gd name="T23" fmla="*/ 60 h 296"/>
                  <a:gd name="T24" fmla="*/ 85 w 489"/>
                  <a:gd name="T25" fmla="*/ 9 h 296"/>
                  <a:gd name="T26" fmla="*/ 0 w 489"/>
                  <a:gd name="T27" fmla="*/ 0 h 296"/>
                  <a:gd name="T28" fmla="*/ 7 w 489"/>
                  <a:gd name="T29" fmla="*/ 17 h 296"/>
                  <a:gd name="T30" fmla="*/ 7 w 489"/>
                  <a:gd name="T31" fmla="*/ 17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12 w 213"/>
                  <a:gd name="T1" fmla="*/ 0 h 478"/>
                  <a:gd name="T2" fmla="*/ 46 w 213"/>
                  <a:gd name="T3" fmla="*/ 12 h 478"/>
                  <a:gd name="T4" fmla="*/ 40 w 213"/>
                  <a:gd name="T5" fmla="*/ 96 h 478"/>
                  <a:gd name="T6" fmla="*/ 53 w 213"/>
                  <a:gd name="T7" fmla="*/ 163 h 478"/>
                  <a:gd name="T8" fmla="*/ 107 w 213"/>
                  <a:gd name="T9" fmla="*/ 225 h 478"/>
                  <a:gd name="T10" fmla="*/ 49 w 213"/>
                  <a:gd name="T11" fmla="*/ 238 h 478"/>
                  <a:gd name="T12" fmla="*/ 15 w 213"/>
                  <a:gd name="T13" fmla="*/ 171 h 478"/>
                  <a:gd name="T14" fmla="*/ 0 w 213"/>
                  <a:gd name="T15" fmla="*/ 28 h 478"/>
                  <a:gd name="T16" fmla="*/ 12 w 213"/>
                  <a:gd name="T17" fmla="*/ 0 h 478"/>
                  <a:gd name="T18" fmla="*/ 1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grpSp>
            <p:nvGrpSpPr>
              <p:cNvPr id="1130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55 w 150"/>
                    <a:gd name="T1" fmla="*/ 0 h 173"/>
                    <a:gd name="T2" fmla="*/ 20 w 150"/>
                    <a:gd name="T3" fmla="*/ 33 h 173"/>
                    <a:gd name="T4" fmla="*/ 0 w 150"/>
                    <a:gd name="T5" fmla="*/ 87 h 173"/>
                    <a:gd name="T6" fmla="*/ 40 w 150"/>
                    <a:gd name="T7" fmla="*/ 80 h 173"/>
                    <a:gd name="T8" fmla="*/ 52 w 150"/>
                    <a:gd name="T9" fmla="*/ 42 h 173"/>
                    <a:gd name="T10" fmla="*/ 75 w 150"/>
                    <a:gd name="T11" fmla="*/ 14 h 173"/>
                    <a:gd name="T12" fmla="*/ 55 w 150"/>
                    <a:gd name="T13" fmla="*/ 0 h 173"/>
                    <a:gd name="T14" fmla="*/ 55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78 w 1684"/>
                    <a:gd name="T1" fmla="*/ 0 h 880"/>
                    <a:gd name="T2" fmla="*/ 32 w 1684"/>
                    <a:gd name="T3" fmla="*/ 26 h 880"/>
                    <a:gd name="T4" fmla="*/ 0 w 1684"/>
                    <a:gd name="T5" fmla="*/ 104 h 880"/>
                    <a:gd name="T6" fmla="*/ 34 w 1684"/>
                    <a:gd name="T7" fmla="*/ 179 h 880"/>
                    <a:gd name="T8" fmla="*/ 591 w 1684"/>
                    <a:gd name="T9" fmla="*/ 434 h 880"/>
                    <a:gd name="T10" fmla="*/ 711 w 1684"/>
                    <a:gd name="T11" fmla="*/ 418 h 880"/>
                    <a:gd name="T12" fmla="*/ 808 w 1684"/>
                    <a:gd name="T13" fmla="*/ 440 h 880"/>
                    <a:gd name="T14" fmla="*/ 842 w 1684"/>
                    <a:gd name="T15" fmla="*/ 404 h 880"/>
                    <a:gd name="T16" fmla="*/ 751 w 1684"/>
                    <a:gd name="T17" fmla="*/ 332 h 880"/>
                    <a:gd name="T18" fmla="*/ 714 w 1684"/>
                    <a:gd name="T19" fmla="*/ 256 h 880"/>
                    <a:gd name="T20" fmla="*/ 685 w 1684"/>
                    <a:gd name="T21" fmla="*/ 264 h 880"/>
                    <a:gd name="T22" fmla="*/ 720 w 1684"/>
                    <a:gd name="T23" fmla="*/ 332 h 880"/>
                    <a:gd name="T24" fmla="*/ 789 w 1684"/>
                    <a:gd name="T25" fmla="*/ 405 h 880"/>
                    <a:gd name="T26" fmla="*/ 707 w 1684"/>
                    <a:gd name="T27" fmla="*/ 394 h 880"/>
                    <a:gd name="T28" fmla="*/ 610 w 1684"/>
                    <a:gd name="T29" fmla="*/ 407 h 880"/>
                    <a:gd name="T30" fmla="*/ 628 w 1684"/>
                    <a:gd name="T31" fmla="*/ 325 h 880"/>
                    <a:gd name="T32" fmla="*/ 669 w 1684"/>
                    <a:gd name="T33" fmla="*/ 269 h 880"/>
                    <a:gd name="T34" fmla="*/ 621 w 1684"/>
                    <a:gd name="T35" fmla="*/ 276 h 880"/>
                    <a:gd name="T36" fmla="*/ 583 w 1684"/>
                    <a:gd name="T37" fmla="*/ 329 h 880"/>
                    <a:gd name="T38" fmla="*/ 570 w 1684"/>
                    <a:gd name="T39" fmla="*/ 396 h 880"/>
                    <a:gd name="T40" fmla="*/ 54 w 1684"/>
                    <a:gd name="T41" fmla="*/ 155 h 880"/>
                    <a:gd name="T42" fmla="*/ 40 w 1684"/>
                    <a:gd name="T43" fmla="*/ 108 h 880"/>
                    <a:gd name="T44" fmla="*/ 52 w 1684"/>
                    <a:gd name="T45" fmla="*/ 48 h 880"/>
                    <a:gd name="T46" fmla="*/ 109 w 1684"/>
                    <a:gd name="T47" fmla="*/ 0 h 880"/>
                    <a:gd name="T48" fmla="*/ 78 w 1684"/>
                    <a:gd name="T49" fmla="*/ 0 h 880"/>
                    <a:gd name="T50" fmla="*/ 78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58 w 160"/>
                    <a:gd name="T1" fmla="*/ 0 h 335"/>
                    <a:gd name="T2" fmla="*/ 10 w 160"/>
                    <a:gd name="T3" fmla="*/ 53 h 335"/>
                    <a:gd name="T4" fmla="*/ 0 w 160"/>
                    <a:gd name="T5" fmla="*/ 115 h 335"/>
                    <a:gd name="T6" fmla="*/ 17 w 160"/>
                    <a:gd name="T7" fmla="*/ 157 h 335"/>
                    <a:gd name="T8" fmla="*/ 47 w 160"/>
                    <a:gd name="T9" fmla="*/ 167 h 335"/>
                    <a:gd name="T10" fmla="*/ 38 w 160"/>
                    <a:gd name="T11" fmla="*/ 77 h 335"/>
                    <a:gd name="T12" fmla="*/ 80 w 160"/>
                    <a:gd name="T13" fmla="*/ 8 h 335"/>
                    <a:gd name="T14" fmla="*/ 58 w 160"/>
                    <a:gd name="T15" fmla="*/ 0 h 335"/>
                    <a:gd name="T16" fmla="*/ 5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09 w 642"/>
                    <a:gd name="T1" fmla="*/ 448 h 1188"/>
                    <a:gd name="T2" fmla="*/ 0 w 642"/>
                    <a:gd name="T3" fmla="*/ 62 h 1188"/>
                    <a:gd name="T4" fmla="*/ 41 w 642"/>
                    <a:gd name="T5" fmla="*/ 19 h 1188"/>
                    <a:gd name="T6" fmla="*/ 129 w 642"/>
                    <a:gd name="T7" fmla="*/ 0 h 1188"/>
                    <a:gd name="T8" fmla="*/ 200 w 642"/>
                    <a:gd name="T9" fmla="*/ 29 h 1188"/>
                    <a:gd name="T10" fmla="*/ 322 w 642"/>
                    <a:gd name="T11" fmla="*/ 594 h 1188"/>
                    <a:gd name="T12" fmla="*/ 278 w 642"/>
                    <a:gd name="T13" fmla="*/ 546 h 1188"/>
                    <a:gd name="T14" fmla="*/ 178 w 642"/>
                    <a:gd name="T15" fmla="*/ 49 h 1188"/>
                    <a:gd name="T16" fmla="*/ 113 w 642"/>
                    <a:gd name="T17" fmla="*/ 31 h 1188"/>
                    <a:gd name="T18" fmla="*/ 60 w 642"/>
                    <a:gd name="T19" fmla="*/ 37 h 1188"/>
                    <a:gd name="T20" fmla="*/ 38 w 642"/>
                    <a:gd name="T21" fmla="*/ 71 h 1188"/>
                    <a:gd name="T22" fmla="*/ 153 w 642"/>
                    <a:gd name="T23" fmla="*/ 462 h 1188"/>
                    <a:gd name="T24" fmla="*/ 109 w 642"/>
                    <a:gd name="T25" fmla="*/ 448 h 1188"/>
                    <a:gd name="T26" fmla="*/ 109 w 642"/>
                    <a:gd name="T27" fmla="*/ 448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4 h 504"/>
                    <a:gd name="T2" fmla="*/ 38 w 192"/>
                    <a:gd name="T3" fmla="*/ 97 h 504"/>
                    <a:gd name="T4" fmla="*/ 57 w 192"/>
                    <a:gd name="T5" fmla="*/ 159 h 504"/>
                    <a:gd name="T6" fmla="*/ 58 w 192"/>
                    <a:gd name="T7" fmla="*/ 252 h 504"/>
                    <a:gd name="T8" fmla="*/ 96 w 192"/>
                    <a:gd name="T9" fmla="*/ 252 h 504"/>
                    <a:gd name="T10" fmla="*/ 94 w 192"/>
                    <a:gd name="T11" fmla="*/ 180 h 504"/>
                    <a:gd name="T12" fmla="*/ 81 w 192"/>
                    <a:gd name="T13" fmla="*/ 104 h 504"/>
                    <a:gd name="T14" fmla="*/ 50 w 192"/>
                    <a:gd name="T15" fmla="*/ 30 h 504"/>
                    <a:gd name="T16" fmla="*/ 32 w 192"/>
                    <a:gd name="T17" fmla="*/ 0 h 504"/>
                    <a:gd name="T18" fmla="*/ 0 w 192"/>
                    <a:gd name="T19" fmla="*/ 14 h 504"/>
                    <a:gd name="T20" fmla="*/ 0 w 192"/>
                    <a:gd name="T21" fmla="*/ 14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49 w 390"/>
                    <a:gd name="T1" fmla="*/ 0 h 269"/>
                    <a:gd name="T2" fmla="*/ 129 w 390"/>
                    <a:gd name="T3" fmla="*/ 9 h 269"/>
                    <a:gd name="T4" fmla="*/ 127 w 390"/>
                    <a:gd name="T5" fmla="*/ 33 h 269"/>
                    <a:gd name="T6" fmla="*/ 0 w 390"/>
                    <a:gd name="T7" fmla="*/ 85 h 269"/>
                    <a:gd name="T8" fmla="*/ 0 w 390"/>
                    <a:gd name="T9" fmla="*/ 111 h 269"/>
                    <a:gd name="T10" fmla="*/ 142 w 390"/>
                    <a:gd name="T11" fmla="*/ 113 h 269"/>
                    <a:gd name="T12" fmla="*/ 160 w 390"/>
                    <a:gd name="T13" fmla="*/ 135 h 269"/>
                    <a:gd name="T14" fmla="*/ 195 w 390"/>
                    <a:gd name="T15" fmla="*/ 133 h 269"/>
                    <a:gd name="T16" fmla="*/ 192 w 390"/>
                    <a:gd name="T17" fmla="*/ 95 h 269"/>
                    <a:gd name="T18" fmla="*/ 58 w 390"/>
                    <a:gd name="T19" fmla="*/ 88 h 269"/>
                    <a:gd name="T20" fmla="*/ 167 w 390"/>
                    <a:gd name="T21" fmla="*/ 45 h 269"/>
                    <a:gd name="T22" fmla="*/ 149 w 390"/>
                    <a:gd name="T23" fmla="*/ 0 h 269"/>
                    <a:gd name="T24" fmla="*/ 14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66 h 424"/>
                    <a:gd name="T2" fmla="*/ 432 w 941"/>
                    <a:gd name="T3" fmla="*/ 0 h 424"/>
                    <a:gd name="T4" fmla="*/ 463 w 941"/>
                    <a:gd name="T5" fmla="*/ 39 h 424"/>
                    <a:gd name="T6" fmla="*/ 471 w 941"/>
                    <a:gd name="T7" fmla="*/ 91 h 424"/>
                    <a:gd name="T8" fmla="*/ 452 w 941"/>
                    <a:gd name="T9" fmla="*/ 141 h 424"/>
                    <a:gd name="T10" fmla="*/ 29 w 941"/>
                    <a:gd name="T11" fmla="*/ 212 h 424"/>
                    <a:gd name="T12" fmla="*/ 27 w 941"/>
                    <a:gd name="T13" fmla="*/ 192 h 424"/>
                    <a:gd name="T14" fmla="*/ 432 w 941"/>
                    <a:gd name="T15" fmla="*/ 121 h 424"/>
                    <a:gd name="T16" fmla="*/ 447 w 941"/>
                    <a:gd name="T17" fmla="*/ 73 h 424"/>
                    <a:gd name="T18" fmla="*/ 420 w 941"/>
                    <a:gd name="T19" fmla="*/ 29 h 424"/>
                    <a:gd name="T20" fmla="*/ 0 w 941"/>
                    <a:gd name="T21" fmla="*/ 93 h 424"/>
                    <a:gd name="T22" fmla="*/ 0 w 941"/>
                    <a:gd name="T23" fmla="*/ 66 h 424"/>
                    <a:gd name="T24" fmla="*/ 0 w 941"/>
                    <a:gd name="T25" fmla="*/ 66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63 h 173"/>
                    <a:gd name="T2" fmla="*/ 33 w 488"/>
                    <a:gd name="T3" fmla="*/ 86 h 173"/>
                    <a:gd name="T4" fmla="*/ 111 w 488"/>
                    <a:gd name="T5" fmla="*/ 83 h 173"/>
                    <a:gd name="T6" fmla="*/ 210 w 488"/>
                    <a:gd name="T7" fmla="*/ 58 h 173"/>
                    <a:gd name="T8" fmla="*/ 245 w 488"/>
                    <a:gd name="T9" fmla="*/ 21 h 173"/>
                    <a:gd name="T10" fmla="*/ 222 w 488"/>
                    <a:gd name="T11" fmla="*/ 1 h 173"/>
                    <a:gd name="T12" fmla="*/ 127 w 488"/>
                    <a:gd name="T13" fmla="*/ 0 h 173"/>
                    <a:gd name="T14" fmla="*/ 55 w 488"/>
                    <a:gd name="T15" fmla="*/ 6 h 173"/>
                    <a:gd name="T16" fmla="*/ 8 w 488"/>
                    <a:gd name="T17" fmla="*/ 38 h 173"/>
                    <a:gd name="T18" fmla="*/ 56 w 488"/>
                    <a:gd name="T19" fmla="*/ 47 h 173"/>
                    <a:gd name="T20" fmla="*/ 138 w 488"/>
                    <a:gd name="T21" fmla="*/ 26 h 173"/>
                    <a:gd name="T22" fmla="*/ 209 w 488"/>
                    <a:gd name="T23" fmla="*/ 26 h 173"/>
                    <a:gd name="T24" fmla="*/ 135 w 488"/>
                    <a:gd name="T25" fmla="*/ 55 h 173"/>
                    <a:gd name="T26" fmla="*/ 71 w 488"/>
                    <a:gd name="T27" fmla="*/ 63 h 173"/>
                    <a:gd name="T28" fmla="*/ 0 w 488"/>
                    <a:gd name="T29" fmla="*/ 63 h 173"/>
                    <a:gd name="T30" fmla="*/ 0 w 488"/>
                    <a:gd name="T31" fmla="*/ 63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</p:grpSp>
        </p:grpSp>
      </p:grpSp>
      <p:grpSp>
        <p:nvGrpSpPr>
          <p:cNvPr id="1127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184 w 772"/>
                <a:gd name="T1" fmla="*/ 1379 h 3266"/>
                <a:gd name="T2" fmla="*/ 101 w 772"/>
                <a:gd name="T3" fmla="*/ 1287 h 3266"/>
                <a:gd name="T4" fmla="*/ 85 w 772"/>
                <a:gd name="T5" fmla="*/ 1216 h 3266"/>
                <a:gd name="T6" fmla="*/ 99 w 772"/>
                <a:gd name="T7" fmla="*/ 1111 h 3266"/>
                <a:gd name="T8" fmla="*/ 157 w 772"/>
                <a:gd name="T9" fmla="*/ 984 h 3266"/>
                <a:gd name="T10" fmla="*/ 170 w 772"/>
                <a:gd name="T11" fmla="*/ 904 h 3266"/>
                <a:gd name="T12" fmla="*/ 157 w 772"/>
                <a:gd name="T13" fmla="*/ 851 h 3266"/>
                <a:gd name="T14" fmla="*/ 106 w 772"/>
                <a:gd name="T15" fmla="*/ 812 h 3266"/>
                <a:gd name="T16" fmla="*/ 96 w 772"/>
                <a:gd name="T17" fmla="*/ 763 h 3266"/>
                <a:gd name="T18" fmla="*/ 114 w 772"/>
                <a:gd name="T19" fmla="*/ 693 h 3266"/>
                <a:gd name="T20" fmla="*/ 197 w 772"/>
                <a:gd name="T21" fmla="*/ 505 h 3266"/>
                <a:gd name="T22" fmla="*/ 205 w 772"/>
                <a:gd name="T23" fmla="*/ 413 h 3266"/>
                <a:gd name="T24" fmla="*/ 184 w 772"/>
                <a:gd name="T25" fmla="*/ 312 h 3266"/>
                <a:gd name="T26" fmla="*/ 114 w 772"/>
                <a:gd name="T27" fmla="*/ 263 h 3266"/>
                <a:gd name="T28" fmla="*/ 53 w 772"/>
                <a:gd name="T29" fmla="*/ 184 h 3266"/>
                <a:gd name="T30" fmla="*/ 0 w 772"/>
                <a:gd name="T31" fmla="*/ 0 h 3266"/>
                <a:gd name="T32" fmla="*/ 8 w 772"/>
                <a:gd name="T33" fmla="*/ 167 h 3266"/>
                <a:gd name="T34" fmla="*/ 48 w 772"/>
                <a:gd name="T35" fmla="*/ 267 h 3266"/>
                <a:gd name="T36" fmla="*/ 101 w 772"/>
                <a:gd name="T37" fmla="*/ 329 h 3266"/>
                <a:gd name="T38" fmla="*/ 160 w 772"/>
                <a:gd name="T39" fmla="*/ 364 h 3266"/>
                <a:gd name="T40" fmla="*/ 163 w 772"/>
                <a:gd name="T41" fmla="*/ 456 h 3266"/>
                <a:gd name="T42" fmla="*/ 133 w 772"/>
                <a:gd name="T43" fmla="*/ 553 h 3266"/>
                <a:gd name="T44" fmla="*/ 64 w 772"/>
                <a:gd name="T45" fmla="*/ 724 h 3266"/>
                <a:gd name="T46" fmla="*/ 61 w 772"/>
                <a:gd name="T47" fmla="*/ 834 h 3266"/>
                <a:gd name="T48" fmla="*/ 125 w 772"/>
                <a:gd name="T49" fmla="*/ 895 h 3266"/>
                <a:gd name="T50" fmla="*/ 122 w 772"/>
                <a:gd name="T51" fmla="*/ 952 h 3266"/>
                <a:gd name="T52" fmla="*/ 66 w 772"/>
                <a:gd name="T53" fmla="*/ 1071 h 3266"/>
                <a:gd name="T54" fmla="*/ 42 w 772"/>
                <a:gd name="T55" fmla="*/ 1185 h 3266"/>
                <a:gd name="T56" fmla="*/ 64 w 772"/>
                <a:gd name="T57" fmla="*/ 1308 h 3266"/>
                <a:gd name="T58" fmla="*/ 114 w 772"/>
                <a:gd name="T59" fmla="*/ 1374 h 3266"/>
                <a:gd name="T60" fmla="*/ 178 w 772"/>
                <a:gd name="T61" fmla="*/ 1427 h 3266"/>
                <a:gd name="T62" fmla="*/ 184 w 772"/>
                <a:gd name="T63" fmla="*/ 1379 h 3266"/>
                <a:gd name="T64" fmla="*/ 184 w 772"/>
                <a:gd name="T65" fmla="*/ 137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184 w 772"/>
                <a:gd name="T1" fmla="*/ 1578 h 3266"/>
                <a:gd name="T2" fmla="*/ 101 w 772"/>
                <a:gd name="T3" fmla="*/ 1473 h 3266"/>
                <a:gd name="T4" fmla="*/ 85 w 772"/>
                <a:gd name="T5" fmla="*/ 1392 h 3266"/>
                <a:gd name="T6" fmla="*/ 99 w 772"/>
                <a:gd name="T7" fmla="*/ 1271 h 3266"/>
                <a:gd name="T8" fmla="*/ 157 w 772"/>
                <a:gd name="T9" fmla="*/ 1126 h 3266"/>
                <a:gd name="T10" fmla="*/ 170 w 772"/>
                <a:gd name="T11" fmla="*/ 1035 h 3266"/>
                <a:gd name="T12" fmla="*/ 157 w 772"/>
                <a:gd name="T13" fmla="*/ 974 h 3266"/>
                <a:gd name="T14" fmla="*/ 106 w 772"/>
                <a:gd name="T15" fmla="*/ 930 h 3266"/>
                <a:gd name="T16" fmla="*/ 96 w 772"/>
                <a:gd name="T17" fmla="*/ 874 h 3266"/>
                <a:gd name="T18" fmla="*/ 114 w 772"/>
                <a:gd name="T19" fmla="*/ 794 h 3266"/>
                <a:gd name="T20" fmla="*/ 197 w 772"/>
                <a:gd name="T21" fmla="*/ 578 h 3266"/>
                <a:gd name="T22" fmla="*/ 205 w 772"/>
                <a:gd name="T23" fmla="*/ 473 h 3266"/>
                <a:gd name="T24" fmla="*/ 184 w 772"/>
                <a:gd name="T25" fmla="*/ 357 h 3266"/>
                <a:gd name="T26" fmla="*/ 114 w 772"/>
                <a:gd name="T27" fmla="*/ 302 h 3266"/>
                <a:gd name="T28" fmla="*/ 53 w 772"/>
                <a:gd name="T29" fmla="*/ 211 h 3266"/>
                <a:gd name="T30" fmla="*/ 0 w 772"/>
                <a:gd name="T31" fmla="*/ 0 h 3266"/>
                <a:gd name="T32" fmla="*/ 8 w 772"/>
                <a:gd name="T33" fmla="*/ 191 h 3266"/>
                <a:gd name="T34" fmla="*/ 48 w 772"/>
                <a:gd name="T35" fmla="*/ 306 h 3266"/>
                <a:gd name="T36" fmla="*/ 101 w 772"/>
                <a:gd name="T37" fmla="*/ 377 h 3266"/>
                <a:gd name="T38" fmla="*/ 160 w 772"/>
                <a:gd name="T39" fmla="*/ 417 h 3266"/>
                <a:gd name="T40" fmla="*/ 163 w 772"/>
                <a:gd name="T41" fmla="*/ 522 h 3266"/>
                <a:gd name="T42" fmla="*/ 133 w 772"/>
                <a:gd name="T43" fmla="*/ 633 h 3266"/>
                <a:gd name="T44" fmla="*/ 64 w 772"/>
                <a:gd name="T45" fmla="*/ 829 h 3266"/>
                <a:gd name="T46" fmla="*/ 61 w 772"/>
                <a:gd name="T47" fmla="*/ 955 h 3266"/>
                <a:gd name="T48" fmla="*/ 125 w 772"/>
                <a:gd name="T49" fmla="*/ 1025 h 3266"/>
                <a:gd name="T50" fmla="*/ 122 w 772"/>
                <a:gd name="T51" fmla="*/ 1090 h 3266"/>
                <a:gd name="T52" fmla="*/ 66 w 772"/>
                <a:gd name="T53" fmla="*/ 1226 h 3266"/>
                <a:gd name="T54" fmla="*/ 42 w 772"/>
                <a:gd name="T55" fmla="*/ 1357 h 3266"/>
                <a:gd name="T56" fmla="*/ 64 w 772"/>
                <a:gd name="T57" fmla="*/ 1497 h 3266"/>
                <a:gd name="T58" fmla="*/ 114 w 772"/>
                <a:gd name="T59" fmla="*/ 1572 h 3266"/>
                <a:gd name="T60" fmla="*/ 178 w 772"/>
                <a:gd name="T61" fmla="*/ 1633 h 3266"/>
                <a:gd name="T62" fmla="*/ 184 w 772"/>
                <a:gd name="T63" fmla="*/ 1578 h 3266"/>
                <a:gd name="T64" fmla="*/ 184 w 772"/>
                <a:gd name="T65" fmla="*/ 157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grpSp>
        <p:nvGrpSpPr>
          <p:cNvPr id="1127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27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31 w 245"/>
                  <a:gd name="T1" fmla="*/ 3 h 806"/>
                  <a:gd name="T2" fmla="*/ 33 w 245"/>
                  <a:gd name="T3" fmla="*/ 122 h 806"/>
                  <a:gd name="T4" fmla="*/ 0 w 245"/>
                  <a:gd name="T5" fmla="*/ 288 h 806"/>
                  <a:gd name="T6" fmla="*/ 20 w 245"/>
                  <a:gd name="T7" fmla="*/ 282 h 806"/>
                  <a:gd name="T8" fmla="*/ 55 w 245"/>
                  <a:gd name="T9" fmla="*/ 134 h 806"/>
                  <a:gd name="T10" fmla="*/ 62 w 245"/>
                  <a:gd name="T11" fmla="*/ 0 h 806"/>
                  <a:gd name="T12" fmla="*/ 31 w 245"/>
                  <a:gd name="T13" fmla="*/ 3 h 806"/>
                  <a:gd name="T14" fmla="*/ 31 w 245"/>
                  <a:gd name="T15" fmla="*/ 3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grpSp>
            <p:nvGrpSpPr>
              <p:cNvPr id="1128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75 w 604"/>
                    <a:gd name="T3" fmla="*/ 66 h 349"/>
                    <a:gd name="T4" fmla="*/ 127 w 604"/>
                    <a:gd name="T5" fmla="*/ 125 h 349"/>
                    <a:gd name="T6" fmla="*/ 153 w 604"/>
                    <a:gd name="T7" fmla="*/ 50 h 349"/>
                    <a:gd name="T8" fmla="*/ 91 w 604"/>
                    <a:gd name="T9" fmla="*/ 3 h 349"/>
                    <a:gd name="T10" fmla="*/ 118 w 604"/>
                    <a:gd name="T11" fmla="*/ 66 h 349"/>
                    <a:gd name="T12" fmla="*/ 33 w 604"/>
                    <a:gd name="T13" fmla="*/ 6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5" y="325"/>
                  <a:ext cx="269" cy="438"/>
                </a:xfrm>
                <a:custGeom>
                  <a:avLst/>
                  <a:gdLst>
                    <a:gd name="T0" fmla="*/ 187 w 1064"/>
                    <a:gd name="T1" fmla="*/ 46 h 1230"/>
                    <a:gd name="T2" fmla="*/ 123 w 1064"/>
                    <a:gd name="T3" fmla="*/ 125 h 1230"/>
                    <a:gd name="T4" fmla="*/ 41 w 1064"/>
                    <a:gd name="T5" fmla="*/ 271 h 1230"/>
                    <a:gd name="T6" fmla="*/ 0 w 1064"/>
                    <a:gd name="T7" fmla="*/ 392 h 1230"/>
                    <a:gd name="T8" fmla="*/ 15 w 1064"/>
                    <a:gd name="T9" fmla="*/ 438 h 1230"/>
                    <a:gd name="T10" fmla="*/ 66 w 1064"/>
                    <a:gd name="T11" fmla="*/ 428 h 1230"/>
                    <a:gd name="T12" fmla="*/ 146 w 1064"/>
                    <a:gd name="T13" fmla="*/ 325 h 1230"/>
                    <a:gd name="T14" fmla="*/ 221 w 1064"/>
                    <a:gd name="T15" fmla="*/ 190 h 1230"/>
                    <a:gd name="T16" fmla="*/ 261 w 1064"/>
                    <a:gd name="T17" fmla="*/ 96 h 1230"/>
                    <a:gd name="T18" fmla="*/ 269 w 1064"/>
                    <a:gd name="T19" fmla="*/ 30 h 1230"/>
                    <a:gd name="T20" fmla="*/ 247 w 1064"/>
                    <a:gd name="T21" fmla="*/ 0 h 1230"/>
                    <a:gd name="T22" fmla="*/ 211 w 1064"/>
                    <a:gd name="T23" fmla="*/ 23 h 1230"/>
                    <a:gd name="T24" fmla="*/ 245 w 1064"/>
                    <a:gd name="T25" fmla="*/ 38 h 1230"/>
                    <a:gd name="T26" fmla="*/ 221 w 1064"/>
                    <a:gd name="T27" fmla="*/ 125 h 1230"/>
                    <a:gd name="T28" fmla="*/ 174 w 1064"/>
                    <a:gd name="T29" fmla="*/ 234 h 1230"/>
                    <a:gd name="T30" fmla="*/ 88 w 1064"/>
                    <a:gd name="T31" fmla="*/ 359 h 1230"/>
                    <a:gd name="T32" fmla="*/ 29 w 1064"/>
                    <a:gd name="T33" fmla="*/ 397 h 1230"/>
                    <a:gd name="T34" fmla="*/ 34 w 1064"/>
                    <a:gd name="T35" fmla="*/ 336 h 1230"/>
                    <a:gd name="T36" fmla="*/ 110 w 1064"/>
                    <a:gd name="T37" fmla="*/ 179 h 1230"/>
                    <a:gd name="T38" fmla="*/ 210 w 1064"/>
                    <a:gd name="T39" fmla="*/ 42 h 1230"/>
                    <a:gd name="T40" fmla="*/ 187 w 1064"/>
                    <a:gd name="T41" fmla="*/ 46 h 1230"/>
                    <a:gd name="T42" fmla="*/ 187 w 1064"/>
                    <a:gd name="T43" fmla="*/ 4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5" y="175"/>
                  <a:ext cx="505" cy="898"/>
                </a:xfrm>
                <a:custGeom>
                  <a:avLst/>
                  <a:gdLst>
                    <a:gd name="T0" fmla="*/ 490 w 2002"/>
                    <a:gd name="T1" fmla="*/ 0 h 2521"/>
                    <a:gd name="T2" fmla="*/ 0 w 2002"/>
                    <a:gd name="T3" fmla="*/ 898 h 2521"/>
                    <a:gd name="T4" fmla="*/ 48 w 2002"/>
                    <a:gd name="T5" fmla="*/ 873 h 2521"/>
                    <a:gd name="T6" fmla="*/ 505 w 2002"/>
                    <a:gd name="T7" fmla="*/ 22 h 2521"/>
                    <a:gd name="T8" fmla="*/ 490 w 2002"/>
                    <a:gd name="T9" fmla="*/ 0 h 2521"/>
                    <a:gd name="T10" fmla="*/ 490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24 w 3007"/>
                    <a:gd name="T1" fmla="*/ 1014 h 3771"/>
                    <a:gd name="T2" fmla="*/ 99 w 3007"/>
                    <a:gd name="T3" fmla="*/ 1010 h 3771"/>
                    <a:gd name="T4" fmla="*/ 207 w 3007"/>
                    <a:gd name="T5" fmla="*/ 1072 h 3771"/>
                    <a:gd name="T6" fmla="*/ 172 w 3007"/>
                    <a:gd name="T7" fmla="*/ 1004 h 3771"/>
                    <a:gd name="T8" fmla="*/ 93 w 3007"/>
                    <a:gd name="T9" fmla="*/ 963 h 3771"/>
                    <a:gd name="T10" fmla="*/ 161 w 3007"/>
                    <a:gd name="T11" fmla="*/ 969 h 3771"/>
                    <a:gd name="T12" fmla="*/ 247 w 3007"/>
                    <a:gd name="T13" fmla="*/ 1023 h 3771"/>
                    <a:gd name="T14" fmla="*/ 721 w 3007"/>
                    <a:gd name="T15" fmla="*/ 150 h 3771"/>
                    <a:gd name="T16" fmla="*/ 650 w 3007"/>
                    <a:gd name="T17" fmla="*/ 53 h 3771"/>
                    <a:gd name="T18" fmla="*/ 582 w 3007"/>
                    <a:gd name="T19" fmla="*/ 0 h 3771"/>
                    <a:gd name="T20" fmla="*/ 679 w 3007"/>
                    <a:gd name="T21" fmla="*/ 28 h 3771"/>
                    <a:gd name="T22" fmla="*/ 758 w 3007"/>
                    <a:gd name="T23" fmla="*/ 153 h 3771"/>
                    <a:gd name="T24" fmla="*/ 209 w 3007"/>
                    <a:gd name="T25" fmla="*/ 1167 h 3771"/>
                    <a:gd name="T26" fmla="*/ 121 w 3007"/>
                    <a:gd name="T27" fmla="*/ 1216 h 3771"/>
                    <a:gd name="T28" fmla="*/ 26 w 3007"/>
                    <a:gd name="T29" fmla="*/ 1344 h 3771"/>
                    <a:gd name="T30" fmla="*/ 0 w 3007"/>
                    <a:gd name="T31" fmla="*/ 1307 h 3771"/>
                    <a:gd name="T32" fmla="*/ 33 w 3007"/>
                    <a:gd name="T33" fmla="*/ 1294 h 3771"/>
                    <a:gd name="T34" fmla="*/ 95 w 3007"/>
                    <a:gd name="T35" fmla="*/ 1206 h 3771"/>
                    <a:gd name="T36" fmla="*/ 42 w 3007"/>
                    <a:gd name="T37" fmla="*/ 1167 h 3771"/>
                    <a:gd name="T38" fmla="*/ 42 w 3007"/>
                    <a:gd name="T39" fmla="*/ 1132 h 3771"/>
                    <a:gd name="T40" fmla="*/ 104 w 3007"/>
                    <a:gd name="T41" fmla="*/ 1175 h 3771"/>
                    <a:gd name="T42" fmla="*/ 104 w 3007"/>
                    <a:gd name="T43" fmla="*/ 1136 h 3771"/>
                    <a:gd name="T44" fmla="*/ 152 w 3007"/>
                    <a:gd name="T45" fmla="*/ 1148 h 3771"/>
                    <a:gd name="T46" fmla="*/ 108 w 3007"/>
                    <a:gd name="T47" fmla="*/ 1097 h 3771"/>
                    <a:gd name="T48" fmla="*/ 159 w 3007"/>
                    <a:gd name="T49" fmla="*/ 1091 h 3771"/>
                    <a:gd name="T50" fmla="*/ 24 w 3007"/>
                    <a:gd name="T51" fmla="*/ 1014 h 3771"/>
                    <a:gd name="T52" fmla="*/ 24 w 3007"/>
                    <a:gd name="T53" fmla="*/ 101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4" y="890"/>
                  <a:ext cx="169" cy="122"/>
                </a:xfrm>
                <a:custGeom>
                  <a:avLst/>
                  <a:gdLst>
                    <a:gd name="T0" fmla="*/ 0 w 673"/>
                    <a:gd name="T1" fmla="*/ 29 h 342"/>
                    <a:gd name="T2" fmla="*/ 64 w 673"/>
                    <a:gd name="T3" fmla="*/ 38 h 342"/>
                    <a:gd name="T4" fmla="*/ 160 w 673"/>
                    <a:gd name="T5" fmla="*/ 122 h 342"/>
                    <a:gd name="T6" fmla="*/ 169 w 673"/>
                    <a:gd name="T7" fmla="*/ 103 h 342"/>
                    <a:gd name="T8" fmla="*/ 112 w 673"/>
                    <a:gd name="T9" fmla="*/ 41 h 342"/>
                    <a:gd name="T10" fmla="*/ 7 w 673"/>
                    <a:gd name="T11" fmla="*/ 0 h 342"/>
                    <a:gd name="T12" fmla="*/ 0 w 673"/>
                    <a:gd name="T13" fmla="*/ 29 h 342"/>
                    <a:gd name="T14" fmla="*/ 0 w 673"/>
                    <a:gd name="T15" fmla="*/ 29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799"/>
                  <a:ext cx="181" cy="144"/>
                </a:xfrm>
                <a:custGeom>
                  <a:avLst/>
                  <a:gdLst>
                    <a:gd name="T0" fmla="*/ 0 w 716"/>
                    <a:gd name="T1" fmla="*/ 28 h 403"/>
                    <a:gd name="T2" fmla="*/ 86 w 716"/>
                    <a:gd name="T3" fmla="*/ 53 h 403"/>
                    <a:gd name="T4" fmla="*/ 161 w 716"/>
                    <a:gd name="T5" fmla="*/ 144 h 403"/>
                    <a:gd name="T6" fmla="*/ 181 w 716"/>
                    <a:gd name="T7" fmla="*/ 106 h 403"/>
                    <a:gd name="T8" fmla="*/ 106 w 716"/>
                    <a:gd name="T9" fmla="*/ 41 h 403"/>
                    <a:gd name="T10" fmla="*/ 18 w 716"/>
                    <a:gd name="T11" fmla="*/ 0 h 403"/>
                    <a:gd name="T12" fmla="*/ 0 w 716"/>
                    <a:gd name="T13" fmla="*/ 28 h 403"/>
                    <a:gd name="T14" fmla="*/ 0 w 716"/>
                    <a:gd name="T15" fmla="*/ 2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28 h 411"/>
                    <a:gd name="T2" fmla="*/ 80 w 717"/>
                    <a:gd name="T3" fmla="*/ 50 h 411"/>
                    <a:gd name="T4" fmla="*/ 164 w 717"/>
                    <a:gd name="T5" fmla="*/ 147 h 411"/>
                    <a:gd name="T6" fmla="*/ 181 w 717"/>
                    <a:gd name="T7" fmla="*/ 112 h 411"/>
                    <a:gd name="T8" fmla="*/ 99 w 717"/>
                    <a:gd name="T9" fmla="*/ 31 h 411"/>
                    <a:gd name="T10" fmla="*/ 14 w 717"/>
                    <a:gd name="T11" fmla="*/ 0 h 411"/>
                    <a:gd name="T12" fmla="*/ 0 w 717"/>
                    <a:gd name="T13" fmla="*/ 28 h 411"/>
                    <a:gd name="T14" fmla="*/ 0 w 717"/>
                    <a:gd name="T15" fmla="*/ 2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4" y="135"/>
                  <a:ext cx="179" cy="138"/>
                </a:xfrm>
                <a:custGeom>
                  <a:avLst/>
                  <a:gdLst>
                    <a:gd name="T0" fmla="*/ 0 w 709"/>
                    <a:gd name="T1" fmla="*/ 31 h 386"/>
                    <a:gd name="T2" fmla="*/ 69 w 709"/>
                    <a:gd name="T3" fmla="*/ 47 h 386"/>
                    <a:gd name="T4" fmla="*/ 168 w 709"/>
                    <a:gd name="T5" fmla="*/ 138 h 386"/>
                    <a:gd name="T6" fmla="*/ 179 w 709"/>
                    <a:gd name="T7" fmla="*/ 110 h 386"/>
                    <a:gd name="T8" fmla="*/ 77 w 709"/>
                    <a:gd name="T9" fmla="*/ 19 h 386"/>
                    <a:gd name="T10" fmla="*/ 11 w 709"/>
                    <a:gd name="T11" fmla="*/ 0 h 386"/>
                    <a:gd name="T12" fmla="*/ 0 w 709"/>
                    <a:gd name="T13" fmla="*/ 31 h 386"/>
                    <a:gd name="T14" fmla="*/ 0 w 709"/>
                    <a:gd name="T15" fmla="*/ 3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h-TH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63688" y="2348880"/>
            <a:ext cx="543450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h-TH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บทที่ 8</a:t>
            </a:r>
          </a:p>
          <a:p>
            <a:pPr algn="ctr">
              <a:defRPr/>
            </a:pPr>
            <a:r>
              <a:rPr lang="th-TH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ระบบสารสนเทศเชิงกลยุทธ์</a:t>
            </a:r>
            <a:r>
              <a:rPr lang="en-US" sz="5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endParaRPr lang="th-TH" sz="5400" b="1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90114" name="Picture 2" descr="http://i215.photobucket.com/albums/cc23/ouii0303/ICON/22324926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221088"/>
            <a:ext cx="16764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11560" y="1905000"/>
            <a:ext cx="8136904" cy="33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>
              <a:spcBef>
                <a:spcPct val="20000"/>
              </a:spcBef>
              <a:defRPr/>
            </a:pP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กลยุทธ์ขององค์กร</a:t>
            </a:r>
          </a:p>
          <a:p>
            <a:pPr marL="552450" indent="-552450">
              <a:spcBef>
                <a:spcPct val="20000"/>
              </a:spcBef>
              <a:defRPr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		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</a:t>
            </a:r>
            <a:r>
              <a:rPr lang="th-TH" sz="4000" dirty="0">
                <a:latin typeface="Tahoma" pitchFamily="34" charset="0"/>
                <a:cs typeface="+mj-cs"/>
              </a:rPr>
              <a:t>เป็นกลยุทธ์ที่เกี่ยวข้องกับการออกแบบองค์กร ควบคุมการดำเนินงานขององค์กรให้บรรลุวัตถุประสงค์ตามกลยุทธ์ของธุรกิจได้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1560" y="404664"/>
            <a:ext cx="8209160" cy="100811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th-TH" sz="4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j-cs"/>
              </a:rPr>
              <a:t>กรอบแนวคิดเรื่องระบบสารสนเทศเชิงกลยุทธ์ (ต่อ)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539750" y="1916112"/>
            <a:ext cx="8136706" cy="33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>
              <a:spcBef>
                <a:spcPct val="20000"/>
              </a:spcBef>
              <a:defRPr/>
            </a:pPr>
            <a:r>
              <a:rPr lang="th-TH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กลยุทธ์ด้านสารสนเทศ</a:t>
            </a:r>
          </a:p>
          <a:p>
            <a:pPr marL="552450" indent="-552450">
              <a:spcBef>
                <a:spcPct val="20000"/>
              </a:spcBef>
              <a:defRPr/>
            </a:pPr>
            <a:r>
              <a:rPr lang="th-TH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		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</a:t>
            </a:r>
            <a:r>
              <a:rPr lang="th-TH" sz="4000" dirty="0">
                <a:latin typeface="Tahoma" pitchFamily="34" charset="0"/>
                <a:cs typeface="+mj-cs"/>
              </a:rPr>
              <a:t>ใช้ในการสนับสนุนกลยุทธ์ของธุรกิจ และกลยุทธ์ขององค์กร และสร้างความได้เปรียบในการแข่งขัน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11560" y="404664"/>
            <a:ext cx="8209160" cy="100811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th-TH" sz="4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j-cs"/>
              </a:rPr>
              <a:t>กรอบแนวคิดเรื่องระบบสารสนเทศเชิงกลยุทธ์ (ต่อ)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4"/>
          <p:cNvSpPr>
            <a:spLocks noChangeArrowheads="1"/>
          </p:cNvSpPr>
          <p:nvPr/>
        </p:nvSpPr>
        <p:spPr bwMode="auto">
          <a:xfrm>
            <a:off x="304800" y="2286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000" b="1" dirty="0">
                <a:cs typeface="Angsana New" pitchFamily="18" charset="-34"/>
              </a:rPr>
              <a:t>Competitive Intelligence</a:t>
            </a:r>
            <a:endParaRPr lang="en-US" sz="2000" b="1" i="1" dirty="0">
              <a:cs typeface="Angsana New" pitchFamily="18" charset="-34"/>
            </a:endParaRPr>
          </a:p>
        </p:txBody>
      </p:sp>
      <p:sp>
        <p:nvSpPr>
          <p:cNvPr id="123907" name="Rectangle 5"/>
          <p:cNvSpPr>
            <a:spLocks noChangeArrowheads="1"/>
          </p:cNvSpPr>
          <p:nvPr/>
        </p:nvSpPr>
        <p:spPr bwMode="auto">
          <a:xfrm>
            <a:off x="323850" y="2276474"/>
            <a:ext cx="8820150" cy="295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endParaRPr lang="en-US" sz="3200" dirty="0">
              <a:latin typeface="Tahoma" pitchFamily="34" charset="0"/>
              <a:cs typeface="+mj-cs"/>
            </a:endParaRPr>
          </a:p>
        </p:txBody>
      </p:sp>
      <p:sp>
        <p:nvSpPr>
          <p:cNvPr id="123908" name="Rectangle 6"/>
          <p:cNvSpPr>
            <a:spLocks noChangeArrowheads="1"/>
          </p:cNvSpPr>
          <p:nvPr/>
        </p:nvSpPr>
        <p:spPr bwMode="auto">
          <a:xfrm>
            <a:off x="323528" y="1772816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th-TH" sz="4000" dirty="0" smtClean="0">
                <a:latin typeface="Tahoma" pitchFamily="34" charset="0"/>
                <a:cs typeface="+mj-cs"/>
              </a:rPr>
              <a:t>	การ</a:t>
            </a:r>
            <a:r>
              <a:rPr lang="th-TH" sz="4000" dirty="0">
                <a:latin typeface="Tahoma" pitchFamily="34" charset="0"/>
                <a:cs typeface="+mj-cs"/>
              </a:rPr>
              <a:t>พัฒนาข้อได้เปรียบในการแข่งขันคือความต้องการสารสนเทศที่ดีและกิจกรรมของคู่</a:t>
            </a:r>
            <a:r>
              <a:rPr lang="th-TH" sz="4000" dirty="0" smtClean="0">
                <a:latin typeface="Tahoma" pitchFamily="34" charset="0"/>
                <a:cs typeface="+mj-cs"/>
              </a:rPr>
              <a:t>แข่งขัน สารสนเทศจะเป็นตัวขับเคลื่อนให้เกิดประสิทธิภาพทางธุรกิจ </a:t>
            </a:r>
            <a:r>
              <a:rPr lang="en-CA" sz="4000" dirty="0" smtClean="0">
                <a:latin typeface="Tahoma" pitchFamily="34" charset="0"/>
                <a:cs typeface="+mj-cs"/>
              </a:rPr>
              <a:t> </a:t>
            </a:r>
            <a:endParaRPr lang="en-US" sz="4000" dirty="0" smtClean="0">
              <a:latin typeface="Tahoma" pitchFamily="34" charset="0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th-TH" sz="4000" dirty="0" smtClean="0">
                <a:latin typeface="Tahoma" pitchFamily="34" charset="0"/>
                <a:cs typeface="+mj-cs"/>
              </a:rPr>
              <a:t>โดยการเพิ่มความรู้ด้านการตลาด </a:t>
            </a:r>
            <a:r>
              <a:rPr lang="en-CA" sz="4000" dirty="0" smtClean="0">
                <a:latin typeface="Tahoma" pitchFamily="34" charset="0"/>
                <a:cs typeface="+mj-cs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th-TH" sz="4000" dirty="0" smtClean="0">
                <a:latin typeface="Tahoma" pitchFamily="34" charset="0"/>
                <a:cs typeface="+mj-cs"/>
              </a:rPr>
              <a:t>บริหารจัดการความรู้ </a:t>
            </a:r>
            <a:r>
              <a:rPr lang="en-US" sz="4000" dirty="0" smtClean="0">
                <a:latin typeface="Tahoma" pitchFamily="34" charset="0"/>
                <a:cs typeface="+mj-cs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th-TH" sz="4000" dirty="0" smtClean="0">
                <a:latin typeface="Tahoma" pitchFamily="34" charset="0"/>
                <a:cs typeface="+mj-cs"/>
              </a:rPr>
              <a:t>เพิ่มคุณภาพของการวางแผนกลยุทธ์ </a:t>
            </a:r>
            <a:endParaRPr lang="en-US" sz="4000" dirty="0" smtClean="0">
              <a:latin typeface="Tahoma" pitchFamily="34" charset="0"/>
              <a:cs typeface="+mj-cs"/>
            </a:endParaRPr>
          </a:p>
          <a:p>
            <a:pPr eaLnBrk="0" hangingPunct="0">
              <a:buFont typeface="Wingdings" pitchFamily="2" charset="2"/>
              <a:buChar char="v"/>
            </a:pPr>
            <a:endParaRPr lang="en-US" sz="4000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958850"/>
            <a:ext cx="8496300" cy="5899150"/>
          </a:xfrm>
          <a:noFill/>
        </p:spPr>
      </p:pic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457200" y="52578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zooka" pitchFamily="2" charset="0"/>
                <a:cs typeface="Angsana New" pitchFamily="18" charset="-34"/>
              </a:rPr>
              <a:t>Competitive Forces</a:t>
            </a:r>
            <a:endParaRPr lang="en-US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zooka" pitchFamily="2" charset="0"/>
              <a:cs typeface="Angsana New" pitchFamily="18" charset="-34"/>
            </a:endParaRP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609600"/>
          </a:xfrm>
        </p:spPr>
        <p:txBody>
          <a:bodyPr/>
          <a:lstStyle/>
          <a:p>
            <a:pPr eaLnBrk="1" hangingPunct="1"/>
            <a:r>
              <a:rPr lang="en-US" sz="3600" smtClean="0">
                <a:cs typeface="+mj-cs"/>
              </a:rPr>
              <a:t>Porter’s Competitive Forces Model</a:t>
            </a:r>
            <a:endParaRPr lang="en-US" sz="1800" i="1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381000"/>
            <a:ext cx="8915400" cy="685800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en-US" sz="4000" b="1" smtClean="0">
                <a:cs typeface="+mj-cs"/>
              </a:rPr>
              <a:t>Porter’s Competitive Forces Model</a:t>
            </a:r>
            <a:endParaRPr lang="en-US" sz="2000" b="1" i="1" smtClean="0">
              <a:cs typeface="+mj-cs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28800"/>
            <a:ext cx="8892480" cy="4896544"/>
          </a:xfrm>
          <a:noFill/>
        </p:spPr>
        <p:txBody>
          <a:bodyPr/>
          <a:lstStyle/>
          <a:p>
            <a:pPr marL="552450" indent="-552450" eaLnBrk="1" hangingPunct="1"/>
            <a:r>
              <a:rPr lang="en-CA" sz="2800" dirty="0" smtClean="0">
                <a:cs typeface="+mj-cs"/>
              </a:rPr>
              <a:t>The threat of entry of new competitors</a:t>
            </a:r>
            <a:r>
              <a:rPr lang="th-TH" sz="2800" dirty="0" smtClean="0">
                <a:cs typeface="+mj-cs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</a:t>
            </a:r>
            <a:endParaRPr lang="th-TH" sz="28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+mj-cs"/>
            </a:endParaRPr>
          </a:p>
          <a:p>
            <a:pPr marL="552450" indent="-552450" eaLnBrk="1" hangingPunct="1">
              <a:buNone/>
            </a:pPr>
            <a:r>
              <a:rPr lang="th-TH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	แรงกดดันจากคู่แข่งขันรายใหม่</a:t>
            </a:r>
            <a:endParaRPr lang="th-TH" sz="2800" dirty="0" smtClean="0">
              <a:cs typeface="+mj-cs"/>
            </a:endParaRPr>
          </a:p>
          <a:p>
            <a:pPr marL="552450" indent="-552450" eaLnBrk="1" hangingPunct="1"/>
            <a:r>
              <a:rPr lang="en-CA" sz="2800" dirty="0" smtClean="0">
                <a:cs typeface="+mj-cs"/>
              </a:rPr>
              <a:t>The bargaining power of suppliers</a:t>
            </a:r>
            <a:r>
              <a:rPr lang="th-TH" sz="2800" dirty="0" smtClean="0">
                <a:cs typeface="+mj-cs"/>
              </a:rPr>
              <a:t> </a:t>
            </a:r>
          </a:p>
          <a:p>
            <a:pPr marL="552450" indent="-552450" eaLnBrk="1" hangingPunct="1">
              <a:buNone/>
            </a:pPr>
            <a:r>
              <a:rPr lang="th-TH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	อำนาจการต่อรองจาก</a:t>
            </a:r>
            <a:r>
              <a:rPr lang="th-TH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ซัพ</a:t>
            </a:r>
            <a:r>
              <a:rPr lang="th-TH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พลาย</a:t>
            </a:r>
            <a:r>
              <a:rPr lang="th-TH" sz="2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เออร์</a:t>
            </a:r>
            <a:endParaRPr lang="th-TH" sz="2800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+mj-cs"/>
            </a:endParaRPr>
          </a:p>
          <a:p>
            <a:pPr marL="552450" indent="-552450" eaLnBrk="1" hangingPunct="1"/>
            <a:r>
              <a:rPr lang="en-CA" sz="2800" dirty="0" smtClean="0">
                <a:cs typeface="+mj-cs"/>
              </a:rPr>
              <a:t>The bargaining power of customers (buyers)</a:t>
            </a:r>
            <a:r>
              <a:rPr lang="th-TH" sz="2800" dirty="0" smtClean="0">
                <a:cs typeface="+mj-cs"/>
              </a:rPr>
              <a:t> </a:t>
            </a:r>
            <a:r>
              <a:rPr lang="th-TH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อำนาจการต่อรองจากผู้ซื้อ</a:t>
            </a:r>
          </a:p>
          <a:p>
            <a:pPr marL="552450" indent="-552450" eaLnBrk="1" hangingPunct="1"/>
            <a:r>
              <a:rPr lang="en-CA" sz="2800" dirty="0" smtClean="0">
                <a:cs typeface="+mj-cs"/>
              </a:rPr>
              <a:t>The threat of substitute products or services</a:t>
            </a:r>
            <a:r>
              <a:rPr lang="th-TH" sz="2800" dirty="0" smtClean="0">
                <a:cs typeface="+mj-cs"/>
              </a:rPr>
              <a:t> </a:t>
            </a:r>
            <a:r>
              <a:rPr lang="th-TH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จากสินค้าและบริการทดแทน</a:t>
            </a:r>
          </a:p>
          <a:p>
            <a:pPr marL="552450" indent="-552450" eaLnBrk="1" hangingPunct="1"/>
            <a:r>
              <a:rPr lang="en-CA" sz="2800" dirty="0" smtClean="0">
                <a:cs typeface="+mj-cs"/>
              </a:rPr>
              <a:t>The rivalry among existing firms in the industry</a:t>
            </a:r>
            <a:r>
              <a:rPr lang="th-TH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การแข่งขันจากคู่แข่ง แรงกดดัน</a:t>
            </a:r>
            <a:endParaRPr lang="en-US" sz="2800" dirty="0" smtClean="0"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ChangeArrowheads="1"/>
          </p:cNvSpPr>
          <p:nvPr/>
        </p:nvSpPr>
        <p:spPr bwMode="auto">
          <a:xfrm>
            <a:off x="395288" y="260350"/>
            <a:ext cx="7313612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th-TH" sz="45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  <a:cs typeface="Angsana New" pitchFamily="18" charset="-34"/>
              </a:rPr>
              <a:t>ผลกระทบของสารสนเทศต่อการแข่งขัน</a:t>
            </a:r>
            <a:endParaRPr lang="th-TH" sz="4500" b="1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395288" y="1905000"/>
            <a:ext cx="80613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>
              <a:spcBef>
                <a:spcPct val="20000"/>
              </a:spcBef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      </a:t>
            </a:r>
            <a:r>
              <a:rPr lang="th-TH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แรงกดดันจากคู่แข่งขันรายใหม่</a:t>
            </a:r>
          </a:p>
          <a:p>
            <a:pPr marL="552450" indent="-552450">
              <a:spcBef>
                <a:spcPct val="20000"/>
              </a:spcBef>
              <a:defRPr/>
            </a:pPr>
            <a:r>
              <a:rPr lang="th-TH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		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</a:t>
            </a:r>
            <a:r>
              <a:rPr lang="th-TH" sz="3200" dirty="0">
                <a:latin typeface="Tahoma" pitchFamily="34" charset="0"/>
                <a:cs typeface="+mj-cs"/>
              </a:rPr>
              <a:t>แรงกดดันจากคู่แข่งขันรายใหม่เป็นอีกปัจจัยหนึ่งที่ทำให้บริษัทยิ่งต้องสร้างความได้เปรียบในการแข่งขัน   แรงกดดันนี้จะเกิดขึ้นเมื่อการเข้าและออกจากอุตสาหกรรมมีต้นทุนต่ำและเทคโนโลยีที่ใช้ในการเริ่มต้นและดำเนินการทางธุรกิจมีอยู่ทั่วไป ดังองค์ต้องสร้างสิ่งกีดขวางในการเข้ามาสู่ตลาดของคู่แข่งรายใหม่ เช่น การควบคุมการเข้าถึงช่องทางทางการจำหน่ายด้วย</a:t>
            </a:r>
          </a:p>
          <a:p>
            <a:pPr marL="552450" indent="-552450">
              <a:spcBef>
                <a:spcPct val="20000"/>
              </a:spcBef>
              <a:defRPr/>
            </a:pPr>
            <a:endParaRPr lang="th-TH" sz="3200" dirty="0">
              <a:latin typeface="Tahoma" pitchFamily="34" charset="0"/>
              <a:cs typeface="+mj-cs"/>
            </a:endParaRPr>
          </a:p>
        </p:txBody>
      </p:sp>
      <p:sp>
        <p:nvSpPr>
          <p:cNvPr id="128004" name="Rectangle 6"/>
          <p:cNvSpPr>
            <a:spLocks noChangeArrowheads="1"/>
          </p:cNvSpPr>
          <p:nvPr/>
        </p:nvSpPr>
        <p:spPr bwMode="auto">
          <a:xfrm>
            <a:off x="755650" y="1268413"/>
            <a:ext cx="6151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solidFill>
                  <a:schemeClr val="tx2"/>
                </a:solidFill>
              </a:rPr>
              <a:t>The threat of entry of new competitors</a:t>
            </a:r>
            <a:endParaRPr lang="th-TH" b="1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468313" y="260350"/>
            <a:ext cx="7927975" cy="7588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th-TH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ผลกระทบของสารสนเทศต่อการแข่งขัน</a:t>
            </a:r>
            <a:endParaRPr lang="th-TH" sz="28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900113" y="2205038"/>
            <a:ext cx="75422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>
              <a:spcBef>
                <a:spcPct val="20000"/>
              </a:spcBef>
              <a:defRPr/>
            </a:pPr>
            <a:r>
              <a:rPr lang="th-TH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อำนาจการต่อรองจาก</a:t>
            </a:r>
            <a:r>
              <a:rPr lang="th-TH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ซัพ</a:t>
            </a:r>
            <a:r>
              <a:rPr lang="th-TH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พลาย</a:t>
            </a:r>
            <a:r>
              <a:rPr lang="th-TH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เออร์</a:t>
            </a:r>
            <a:endParaRPr lang="th-TH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+mj-cs"/>
            </a:endParaRPr>
          </a:p>
          <a:p>
            <a:pPr marL="552450" indent="-552450">
              <a:spcBef>
                <a:spcPct val="20000"/>
              </a:spcBef>
              <a:defRPr/>
            </a:pPr>
            <a:r>
              <a:rPr lang="th-TH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		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</a:t>
            </a:r>
            <a:r>
              <a:rPr lang="th-TH" sz="3200" dirty="0">
                <a:latin typeface="Tahoma" pitchFamily="34" charset="0"/>
                <a:cs typeface="+mj-cs"/>
              </a:rPr>
              <a:t>อำนาจการต่อรองของ</a:t>
            </a:r>
            <a:r>
              <a:rPr lang="th-TH" sz="3200" dirty="0" err="1">
                <a:latin typeface="Tahoma" pitchFamily="34" charset="0"/>
                <a:cs typeface="+mj-cs"/>
              </a:rPr>
              <a:t>ซัพ</a:t>
            </a:r>
            <a:r>
              <a:rPr lang="th-TH" sz="3200" dirty="0">
                <a:latin typeface="Tahoma" pitchFamily="34" charset="0"/>
                <a:cs typeface="+mj-cs"/>
              </a:rPr>
              <a:t>พลาย</a:t>
            </a:r>
            <a:r>
              <a:rPr lang="th-TH" sz="3200" dirty="0" err="1">
                <a:latin typeface="Tahoma" pitchFamily="34" charset="0"/>
                <a:cs typeface="+mj-cs"/>
              </a:rPr>
              <a:t>เออร์</a:t>
            </a:r>
            <a:r>
              <a:rPr lang="th-TH" sz="3200" dirty="0">
                <a:latin typeface="Tahoma" pitchFamily="34" charset="0"/>
                <a:cs typeface="+mj-cs"/>
              </a:rPr>
              <a:t> ขึ้นอยู่กับหลายประการ เช่น จำนวน</a:t>
            </a:r>
            <a:r>
              <a:rPr lang="th-TH" sz="3200" dirty="0" err="1">
                <a:latin typeface="Tahoma" pitchFamily="34" charset="0"/>
                <a:cs typeface="+mj-cs"/>
              </a:rPr>
              <a:t>ซัพ</a:t>
            </a:r>
            <a:r>
              <a:rPr lang="th-TH" sz="3200" dirty="0">
                <a:latin typeface="Tahoma" pitchFamily="34" charset="0"/>
                <a:cs typeface="+mj-cs"/>
              </a:rPr>
              <a:t>พลาย</a:t>
            </a:r>
            <a:r>
              <a:rPr lang="th-TH" sz="3200" dirty="0" err="1">
                <a:latin typeface="Tahoma" pitchFamily="34" charset="0"/>
                <a:cs typeface="+mj-cs"/>
              </a:rPr>
              <a:t>เออร์</a:t>
            </a:r>
            <a:r>
              <a:rPr lang="th-TH" sz="3200" dirty="0">
                <a:latin typeface="Tahoma" pitchFamily="34" charset="0"/>
                <a:cs typeface="+mj-cs"/>
              </a:rPr>
              <a:t> ลักษณะเฉพาะของผลิตภัณฑ์  ความสัมพันธ์ของผู้ซื้อที่มีต่อ</a:t>
            </a:r>
            <a:r>
              <a:rPr lang="th-TH" sz="3200" dirty="0" err="1">
                <a:latin typeface="Tahoma" pitchFamily="34" charset="0"/>
                <a:cs typeface="+mj-cs"/>
              </a:rPr>
              <a:t>ซัพ</a:t>
            </a:r>
            <a:r>
              <a:rPr lang="th-TH" sz="3200" dirty="0">
                <a:latin typeface="Tahoma" pitchFamily="34" charset="0"/>
                <a:cs typeface="+mj-cs"/>
              </a:rPr>
              <a:t>พลาย</a:t>
            </a:r>
            <a:r>
              <a:rPr lang="th-TH" sz="3200" dirty="0" err="1">
                <a:latin typeface="Tahoma" pitchFamily="34" charset="0"/>
                <a:cs typeface="+mj-cs"/>
              </a:rPr>
              <a:t>เออร์</a:t>
            </a:r>
            <a:endParaRPr lang="th-TH" sz="3200" dirty="0">
              <a:latin typeface="Tahoma" pitchFamily="34" charset="0"/>
              <a:cs typeface="+mj-cs"/>
            </a:endParaRPr>
          </a:p>
        </p:txBody>
      </p:sp>
      <p:sp>
        <p:nvSpPr>
          <p:cNvPr id="131076" name="Rectangle 6"/>
          <p:cNvSpPr>
            <a:spLocks noChangeArrowheads="1"/>
          </p:cNvSpPr>
          <p:nvPr/>
        </p:nvSpPr>
        <p:spPr bwMode="auto">
          <a:xfrm>
            <a:off x="611188" y="1484313"/>
            <a:ext cx="712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CA" sz="2800" b="1" dirty="0">
                <a:solidFill>
                  <a:schemeClr val="tx2"/>
                </a:solidFill>
              </a:rPr>
              <a:t>The bargaining power of suppliers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468313" y="404813"/>
            <a:ext cx="7745412" cy="7588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th-TH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ผลกระทบของสารสนเทศต่อการแข่งขัน</a:t>
            </a:r>
            <a:endParaRPr lang="th-TH" sz="32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468313" y="2060575"/>
            <a:ext cx="79883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>
              <a:spcBef>
                <a:spcPct val="20000"/>
              </a:spcBef>
              <a:defRPr/>
            </a:pP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อำนาจการต่อรองจากผู้ซื้อ</a:t>
            </a:r>
          </a:p>
          <a:p>
            <a:pPr marL="552450" indent="-552450">
              <a:spcBef>
                <a:spcPct val="20000"/>
              </a:spcBef>
              <a:defRPr/>
            </a:pP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		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</a:t>
            </a:r>
            <a:r>
              <a:rPr lang="th-TH" sz="3200" b="1" dirty="0">
                <a:latin typeface="Tahoma" pitchFamily="34" charset="0"/>
                <a:cs typeface="+mj-cs"/>
              </a:rPr>
              <a:t>ลูกค้าจะมีอำนาจการต่อรองในการซื้อสินค้ามากขึ้น เนื่องจาก ปริมาณสินค้าชนิดเดียวกันในตลาดมีมาก คุณภาพเท่า ๆ กัน และสามารถหาซื้อได้ทั่วไป</a:t>
            </a:r>
          </a:p>
        </p:txBody>
      </p:sp>
      <p:sp>
        <p:nvSpPr>
          <p:cNvPr id="130052" name="Rectangle 6"/>
          <p:cNvSpPr>
            <a:spLocks noChangeArrowheads="1"/>
          </p:cNvSpPr>
          <p:nvPr/>
        </p:nvSpPr>
        <p:spPr bwMode="auto">
          <a:xfrm>
            <a:off x="468313" y="1412875"/>
            <a:ext cx="6846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CA" b="1">
                <a:solidFill>
                  <a:schemeClr val="tx2"/>
                </a:solidFill>
              </a:rPr>
              <a:t>The bargaining power of customers (buyers)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539750" y="476250"/>
            <a:ext cx="8143875" cy="9683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th-TH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ผลกระทบของสารสนเทศต่อการแข่งขัน</a:t>
            </a:r>
            <a:endParaRPr lang="th-TH" sz="3200" b="1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684213" y="2420938"/>
            <a:ext cx="79168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>
              <a:spcBef>
                <a:spcPct val="20000"/>
              </a:spcBef>
              <a:defRPr/>
            </a:pPr>
            <a:r>
              <a:rPr lang="th-TH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แรงกดดันจากสินค้าและบริการทดแทน</a:t>
            </a:r>
          </a:p>
          <a:p>
            <a:pPr marL="552450" indent="-552450">
              <a:spcBef>
                <a:spcPct val="20000"/>
              </a:spcBef>
              <a:defRPr/>
            </a:pPr>
            <a:r>
              <a:rPr lang="th-TH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		</a:t>
            </a: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</a:t>
            </a:r>
            <a:r>
              <a:rPr lang="th-TH" sz="3600" dirty="0">
                <a:latin typeface="Tahoma" pitchFamily="34" charset="0"/>
                <a:cs typeface="+mj-cs"/>
              </a:rPr>
              <a:t>เมื่อมีสินค้าหรือบริการอื่นที่คล้ายกัน ในการตอบสนองความต้องการของลูกค้าเกิดขึ้นมากเท่าไร  บริษัทต้องยิ่งสร้างความได้เปรียบให้</a:t>
            </a:r>
            <a:r>
              <a:rPr lang="th-TH" sz="3600" dirty="0" err="1">
                <a:latin typeface="Tahoma" pitchFamily="34" charset="0"/>
                <a:cs typeface="+mj-cs"/>
              </a:rPr>
              <a:t>ได้มาก</a:t>
            </a:r>
            <a:r>
              <a:rPr lang="th-TH" sz="3600" dirty="0">
                <a:latin typeface="Tahoma" pitchFamily="34" charset="0"/>
                <a:cs typeface="+mj-cs"/>
              </a:rPr>
              <a:t>ขึ้นเท่านั้น</a:t>
            </a:r>
          </a:p>
        </p:txBody>
      </p:sp>
      <p:sp>
        <p:nvSpPr>
          <p:cNvPr id="129028" name="Rectangle 7"/>
          <p:cNvSpPr>
            <a:spLocks noChangeArrowheads="1"/>
          </p:cNvSpPr>
          <p:nvPr/>
        </p:nvSpPr>
        <p:spPr bwMode="auto">
          <a:xfrm>
            <a:off x="684213" y="1844675"/>
            <a:ext cx="6983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solidFill>
                  <a:schemeClr val="tx2"/>
                </a:solidFill>
                <a:latin typeface="Tahoma" pitchFamily="34" charset="0"/>
              </a:rPr>
              <a:t>The threat of substitute products or services</a:t>
            </a:r>
            <a:endParaRPr lang="th-TH" b="1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900113" y="333375"/>
            <a:ext cx="7313612" cy="7588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th-TH" sz="45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ผลกระทบของสารสนเทศต่อการแข่งขัน</a:t>
            </a:r>
            <a:endParaRPr lang="th-TH" sz="4500" b="1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468313" y="1905000"/>
            <a:ext cx="8496175" cy="426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52450" indent="-552450">
              <a:spcBef>
                <a:spcPct val="20000"/>
              </a:spcBef>
              <a:defRPr/>
            </a:pPr>
            <a:r>
              <a:rPr lang="th-TH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    การแข่งขันจากคู่แข่ง</a:t>
            </a:r>
          </a:p>
          <a:p>
            <a:pPr marL="552450" indent="-552450">
              <a:spcBef>
                <a:spcPct val="20000"/>
              </a:spcBef>
              <a:defRPr/>
            </a:pPr>
            <a:r>
              <a:rPr lang="th-TH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		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</a:t>
            </a:r>
            <a:r>
              <a:rPr lang="th-TH" sz="3200" dirty="0">
                <a:latin typeface="Tahoma" pitchFamily="34" charset="0"/>
                <a:cs typeface="+mj-cs"/>
              </a:rPr>
              <a:t>การแข่งขันจากคู่แข่งเป็นปัจจัยสำคัญประการหนึ่งที่ทำให้บริษัทต้องแสวงหาความได้เปรียบในการแข่งขัน  ในอุตสาหกรรมที่มีการแข่งขันอย่างรุนแรง ดูได้จากต้นทุนคงที่ที่เข้าไปหรือออกไปจากอุตสาหกรรม ความแตกต่างของผลิตภัณฑ์มีน้อย การแข่งขันจำนวนมาก ความสามารถในการเข้าถึงช่องทางกระจายสินค้า นโยบายของรัฐบาล ซึ่งภายใต้สถานการณ์ดังกล่าวบริษัทต้องมุ่งปกป้องส่วนแบ่งการตลาดของตน ในตลาดที่มีการแข่งขันอย่างรุนแรง</a:t>
            </a:r>
          </a:p>
          <a:p>
            <a:pPr marL="552450" indent="-552450">
              <a:spcBef>
                <a:spcPct val="20000"/>
              </a:spcBef>
              <a:defRPr/>
            </a:pPr>
            <a:endParaRPr lang="th-TH" sz="3200" dirty="0">
              <a:latin typeface="Tahoma" pitchFamily="34" charset="0"/>
              <a:cs typeface="+mj-cs"/>
            </a:endParaRPr>
          </a:p>
        </p:txBody>
      </p:sp>
      <p:sp>
        <p:nvSpPr>
          <p:cNvPr id="126980" name="Rectangle 7"/>
          <p:cNvSpPr>
            <a:spLocks noChangeArrowheads="1"/>
          </p:cNvSpPr>
          <p:nvPr/>
        </p:nvSpPr>
        <p:spPr bwMode="auto">
          <a:xfrm>
            <a:off x="755576" y="1315616"/>
            <a:ext cx="733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solidFill>
                  <a:schemeClr val="tx2"/>
                </a:solidFill>
              </a:rPr>
              <a:t>The rivalry among existing firms in the industry</a:t>
            </a:r>
            <a:endParaRPr lang="th-TH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68313" y="260350"/>
            <a:ext cx="8216900" cy="7588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1.  </a:t>
            </a:r>
            <a:r>
              <a:rPr lang="th-TH" sz="4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ความหมายของระบบสารสนเทศเชิงกลยุทธ์</a:t>
            </a:r>
            <a:r>
              <a:rPr lang="en-US" sz="4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endParaRPr lang="th-TH" sz="4900" b="1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4691" name="Rectangle 5"/>
          <p:cNvSpPr>
            <a:spLocks noChangeArrowheads="1"/>
          </p:cNvSpPr>
          <p:nvPr/>
        </p:nvSpPr>
        <p:spPr bwMode="auto">
          <a:xfrm>
            <a:off x="539552" y="1341438"/>
            <a:ext cx="8280920" cy="5039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th-TH" sz="3200" dirty="0">
                <a:latin typeface="Tahoma" pitchFamily="34" charset="0"/>
                <a:cs typeface="+mj-cs"/>
              </a:rPr>
              <a:t>ระบบสารสนเทศเชิงกลยุทธ์ </a:t>
            </a:r>
            <a:r>
              <a:rPr lang="th-TH" sz="3200" dirty="0" smtClean="0">
                <a:latin typeface="Tahoma" pitchFamily="34" charset="0"/>
                <a:cs typeface="+mj-cs"/>
              </a:rPr>
              <a:t> </a:t>
            </a:r>
            <a:r>
              <a:rPr lang="th-TH" sz="3200" dirty="0">
                <a:latin typeface="Tahoma" pitchFamily="34" charset="0"/>
                <a:cs typeface="+mj-cs"/>
              </a:rPr>
              <a:t>(</a:t>
            </a:r>
            <a:r>
              <a:rPr lang="en-US" sz="3200" dirty="0">
                <a:latin typeface="Tahoma" pitchFamily="34" charset="0"/>
                <a:cs typeface="+mj-cs"/>
              </a:rPr>
              <a:t>Strategic Information System – SIS) </a:t>
            </a:r>
            <a:r>
              <a:rPr lang="th-TH" sz="3200" dirty="0">
                <a:latin typeface="Tahoma" pitchFamily="34" charset="0"/>
                <a:cs typeface="+mj-cs"/>
              </a:rPr>
              <a:t>คือ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th-TH" sz="3200" dirty="0">
                <a:solidFill>
                  <a:schemeClr val="tx2"/>
                </a:solidFill>
                <a:latin typeface="Tahoma" pitchFamily="34" charset="0"/>
                <a:cs typeface="+mj-cs"/>
              </a:rPr>
              <a:t>ระบบสารสนเทศเชิงกลยุทธ์</a:t>
            </a:r>
            <a:r>
              <a:rPr lang="en-US" sz="3200" dirty="0">
                <a:solidFill>
                  <a:schemeClr val="tx2"/>
                </a:solidFill>
                <a:latin typeface="Tahoma" pitchFamily="34" charset="0"/>
                <a:cs typeface="+mj-cs"/>
              </a:rPr>
              <a:t> (SIS)</a:t>
            </a:r>
            <a:r>
              <a:rPr lang="en-US" sz="3200" dirty="0">
                <a:latin typeface="Tahoma" pitchFamily="34" charset="0"/>
                <a:cs typeface="+mj-cs"/>
              </a:rPr>
              <a:t> </a:t>
            </a:r>
            <a:r>
              <a:rPr lang="th-TH" sz="3200" dirty="0">
                <a:latin typeface="Tahoma" pitchFamily="34" charset="0"/>
                <a:cs typeface="+mj-cs"/>
              </a:rPr>
              <a:t>คือ ระบบคอมพิวเตอร์ในระดับใดก็ตามขององค์การซึ่งสามารถเปลี่ยนแปลงวัตถุประสงค์ การดำเนินงาน ผลผลิต การบริการหรือความสัมพันธ์กับสิ่งแวดล้อมต่าง ๆ ขององค์การ เพื่อที่จะสร้างความได้เปรียบในการแข่งขันกับองค์การ </a:t>
            </a:r>
            <a:r>
              <a:rPr lang="en-US" sz="3200" dirty="0">
                <a:latin typeface="Tahoma" pitchFamily="34" charset="0"/>
                <a:cs typeface="+mj-cs"/>
              </a:rPr>
              <a:t>(</a:t>
            </a:r>
            <a:r>
              <a:rPr lang="en-US" sz="3200" dirty="0" err="1">
                <a:latin typeface="Tahoma" pitchFamily="34" charset="0"/>
                <a:cs typeface="+mj-cs"/>
              </a:rPr>
              <a:t>Laudon</a:t>
            </a:r>
            <a:r>
              <a:rPr lang="en-US" sz="3200" dirty="0">
                <a:latin typeface="Tahoma" pitchFamily="34" charset="0"/>
                <a:cs typeface="+mj-cs"/>
              </a:rPr>
              <a:t> &amp; </a:t>
            </a:r>
            <a:r>
              <a:rPr lang="en-US" sz="3200" dirty="0" err="1">
                <a:latin typeface="Tahoma" pitchFamily="34" charset="0"/>
                <a:cs typeface="+mj-cs"/>
              </a:rPr>
              <a:t>Laudon</a:t>
            </a:r>
            <a:r>
              <a:rPr lang="en-US" sz="3200" dirty="0">
                <a:latin typeface="Tahoma" pitchFamily="34" charset="0"/>
                <a:cs typeface="+mj-cs"/>
              </a:rPr>
              <a:t>, 1995</a:t>
            </a:r>
            <a:r>
              <a:rPr lang="en-US" sz="3200" dirty="0" smtClean="0">
                <a:latin typeface="Tahoma" pitchFamily="34" charset="0"/>
                <a:cs typeface="+mj-cs"/>
              </a:rPr>
              <a:t>)</a:t>
            </a:r>
            <a:endParaRPr lang="th-TH" sz="3200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4"/>
          <p:cNvSpPr>
            <a:spLocks noChangeArrowheads="1"/>
          </p:cNvSpPr>
          <p:nvPr/>
        </p:nvSpPr>
        <p:spPr bwMode="auto">
          <a:xfrm>
            <a:off x="467544" y="487124"/>
            <a:ext cx="81365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th-TH" altLang="zh-CN" sz="3600" b="1" dirty="0">
                <a:solidFill>
                  <a:schemeClr val="tx2"/>
                </a:solidFill>
                <a:cs typeface="+mj-cs"/>
              </a:rPr>
              <a:t>โครงสร้างพื้นฐานและ</a:t>
            </a:r>
            <a:r>
              <a:rPr lang="th-TH" altLang="zh-CN" sz="3600" b="1" dirty="0" smtClean="0">
                <a:solidFill>
                  <a:schemeClr val="tx2"/>
                </a:solidFill>
                <a:cs typeface="+mj-cs"/>
              </a:rPr>
              <a:t>สถาปัตยกรรม</a:t>
            </a:r>
          </a:p>
          <a:p>
            <a:pPr algn="ctr"/>
            <a:r>
              <a:rPr lang="th-TH" altLang="zh-CN" sz="3600" b="1" dirty="0" smtClean="0">
                <a:solidFill>
                  <a:schemeClr val="tx2"/>
                </a:solidFill>
                <a:cs typeface="+mj-cs"/>
              </a:rPr>
              <a:t>ของ</a:t>
            </a:r>
            <a:r>
              <a:rPr lang="th-TH" altLang="zh-CN" sz="3600" b="1" dirty="0">
                <a:solidFill>
                  <a:schemeClr val="tx2"/>
                </a:solidFill>
                <a:cs typeface="+mj-cs"/>
              </a:rPr>
              <a:t>ระบบเทคโนโลยี</a:t>
            </a:r>
            <a:r>
              <a:rPr lang="th-TH" altLang="zh-CN" sz="3600" b="1" dirty="0" smtClean="0">
                <a:solidFill>
                  <a:schemeClr val="tx2"/>
                </a:solidFill>
                <a:cs typeface="+mj-cs"/>
              </a:rPr>
              <a:t>สารสนเทศ</a:t>
            </a:r>
            <a:endParaRPr lang="th-TH" altLang="zh-CN" sz="3600" b="1" dirty="0">
              <a:solidFill>
                <a:schemeClr val="tx2"/>
              </a:solidFill>
              <a:cs typeface="+mj-cs"/>
            </a:endParaRPr>
          </a:p>
        </p:txBody>
      </p:sp>
      <p:sp>
        <p:nvSpPr>
          <p:cNvPr id="133123" name="Text Box 5"/>
          <p:cNvSpPr txBox="1">
            <a:spLocks noChangeArrowheads="1"/>
          </p:cNvSpPr>
          <p:nvPr/>
        </p:nvSpPr>
        <p:spPr bwMode="auto">
          <a:xfrm>
            <a:off x="611560" y="1844824"/>
            <a:ext cx="7992888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/>
            <a:r>
              <a:rPr lang="th-TH" sz="3600" dirty="0">
                <a:latin typeface="Tahoma" pitchFamily="34" charset="0"/>
                <a:cs typeface="+mj-cs"/>
              </a:rPr>
              <a:t>สภาพแวดล้อมทางกายภาพ บริการและการจัดการที่รองรับทรัพยากรในองค์กร องค์ประกอบที่สำคัญ ได้แก่</a:t>
            </a:r>
          </a:p>
          <a:p>
            <a:pPr marL="533400" indent="-533400">
              <a:buFontTx/>
              <a:buChar char="•"/>
            </a:pPr>
            <a:r>
              <a:rPr lang="th-TH" sz="2800" dirty="0" err="1">
                <a:latin typeface="Angsana New (หัวเรื่อง)"/>
                <a:cs typeface="+mj-cs"/>
              </a:rPr>
              <a:t>Computer</a:t>
            </a:r>
            <a:r>
              <a:rPr lang="th-TH" sz="2800" dirty="0">
                <a:latin typeface="Angsana New (หัวเรื่อง)"/>
                <a:cs typeface="+mj-cs"/>
              </a:rPr>
              <a:t> </a:t>
            </a:r>
            <a:r>
              <a:rPr lang="th-TH" sz="2800" dirty="0" err="1">
                <a:latin typeface="Angsana New (หัวเรื่อง)"/>
                <a:cs typeface="+mj-cs"/>
              </a:rPr>
              <a:t>Hardware</a:t>
            </a:r>
            <a:r>
              <a:rPr lang="th-TH" sz="2800" dirty="0">
                <a:latin typeface="Angsana New (หัวเรื่อง)"/>
                <a:cs typeface="+mj-cs"/>
              </a:rPr>
              <a:t> </a:t>
            </a:r>
          </a:p>
          <a:p>
            <a:pPr marL="533400" indent="-533400">
              <a:buFontTx/>
              <a:buChar char="•"/>
            </a:pPr>
            <a:r>
              <a:rPr lang="th-TH" sz="2800" dirty="0" err="1">
                <a:latin typeface="Angsana New (หัวเรื่อง)"/>
                <a:cs typeface="+mj-cs"/>
              </a:rPr>
              <a:t>General</a:t>
            </a:r>
            <a:r>
              <a:rPr lang="th-TH" sz="2800" dirty="0">
                <a:latin typeface="Angsana New (หัวเรื่อง)"/>
                <a:cs typeface="+mj-cs"/>
              </a:rPr>
              <a:t>-</a:t>
            </a:r>
            <a:r>
              <a:rPr lang="th-TH" sz="2800" dirty="0" err="1">
                <a:latin typeface="Angsana New (หัวเรื่อง)"/>
                <a:cs typeface="+mj-cs"/>
              </a:rPr>
              <a:t>purpose</a:t>
            </a:r>
            <a:r>
              <a:rPr lang="th-TH" sz="2800" dirty="0">
                <a:latin typeface="Angsana New (หัวเรื่อง)"/>
                <a:cs typeface="+mj-cs"/>
              </a:rPr>
              <a:t> </a:t>
            </a:r>
            <a:r>
              <a:rPr lang="th-TH" sz="2800" dirty="0" err="1">
                <a:latin typeface="Angsana New (หัวเรื่อง)"/>
                <a:cs typeface="+mj-cs"/>
              </a:rPr>
              <a:t>Software</a:t>
            </a:r>
            <a:r>
              <a:rPr lang="th-TH" sz="2800" dirty="0">
                <a:latin typeface="Angsana New (หัวเรื่อง)"/>
                <a:cs typeface="+mj-cs"/>
              </a:rPr>
              <a:t> </a:t>
            </a:r>
          </a:p>
          <a:p>
            <a:pPr marL="533400" indent="-533400">
              <a:buFontTx/>
              <a:buChar char="•"/>
            </a:pPr>
            <a:r>
              <a:rPr lang="th-TH" sz="2800" dirty="0" err="1">
                <a:latin typeface="Angsana New (หัวเรื่อง)"/>
                <a:cs typeface="+mj-cs"/>
              </a:rPr>
              <a:t>Networks</a:t>
            </a:r>
            <a:r>
              <a:rPr lang="th-TH" sz="2800" dirty="0">
                <a:latin typeface="Angsana New (หัวเรื่อง)"/>
                <a:cs typeface="+mj-cs"/>
              </a:rPr>
              <a:t> </a:t>
            </a:r>
            <a:r>
              <a:rPr lang="th-TH" sz="2800" dirty="0" smtClean="0">
                <a:latin typeface="Angsana New (หัวเรื่อง)"/>
                <a:cs typeface="+mj-cs"/>
              </a:rPr>
              <a:t> </a:t>
            </a:r>
            <a:r>
              <a:rPr lang="th-TH" sz="2800" dirty="0" err="1" smtClean="0">
                <a:latin typeface="Angsana New (หัวเรื่อง)"/>
                <a:cs typeface="+mj-cs"/>
              </a:rPr>
              <a:t>and</a:t>
            </a:r>
            <a:r>
              <a:rPr lang="th-TH" sz="2800" dirty="0" smtClean="0">
                <a:latin typeface="Angsana New (หัวเรื่อง)"/>
                <a:cs typeface="+mj-cs"/>
              </a:rPr>
              <a:t> </a:t>
            </a:r>
            <a:r>
              <a:rPr lang="th-TH" sz="2800" dirty="0" err="1">
                <a:latin typeface="Angsana New (หัวเรื่อง)"/>
                <a:cs typeface="+mj-cs"/>
              </a:rPr>
              <a:t>Communication</a:t>
            </a:r>
            <a:r>
              <a:rPr lang="th-TH" sz="2800" dirty="0">
                <a:latin typeface="Angsana New (หัวเรื่อง)"/>
                <a:cs typeface="+mj-cs"/>
              </a:rPr>
              <a:t> </a:t>
            </a:r>
            <a:r>
              <a:rPr lang="th-TH" sz="2800" dirty="0" err="1">
                <a:latin typeface="Angsana New (หัวเรื่อง)"/>
                <a:cs typeface="+mj-cs"/>
              </a:rPr>
              <a:t>Facilities</a:t>
            </a:r>
            <a:r>
              <a:rPr lang="th-TH" sz="2800" dirty="0">
                <a:latin typeface="Angsana New (หัวเรื่อง)"/>
                <a:cs typeface="+mj-cs"/>
              </a:rPr>
              <a:t> </a:t>
            </a:r>
          </a:p>
          <a:p>
            <a:pPr marL="533400" indent="-533400">
              <a:buFontTx/>
              <a:buChar char="•"/>
            </a:pPr>
            <a:r>
              <a:rPr lang="th-TH" sz="2800" dirty="0" err="1">
                <a:latin typeface="Angsana New (หัวเรื่อง)"/>
                <a:cs typeface="+mj-cs"/>
              </a:rPr>
              <a:t>Database</a:t>
            </a:r>
            <a:r>
              <a:rPr lang="th-TH" sz="2800" dirty="0">
                <a:latin typeface="Angsana New (หัวเรื่อง)"/>
                <a:cs typeface="+mj-cs"/>
              </a:rPr>
              <a:t> </a:t>
            </a:r>
          </a:p>
          <a:p>
            <a:pPr marL="533400" indent="-533400">
              <a:buFontTx/>
              <a:buChar char="•"/>
            </a:pPr>
            <a:r>
              <a:rPr lang="th-TH" sz="2800" dirty="0" err="1">
                <a:latin typeface="Angsana New (หัวเรื่อง)"/>
                <a:cs typeface="+mj-cs"/>
              </a:rPr>
              <a:t>Information</a:t>
            </a:r>
            <a:r>
              <a:rPr lang="th-TH" sz="2800" dirty="0">
                <a:latin typeface="Angsana New (หัวเรื่อง)"/>
                <a:cs typeface="+mj-cs"/>
              </a:rPr>
              <a:t> </a:t>
            </a:r>
            <a:r>
              <a:rPr lang="th-TH" sz="2800" dirty="0" err="1">
                <a:latin typeface="Angsana New (หัวเรื่อง)"/>
                <a:cs typeface="+mj-cs"/>
              </a:rPr>
              <a:t>Management</a:t>
            </a:r>
            <a:r>
              <a:rPr lang="th-TH" sz="2800" dirty="0">
                <a:latin typeface="Angsana New (หัวเรื่อง)"/>
                <a:cs typeface="+mj-cs"/>
              </a:rPr>
              <a:t> </a:t>
            </a:r>
            <a:r>
              <a:rPr lang="th-TH" sz="2800" dirty="0" err="1">
                <a:latin typeface="Angsana New (หัวเรื่อง)"/>
                <a:cs typeface="+mj-cs"/>
              </a:rPr>
              <a:t>Personal</a:t>
            </a:r>
            <a:r>
              <a:rPr lang="th-TH" sz="2800" dirty="0">
                <a:latin typeface="Angsana New (หัวเรื่อง)"/>
                <a:cs typeface="+mj-cs"/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A50021"/>
                </a:solidFill>
                <a:latin typeface="Tahoma" pitchFamily="34" charset="0"/>
                <a:cs typeface="+mj-cs"/>
              </a:rPr>
              <a:t>IT Planning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534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h-TH" dirty="0" smtClean="0">
                <a:latin typeface="Tahoma" pitchFamily="34" charset="0"/>
                <a:cs typeface="+mj-cs"/>
              </a:rPr>
              <a:t>การวางแผน </a:t>
            </a:r>
            <a:r>
              <a:rPr lang="en-US" dirty="0" smtClean="0">
                <a:latin typeface="Tahoma" pitchFamily="34" charset="0"/>
                <a:cs typeface="+mj-cs"/>
              </a:rPr>
              <a:t>IT </a:t>
            </a:r>
            <a:r>
              <a:rPr lang="th-TH" dirty="0" smtClean="0">
                <a:latin typeface="Tahoma" pitchFamily="34" charset="0"/>
                <a:cs typeface="+mj-cs"/>
              </a:rPr>
              <a:t>มีความสำคัญต่อผู้ใช้ด้วยเหตุผลดังนี้</a:t>
            </a:r>
          </a:p>
          <a:p>
            <a:pPr eaLnBrk="1" hangingPunct="1">
              <a:buFontTx/>
              <a:buNone/>
            </a:pPr>
            <a:r>
              <a:rPr lang="th-TH" dirty="0" smtClean="0">
                <a:latin typeface="Tahoma" pitchFamily="34" charset="0"/>
                <a:cs typeface="+mj-cs"/>
              </a:rPr>
              <a:t>	1. ผู้ใช้จะต้องกำหนดการวางแผนในหน่วยงานตนเอง</a:t>
            </a:r>
          </a:p>
          <a:p>
            <a:pPr eaLnBrk="1" hangingPunct="1">
              <a:buFontTx/>
              <a:buNone/>
            </a:pPr>
            <a:r>
              <a:rPr lang="th-TH" dirty="0" smtClean="0">
                <a:latin typeface="Tahoma" pitchFamily="34" charset="0"/>
                <a:cs typeface="+mj-cs"/>
              </a:rPr>
              <a:t>	2. ผู้ใช้จะต้องมีส่วนร่วมในการวางแผน </a:t>
            </a:r>
            <a:r>
              <a:rPr lang="en-US" dirty="0" smtClean="0">
                <a:latin typeface="Tahoma" pitchFamily="34" charset="0"/>
                <a:cs typeface="+mj-cs"/>
              </a:rPr>
              <a:t>IT  </a:t>
            </a:r>
            <a:r>
              <a:rPr lang="en-US" dirty="0" err="1" smtClean="0">
                <a:latin typeface="Tahoma" pitchFamily="34" charset="0"/>
                <a:cs typeface="+mj-cs"/>
              </a:rPr>
              <a:t>ฉะนั้นผู้ใช้จะต้องเข้าใจกระบวนการวางแผน</a:t>
            </a:r>
            <a:endParaRPr lang="en-US" dirty="0" smtClean="0">
              <a:latin typeface="Tahoma" pitchFamily="34" charset="0"/>
              <a:cs typeface="+mj-cs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Tahoma" pitchFamily="34" charset="0"/>
                <a:cs typeface="+mj-cs"/>
              </a:rPr>
              <a:t>	3. </a:t>
            </a:r>
            <a:r>
              <a:rPr lang="en-US" dirty="0" err="1" smtClean="0">
                <a:latin typeface="Tahoma" pitchFamily="34" charset="0"/>
                <a:cs typeface="+mj-cs"/>
              </a:rPr>
              <a:t>การวางแผนร่วมกันท่านจะต้องศึกษา</a:t>
            </a:r>
            <a:r>
              <a:rPr lang="en-US" dirty="0" smtClean="0">
                <a:latin typeface="Tahoma" pitchFamily="34" charset="0"/>
                <a:cs typeface="+mj-cs"/>
              </a:rPr>
              <a:t> IT Infrastructure </a:t>
            </a:r>
            <a:r>
              <a:rPr lang="th-TH" dirty="0" smtClean="0">
                <a:latin typeface="Tahoma" pitchFamily="34" charset="0"/>
                <a:cs typeface="+mj-cs"/>
              </a:rPr>
              <a:t>และมองอนาคตของแต่ละหน่วยในองค์กร</a:t>
            </a:r>
            <a:endParaRPr lang="en-US" dirty="0" smtClean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8001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3600" b="1" dirty="0">
                <a:latin typeface="Tahoma" pitchFamily="34" charset="0"/>
                <a:cs typeface="+mj-cs"/>
              </a:rPr>
              <a:t>การวางแผนกลยุทธ์</a:t>
            </a:r>
            <a:r>
              <a:rPr lang="th-TH" sz="2800" dirty="0">
                <a:latin typeface="Tahoma" pitchFamily="34" charset="0"/>
                <a:cs typeface="+mj-cs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th-TH" sz="2800" dirty="0">
                <a:latin typeface="Tahoma" pitchFamily="34" charset="0"/>
                <a:cs typeface="+mj-cs"/>
              </a:rPr>
              <a:t>การวางแผนกลยุทธ์เป็นการวางแผนระยะยาว มีรูปแบบดังนี้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  <a:cs typeface="+mj-cs"/>
              </a:rPr>
              <a:t> </a:t>
            </a:r>
            <a:r>
              <a:rPr lang="th-TH" sz="2800" dirty="0">
                <a:solidFill>
                  <a:srgbClr val="CC0000"/>
                </a:solidFill>
                <a:latin typeface="Tahoma" pitchFamily="34" charset="0"/>
                <a:cs typeface="+mj-cs"/>
              </a:rPr>
              <a:t>พิจารณาจากการประยุกต์ใช้งาน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  <a:cs typeface="+mj-cs"/>
              </a:rPr>
              <a:t> </a:t>
            </a:r>
            <a:r>
              <a:rPr lang="th-TH" sz="2800" dirty="0">
                <a:solidFill>
                  <a:srgbClr val="CC0000"/>
                </a:solidFill>
                <a:latin typeface="Tahoma" pitchFamily="34" charset="0"/>
                <a:cs typeface="+mj-cs"/>
              </a:rPr>
              <a:t>การปฏิบัติงานในด้านเพิ่มผลการผลิต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  <a:cs typeface="+mj-cs"/>
              </a:rPr>
              <a:t> การวางแผนด้านบริการ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 smtClean="0">
                <a:latin typeface="Tahoma" pitchFamily="34" charset="0"/>
                <a:cs typeface="+mj-cs"/>
              </a:rPr>
              <a:t> การจัดการด้านปัญหา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 smtClean="0">
                <a:latin typeface="Tahoma" pitchFamily="34" charset="0"/>
                <a:cs typeface="+mj-cs"/>
              </a:rPr>
              <a:t> การจัดการเปลี่ยนแปลง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 smtClean="0">
                <a:latin typeface="Tahoma" pitchFamily="34" charset="0"/>
                <a:cs typeface="+mj-cs"/>
              </a:rPr>
              <a:t> การวางแผนเพิ่มประสิทธิภาพ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 smtClean="0">
                <a:latin typeface="Tahoma" pitchFamily="34" charset="0"/>
                <a:cs typeface="+mj-cs"/>
              </a:rPr>
              <a:t> การวางแผนเครือข่าย</a:t>
            </a:r>
            <a:endParaRPr lang="th-TH" sz="2800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323528" y="404664"/>
            <a:ext cx="8001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3200" b="1" dirty="0" smtClean="0">
                <a:latin typeface="Tahoma" pitchFamily="34" charset="0"/>
                <a:cs typeface="+mj-cs"/>
              </a:rPr>
              <a:t>การวางแผนกลยุทธ์</a:t>
            </a:r>
            <a:r>
              <a:rPr lang="th-TH" dirty="0" smtClean="0">
                <a:latin typeface="Tahoma" pitchFamily="34" charset="0"/>
                <a:cs typeface="+mj-cs"/>
              </a:rPr>
              <a:t>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800" dirty="0" smtClean="0">
                <a:latin typeface="Tahoma" pitchFamily="34" charset="0"/>
                <a:cs typeface="+mj-cs"/>
              </a:rPr>
              <a:t> </a:t>
            </a:r>
            <a:r>
              <a:rPr lang="th-TH" sz="2800" dirty="0">
                <a:solidFill>
                  <a:srgbClr val="CC0000"/>
                </a:solidFill>
                <a:latin typeface="Tahoma" pitchFamily="34" charset="0"/>
                <a:cs typeface="+mj-cs"/>
              </a:rPr>
              <a:t>การวางแผนทรัพยากร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  <a:cs typeface="+mj-cs"/>
              </a:rPr>
              <a:t> การวางแผนอุปกรณ์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  <a:cs typeface="+mj-cs"/>
              </a:rPr>
              <a:t> การวางแผนพื้นที่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  <a:cs typeface="+mj-cs"/>
              </a:rPr>
              <a:t> การวางแผนบุคลากร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  <a:cs typeface="+mj-cs"/>
              </a:rPr>
              <a:t> การวางแผนงบประมาณ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  <a:cs typeface="+mj-cs"/>
              </a:rPr>
              <a:t> </a:t>
            </a:r>
            <a:r>
              <a:rPr lang="th-TH" sz="2800" dirty="0">
                <a:solidFill>
                  <a:srgbClr val="CC0000"/>
                </a:solidFill>
                <a:latin typeface="Tahoma" pitchFamily="34" charset="0"/>
                <a:cs typeface="+mj-cs"/>
              </a:rPr>
              <a:t>กิจกรรมผู้บริหาร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solidFill>
                  <a:srgbClr val="CC0000"/>
                </a:solidFill>
                <a:latin typeface="Tahoma" pitchFamily="34" charset="0"/>
                <a:cs typeface="+mj-cs"/>
              </a:rPr>
              <a:t> การวางแผนเทคโนโลยีสารสนเทศ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  <a:cs typeface="+mj-cs"/>
              </a:rPr>
              <a:t> การพัฒนาระบบคอมพิวเตอร์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  <a:cs typeface="+mj-cs"/>
              </a:rPr>
              <a:t> การพัฒนาระบบสื่อสาร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/>
          <p:cNvSpPr txBox="1">
            <a:spLocks noChangeArrowheads="1"/>
          </p:cNvSpPr>
          <p:nvPr/>
        </p:nvSpPr>
        <p:spPr bwMode="auto">
          <a:xfrm>
            <a:off x="539552" y="1628800"/>
            <a:ext cx="82089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dirty="0" smtClean="0">
                <a:solidFill>
                  <a:schemeClr val="accent2"/>
                </a:solidFill>
                <a:latin typeface="Tahoma" pitchFamily="34" charset="0"/>
                <a:cs typeface="+mj-cs"/>
              </a:rPr>
              <a:t>ผู้</a:t>
            </a:r>
            <a:r>
              <a:rPr lang="th-TH" sz="36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วางแผนจะต้องเข้าใจ</a:t>
            </a:r>
            <a:r>
              <a:rPr lang="th-TH" sz="3600" dirty="0">
                <a:solidFill>
                  <a:srgbClr val="CC0000"/>
                </a:solidFill>
                <a:latin typeface="Tahoma" pitchFamily="34" charset="0"/>
                <a:cs typeface="+mj-cs"/>
              </a:rPr>
              <a:t>วัตถุประสงค์ ภารกิจ กลยุทธ์ นโยบาย และวิสัยทัศน์ สภาพแวดล้อมขององค์กรทั้งทางด้าน</a:t>
            </a:r>
            <a:r>
              <a:rPr lang="th-TH" sz="3600" dirty="0" err="1">
                <a:solidFill>
                  <a:srgbClr val="CC0000"/>
                </a:solidFill>
                <a:latin typeface="Tahoma" pitchFamily="34" charset="0"/>
                <a:cs typeface="+mj-cs"/>
              </a:rPr>
              <a:t>กฏหมาย</a:t>
            </a:r>
            <a:r>
              <a:rPr lang="th-TH" sz="3600" dirty="0">
                <a:solidFill>
                  <a:srgbClr val="CC0000"/>
                </a:solidFill>
                <a:latin typeface="Tahoma" pitchFamily="34" charset="0"/>
                <a:cs typeface="+mj-cs"/>
              </a:rPr>
              <a:t>และเศรษฐกิจ งบประมาณ</a:t>
            </a:r>
            <a:r>
              <a:rPr lang="th-TH" sz="36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 เพื่อศึกษาว่าองค์กรเราอยู่ในระดับใด เป้าหมายเป็นอย่างไร  การใช้เทคโนโลยีสารสนเทศและระบบสารสนเทศที่เกี่ยวข้องกับข้อมูลและสารสนเทศในองค์กร เพื่อให้ผู้บริหารได้รับข้อมูลและสารสนเทศอย่างรวดเร็ว ถูกต้อง สามารถนำไปใช้ในการบริหารงานได้อย่างมีประสิทธิภาพ  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11560" y="548680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CC0000"/>
                </a:solidFill>
                <a:latin typeface="Tahoma" pitchFamily="34" charset="0"/>
                <a:cs typeface="+mj-cs"/>
              </a:rPr>
              <a:t>การวางแผนเทคโนโลยีสารสนเทศ</a:t>
            </a:r>
            <a:r>
              <a:rPr lang="th-TH" sz="4400" dirty="0" smtClean="0">
                <a:solidFill>
                  <a:schemeClr val="accent2"/>
                </a:solidFill>
                <a:latin typeface="Tahoma" pitchFamily="34" charset="0"/>
                <a:cs typeface="+mj-cs"/>
              </a:rPr>
              <a:t> </a:t>
            </a:r>
            <a:endParaRPr lang="th-TH" sz="4800" dirty="0"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467544" y="1340768"/>
            <a:ext cx="8077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dirty="0" smtClean="0">
                <a:solidFill>
                  <a:srgbClr val="A50021"/>
                </a:solidFill>
                <a:latin typeface="Tahoma" pitchFamily="34" charset="0"/>
                <a:cs typeface="+mj-cs"/>
              </a:rPr>
              <a:t>แผนพัฒนา</a:t>
            </a:r>
            <a:r>
              <a:rPr lang="th-TH" sz="3600" dirty="0">
                <a:solidFill>
                  <a:srgbClr val="A50021"/>
                </a:solidFill>
                <a:latin typeface="Tahoma" pitchFamily="34" charset="0"/>
                <a:cs typeface="+mj-cs"/>
              </a:rPr>
              <a:t>ระบบคอมพิวเตอร์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3600" dirty="0">
                <a:latin typeface="Tahoma" pitchFamily="34" charset="0"/>
                <a:cs typeface="+mj-cs"/>
              </a:rPr>
              <a:t> แผนพัฒนาระบบสารสนเทศ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3600" dirty="0">
                <a:latin typeface="Tahoma" pitchFamily="34" charset="0"/>
                <a:cs typeface="+mj-cs"/>
              </a:rPr>
              <a:t> แผนการติดตั้งอุปกรณ์คอมพิวเตอร์และซอฟต์แวร์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3600" dirty="0">
                <a:latin typeface="Tahoma" pitchFamily="34" charset="0"/>
                <a:cs typeface="+mj-cs"/>
              </a:rPr>
              <a:t> แผนการติดตั้งเครือข่ายการสื่อสารและซอฟต์แวร์</a:t>
            </a:r>
          </a:p>
          <a:p>
            <a:pPr eaLnBrk="0" hangingPunct="0">
              <a:spcBef>
                <a:spcPct val="50000"/>
              </a:spcBef>
            </a:pPr>
            <a:endParaRPr lang="th-TH" sz="3600" dirty="0">
              <a:latin typeface="Tahoma" pitchFamily="34" charset="0"/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23528" y="332656"/>
            <a:ext cx="8460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4000" b="1" dirty="0" smtClean="0">
                <a:latin typeface="Tahoma" pitchFamily="34" charset="0"/>
                <a:cs typeface="+mj-cs"/>
              </a:rPr>
              <a:t>องค์ประกอบของแผนเทคโนโลยีสารสนเทศ</a:t>
            </a:r>
            <a:endParaRPr lang="th-TH" sz="4000" b="1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467544" y="1340768"/>
            <a:ext cx="8077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3600" dirty="0" smtClean="0">
                <a:latin typeface="Tahoma" pitchFamily="34" charset="0"/>
                <a:cs typeface="+mj-cs"/>
              </a:rPr>
              <a:t> </a:t>
            </a:r>
            <a:r>
              <a:rPr lang="th-TH" sz="3600" dirty="0">
                <a:solidFill>
                  <a:srgbClr val="A50021"/>
                </a:solidFill>
                <a:latin typeface="Tahoma" pitchFamily="34" charset="0"/>
                <a:cs typeface="+mj-cs"/>
              </a:rPr>
              <a:t>แผนพัฒนาบุคลากรและโครงสร้างของหน่วยงาน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3600" dirty="0">
                <a:latin typeface="Tahoma" pitchFamily="34" charset="0"/>
                <a:cs typeface="+mj-cs"/>
              </a:rPr>
              <a:t> แผนการปรับปรุงโครงสร้างองค์กรด้านสารสนเทศ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3600" dirty="0">
                <a:latin typeface="Tahoma" pitchFamily="34" charset="0"/>
                <a:cs typeface="+mj-cs"/>
              </a:rPr>
              <a:t> แผนการศึกษาอบรมบุคลากรใน</a:t>
            </a:r>
            <a:r>
              <a:rPr lang="th-TH" sz="3600" dirty="0" smtClean="0">
                <a:latin typeface="Tahoma" pitchFamily="34" charset="0"/>
                <a:cs typeface="+mj-cs"/>
              </a:rPr>
              <a:t>หน่วยงาน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3600" dirty="0" smtClean="0">
                <a:latin typeface="Tahoma" pitchFamily="34" charset="0"/>
                <a:cs typeface="+mj-cs"/>
              </a:rPr>
              <a:t> </a:t>
            </a:r>
            <a:r>
              <a:rPr lang="th-TH" sz="3200" dirty="0" smtClean="0">
                <a:latin typeface="Tahoma" pitchFamily="34" charset="0"/>
                <a:cs typeface="+mj-cs"/>
              </a:rPr>
              <a:t>แผนการดำเนินงานด้านพัฒนาบุคลากรด้านไอที</a:t>
            </a:r>
            <a:endParaRPr lang="th-TH" sz="3600" dirty="0">
              <a:latin typeface="Tahoma" pitchFamily="34" charset="0"/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332656"/>
            <a:ext cx="8460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4000" b="1" dirty="0" smtClean="0">
                <a:latin typeface="Tahoma" pitchFamily="34" charset="0"/>
                <a:cs typeface="+mj-cs"/>
              </a:rPr>
              <a:t>องค์ประกอบของแผนเทคโนโลยีสารสนเทศ</a:t>
            </a:r>
            <a:endParaRPr lang="th-TH" sz="4000" b="1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539552" y="1412776"/>
            <a:ext cx="8305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800" dirty="0" smtClean="0">
                <a:latin typeface="Tahoma" pitchFamily="34" charset="0"/>
              </a:rPr>
              <a:t> </a:t>
            </a:r>
            <a:r>
              <a:rPr lang="th-TH" sz="2800" dirty="0">
                <a:solidFill>
                  <a:srgbClr val="A50021"/>
                </a:solidFill>
                <a:latin typeface="Tahoma" pitchFamily="34" charset="0"/>
              </a:rPr>
              <a:t>แผน</a:t>
            </a:r>
            <a:r>
              <a:rPr lang="th-TH" sz="2800" dirty="0" smtClean="0">
                <a:solidFill>
                  <a:srgbClr val="A50021"/>
                </a:solidFill>
                <a:latin typeface="Tahoma" pitchFamily="34" charset="0"/>
              </a:rPr>
              <a:t>งบประมาณ</a:t>
            </a:r>
            <a:endParaRPr lang="th-TH" sz="2800" dirty="0">
              <a:solidFill>
                <a:srgbClr val="A50021"/>
              </a:solidFill>
              <a:latin typeface="Tahoma" pitchFamily="34" charset="0"/>
            </a:endParaRP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</a:rPr>
              <a:t> งบประมาณด้านพัฒนาระบบสารสนเทศ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</a:rPr>
              <a:t> งบประมาณด้านอุปกรณ์คอมพิวเตอร์และซอฟต์แวร์</a:t>
            </a:r>
          </a:p>
          <a:p>
            <a:pPr lvl="2"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</a:rPr>
              <a:t> งบประมาณด้านเครือข่ายการสื่อสารและซอฟต์แวร์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332656"/>
            <a:ext cx="8460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4000" b="1" dirty="0" smtClean="0">
                <a:latin typeface="Tahoma" pitchFamily="34" charset="0"/>
                <a:cs typeface="+mj-cs"/>
              </a:rPr>
              <a:t>องค์ประกอบของแผนเทคโนโลยีสารสนเทศ</a:t>
            </a:r>
            <a:endParaRPr lang="th-TH" sz="4000" b="1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27432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>
                <a:solidFill>
                  <a:srgbClr val="FFFF00"/>
                </a:solidFill>
                <a:latin typeface="Tahoma" pitchFamily="34" charset="0"/>
              </a:rPr>
              <a:t>แผนกลยุทธ์  นโยบาย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2000" b="1">
                <a:solidFill>
                  <a:srgbClr val="FFFF00"/>
                </a:solidFill>
                <a:latin typeface="Tahoma" pitchFamily="34" charset="0"/>
              </a:rPr>
              <a:t>วิสัยทัศน์</a:t>
            </a: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3352800" y="533400"/>
            <a:ext cx="2743200" cy="86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>
                <a:solidFill>
                  <a:srgbClr val="3333CC"/>
                </a:solidFill>
                <a:latin typeface="Tahoma" pitchFamily="34" charset="0"/>
              </a:rPr>
              <a:t>ความต้องการ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2000" b="1">
                <a:solidFill>
                  <a:srgbClr val="3333CC"/>
                </a:solidFill>
                <a:latin typeface="Tahoma" pitchFamily="34" charset="0"/>
              </a:rPr>
              <a:t>ของระบบ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6324600" y="533400"/>
            <a:ext cx="2743200" cy="863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>
                <a:solidFill>
                  <a:srgbClr val="FFFF00"/>
                </a:solidFill>
                <a:latin typeface="Tahoma" pitchFamily="34" charset="0"/>
              </a:rPr>
              <a:t>สภาพแวดล้อมภาย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2000" b="1">
                <a:solidFill>
                  <a:srgbClr val="FFFF00"/>
                </a:solidFill>
                <a:latin typeface="Tahoma" pitchFamily="34" charset="0"/>
              </a:rPr>
              <a:t>นอกและปัญหา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3429000" y="1955800"/>
            <a:ext cx="2743200" cy="86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>
                <a:latin typeface="Tahoma" pitchFamily="34" charset="0"/>
              </a:rPr>
              <a:t>แผน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2000" b="1">
                <a:latin typeface="Tahoma" pitchFamily="34" charset="0"/>
              </a:rPr>
              <a:t>เทคโนโลยีสารสนเทศ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533400" y="3657600"/>
            <a:ext cx="2743200" cy="86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>
                <a:latin typeface="Tahoma" pitchFamily="34" charset="0"/>
              </a:rPr>
              <a:t>สถาปัตยกรรม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2000" b="1">
                <a:latin typeface="Tahoma" pitchFamily="34" charset="0"/>
              </a:rPr>
              <a:t>คอมพิวเตอร์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5943600" y="3632200"/>
            <a:ext cx="2743200" cy="86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>
                <a:latin typeface="Tahoma" pitchFamily="34" charset="0"/>
              </a:rPr>
              <a:t>งบประมาณ</a:t>
            </a:r>
          </a:p>
          <a:p>
            <a:pPr algn="ctr" eaLnBrk="0" hangingPunct="0">
              <a:spcBef>
                <a:spcPct val="50000"/>
              </a:spcBef>
            </a:pPr>
            <a:endParaRPr lang="th-TH" sz="2000" b="1">
              <a:latin typeface="Tahoma" pitchFamily="34" charset="0"/>
            </a:endParaRP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1066800" y="4724400"/>
            <a:ext cx="2743200" cy="86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>
                <a:latin typeface="Tahoma" pitchFamily="34" charset="0"/>
              </a:rPr>
              <a:t>บุคลากรด้าน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2000" b="1">
                <a:latin typeface="Tahoma" pitchFamily="34" charset="0"/>
              </a:rPr>
              <a:t>เทคโนโลยีสารสนเทศ</a:t>
            </a: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5562600" y="4699000"/>
            <a:ext cx="2743200" cy="86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>
                <a:latin typeface="Tahoma" pitchFamily="34" charset="0"/>
              </a:rPr>
              <a:t>ระบบสารสนเทศ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2000" b="1">
                <a:latin typeface="Tahoma" pitchFamily="34" charset="0"/>
              </a:rPr>
              <a:t>ฐานข้อมูล</a:t>
            </a:r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3429000" y="5842000"/>
            <a:ext cx="2743200" cy="86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>
                <a:latin typeface="Tahoma" pitchFamily="34" charset="0"/>
              </a:rPr>
              <a:t>สถาปัตยกรรม</a:t>
            </a:r>
          </a:p>
          <a:p>
            <a:pPr algn="ctr" eaLnBrk="0" hangingPunct="0">
              <a:spcBef>
                <a:spcPct val="50000"/>
              </a:spcBef>
            </a:pPr>
            <a:r>
              <a:rPr lang="th-TH" sz="2000" b="1">
                <a:latin typeface="Tahoma" pitchFamily="34" charset="0"/>
              </a:rPr>
              <a:t>เครือข่ายและสื่อสาร</a:t>
            </a:r>
          </a:p>
        </p:txBody>
      </p:sp>
      <p:sp>
        <p:nvSpPr>
          <p:cNvPr id="140299" name="Line 11"/>
          <p:cNvSpPr>
            <a:spLocks noChangeShapeType="1"/>
          </p:cNvSpPr>
          <p:nvPr/>
        </p:nvSpPr>
        <p:spPr bwMode="auto">
          <a:xfrm>
            <a:off x="2362200" y="1371600"/>
            <a:ext cx="1371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0300" name="Line 12"/>
          <p:cNvSpPr>
            <a:spLocks noChangeShapeType="1"/>
          </p:cNvSpPr>
          <p:nvPr/>
        </p:nvSpPr>
        <p:spPr bwMode="auto">
          <a:xfrm>
            <a:off x="4724400" y="1371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 flipH="1">
            <a:off x="5943600" y="13716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>
            <a:off x="4724400" y="2819400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0303" name="Line 15"/>
          <p:cNvSpPr>
            <a:spLocks noChangeShapeType="1"/>
          </p:cNvSpPr>
          <p:nvPr/>
        </p:nvSpPr>
        <p:spPr bwMode="auto">
          <a:xfrm flipH="1">
            <a:off x="2895600" y="2819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0304" name="Line 16"/>
          <p:cNvSpPr>
            <a:spLocks noChangeShapeType="1"/>
          </p:cNvSpPr>
          <p:nvPr/>
        </p:nvSpPr>
        <p:spPr bwMode="auto">
          <a:xfrm>
            <a:off x="5791200" y="2819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0305" name="Line 17"/>
          <p:cNvSpPr>
            <a:spLocks noChangeShapeType="1"/>
          </p:cNvSpPr>
          <p:nvPr/>
        </p:nvSpPr>
        <p:spPr bwMode="auto">
          <a:xfrm flipH="1">
            <a:off x="3581400" y="2819400"/>
            <a:ext cx="7620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0306" name="Line 18"/>
          <p:cNvSpPr>
            <a:spLocks noChangeShapeType="1"/>
          </p:cNvSpPr>
          <p:nvPr/>
        </p:nvSpPr>
        <p:spPr bwMode="auto">
          <a:xfrm>
            <a:off x="5029200" y="2819400"/>
            <a:ext cx="6858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820891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685800" y="457200"/>
            <a:ext cx="8305800" cy="833438"/>
          </a:xfrm>
          <a:prstGeom prst="rect">
            <a:avLst/>
          </a:prstGeom>
          <a:solidFill>
            <a:srgbClr val="FFFF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1">
                <a:solidFill>
                  <a:srgbClr val="A50021"/>
                </a:solidFill>
                <a:latin typeface="FreesiaUPC" pitchFamily="34" charset="-34"/>
                <a:cs typeface="Angsana New" pitchFamily="18" charset="-34"/>
              </a:rPr>
              <a:t>A Four stage Model of IT Planning.</a:t>
            </a:r>
            <a:endParaRPr lang="th-TH" sz="4800" b="1">
              <a:solidFill>
                <a:srgbClr val="A50021"/>
              </a:solidFill>
              <a:latin typeface="FreesiaUPC" pitchFamily="34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68313" y="260350"/>
            <a:ext cx="8216900" cy="7588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US" sz="4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1.  </a:t>
            </a:r>
            <a:r>
              <a:rPr lang="th-TH" sz="4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ความหมายของระบบสารสนเทศเชิงกลยุทธ์</a:t>
            </a:r>
            <a:r>
              <a:rPr lang="en-US" sz="49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endParaRPr lang="th-TH" sz="4900" b="1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4691" name="Rectangle 5"/>
          <p:cNvSpPr>
            <a:spLocks noChangeArrowheads="1"/>
          </p:cNvSpPr>
          <p:nvPr/>
        </p:nvSpPr>
        <p:spPr bwMode="auto">
          <a:xfrm>
            <a:off x="144338" y="1341438"/>
            <a:ext cx="8820150" cy="5111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th-TH" sz="3200" dirty="0">
                <a:latin typeface="Tahoma" pitchFamily="34" charset="0"/>
                <a:cs typeface="+mj-cs"/>
              </a:rPr>
              <a:t>ระบบสารสนเทศเชิงกลยุทธ์ </a:t>
            </a:r>
            <a:r>
              <a:rPr lang="th-TH" sz="3200" dirty="0" smtClean="0">
                <a:latin typeface="Tahoma" pitchFamily="34" charset="0"/>
                <a:cs typeface="+mj-cs"/>
              </a:rPr>
              <a:t> </a:t>
            </a:r>
            <a:r>
              <a:rPr lang="th-TH" sz="3200" dirty="0">
                <a:latin typeface="Tahoma" pitchFamily="34" charset="0"/>
                <a:cs typeface="+mj-cs"/>
              </a:rPr>
              <a:t>(</a:t>
            </a:r>
            <a:r>
              <a:rPr lang="en-US" sz="3200" dirty="0">
                <a:latin typeface="Tahoma" pitchFamily="34" charset="0"/>
                <a:cs typeface="+mj-cs"/>
              </a:rPr>
              <a:t>Strategic Information System – SIS) </a:t>
            </a:r>
            <a:r>
              <a:rPr lang="th-TH" sz="3200" dirty="0">
                <a:latin typeface="Tahoma" pitchFamily="34" charset="0"/>
                <a:cs typeface="+mj-cs"/>
              </a:rPr>
              <a:t>คือ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th-TH" sz="3200" dirty="0" smtClean="0">
                <a:solidFill>
                  <a:schemeClr val="tx2"/>
                </a:solidFill>
                <a:latin typeface="Tahoma" pitchFamily="34" charset="0"/>
                <a:cs typeface="+mj-cs"/>
              </a:rPr>
              <a:t>ระบบ</a:t>
            </a:r>
            <a:r>
              <a:rPr lang="th-TH" sz="3200" dirty="0">
                <a:solidFill>
                  <a:schemeClr val="tx2"/>
                </a:solidFill>
                <a:latin typeface="Tahoma" pitchFamily="34" charset="0"/>
                <a:cs typeface="+mj-cs"/>
              </a:rPr>
              <a:t>สารสนเทศเชิงกลยุทธ์</a:t>
            </a:r>
            <a:r>
              <a:rPr lang="en-US" sz="3200" dirty="0">
                <a:solidFill>
                  <a:schemeClr val="tx2"/>
                </a:solidFill>
                <a:latin typeface="Tahoma" pitchFamily="34" charset="0"/>
                <a:cs typeface="+mj-cs"/>
              </a:rPr>
              <a:t> (SIS)</a:t>
            </a:r>
            <a:r>
              <a:rPr lang="en-US" sz="3200" dirty="0">
                <a:latin typeface="Tahoma" pitchFamily="34" charset="0"/>
                <a:cs typeface="+mj-cs"/>
              </a:rPr>
              <a:t> </a:t>
            </a:r>
            <a:r>
              <a:rPr lang="th-TH" sz="3200" dirty="0">
                <a:latin typeface="Tahoma" pitchFamily="34" charset="0"/>
                <a:cs typeface="+mj-cs"/>
              </a:rPr>
              <a:t>คือ ระบบสารสนเทศที่สนับสนุนหรือสร้างตัวแปรและกลยุทธ์ความได้เปรียบในการแข่งขัน </a:t>
            </a:r>
            <a:r>
              <a:rPr lang="en-US" sz="3200" dirty="0">
                <a:latin typeface="Tahoma" pitchFamily="34" charset="0"/>
                <a:cs typeface="+mj-cs"/>
              </a:rPr>
              <a:t>SIS </a:t>
            </a:r>
            <a:r>
              <a:rPr lang="th-TH" sz="3200" dirty="0">
                <a:latin typeface="Tahoma" pitchFamily="34" charset="0"/>
                <a:cs typeface="+mj-cs"/>
              </a:rPr>
              <a:t>อาจจะเป็นระบบสารสนเทศแบบใดก็ได้ </a:t>
            </a:r>
            <a:r>
              <a:rPr lang="en-US" sz="3200" dirty="0">
                <a:latin typeface="Tahoma" pitchFamily="34" charset="0"/>
                <a:cs typeface="+mj-cs"/>
              </a:rPr>
              <a:t>TPS, MRS, DSS, </a:t>
            </a:r>
            <a:r>
              <a:rPr lang="th-TH" sz="3200" dirty="0">
                <a:latin typeface="Tahoma" pitchFamily="34" charset="0"/>
                <a:cs typeface="+mj-cs"/>
              </a:rPr>
              <a:t>ฯลฯ ที่ช่วยทำให้ความได้เปรียบในการแข่งขันเพิ่มขึ้น ลดความเสียเปรียบในการแข่งขัน หรือช่วยในการบรรลุผลด้านกลยุทธ์อื่น ๆ  </a:t>
            </a:r>
            <a:r>
              <a:rPr lang="en-US" sz="3200" dirty="0">
                <a:latin typeface="Tahoma" pitchFamily="34" charset="0"/>
                <a:cs typeface="+mj-cs"/>
              </a:rPr>
              <a:t>(</a:t>
            </a:r>
            <a:r>
              <a:rPr lang="en-US" sz="3200" dirty="0" err="1">
                <a:latin typeface="Tahoma" pitchFamily="34" charset="0"/>
                <a:cs typeface="+mj-cs"/>
              </a:rPr>
              <a:t>Normann</a:t>
            </a:r>
            <a:r>
              <a:rPr lang="en-US" sz="3200" dirty="0">
                <a:latin typeface="Tahoma" pitchFamily="34" charset="0"/>
                <a:cs typeface="+mj-cs"/>
              </a:rPr>
              <a:t>, 1994)</a:t>
            </a:r>
            <a:endParaRPr lang="th-TH" sz="3200" dirty="0">
              <a:latin typeface="Tahoma" pitchFamily="34" charset="0"/>
              <a:cs typeface="+mj-cs"/>
            </a:endParaRPr>
          </a:p>
        </p:txBody>
      </p:sp>
      <p:pic>
        <p:nvPicPr>
          <p:cNvPr id="87042" name="Picture 2" descr="http://image.dek-d.com/26/2646867/11213968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013176"/>
            <a:ext cx="2183904" cy="1637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/>
          <p:cNvSpPr txBox="1">
            <a:spLocks noChangeArrowheads="1"/>
          </p:cNvSpPr>
          <p:nvPr/>
        </p:nvSpPr>
        <p:spPr bwMode="auto">
          <a:xfrm>
            <a:off x="539552" y="1628800"/>
            <a:ext cx="82809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dirty="0" smtClean="0">
                <a:solidFill>
                  <a:schemeClr val="accent2"/>
                </a:solidFill>
                <a:latin typeface="Tahoma" pitchFamily="34" charset="0"/>
                <a:cs typeface="+mj-cs"/>
              </a:rPr>
              <a:t>ใน</a:t>
            </a:r>
            <a:r>
              <a:rPr lang="th-TH" sz="32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ยุคแรกคือ </a:t>
            </a:r>
            <a:r>
              <a:rPr lang="en-US" sz="3200" b="1" dirty="0">
                <a:solidFill>
                  <a:schemeClr val="accent2"/>
                </a:solidFill>
                <a:latin typeface="Tahoma" pitchFamily="34" charset="0"/>
                <a:cs typeface="+mj-cs"/>
              </a:rPr>
              <a:t>Business Systems planning</a:t>
            </a:r>
            <a:r>
              <a:rPr lang="en-US" sz="32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 (BSP) </a:t>
            </a:r>
            <a:r>
              <a:rPr lang="th-TH" sz="32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พัฒนาโดยบริษัท </a:t>
            </a:r>
            <a:r>
              <a:rPr lang="en-US" sz="32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IBM </a:t>
            </a:r>
            <a:r>
              <a:rPr lang="th-TH" sz="32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หมายถึงการออกแบบ </a:t>
            </a:r>
            <a:r>
              <a:rPr lang="en-US" sz="32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Top down approach </a:t>
            </a:r>
            <a:r>
              <a:rPr lang="th-TH" sz="32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จะเริ่มต้นที่กลยุทธ์ธุรกิจและแบ่งออกเป็น 2 งานหลักคือ </a:t>
            </a:r>
            <a:r>
              <a:rPr lang="en-US" sz="32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Business process </a:t>
            </a:r>
            <a:r>
              <a:rPr lang="th-TH" sz="32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และ กลุ่มของข้อมูล ซึ่งจะเป็นตัวกำหนดสถาปัตยกรรมสารสนเทศ </a:t>
            </a:r>
            <a:r>
              <a:rPr lang="th-TH" sz="3200" dirty="0" smtClean="0">
                <a:solidFill>
                  <a:schemeClr val="accent2"/>
                </a:solidFill>
                <a:latin typeface="Tahoma" pitchFamily="34" charset="0"/>
                <a:cs typeface="+mj-cs"/>
              </a:rPr>
              <a:t>นัก</a:t>
            </a:r>
            <a:r>
              <a:rPr lang="th-TH" sz="3200" dirty="0">
                <a:solidFill>
                  <a:schemeClr val="accent2"/>
                </a:solidFill>
                <a:latin typeface="Tahoma" pitchFamily="34" charset="0"/>
                <a:cs typeface="+mj-cs"/>
              </a:rPr>
              <a:t>วางแผนจะกำหนดฐานข้อมูลขององค์กรและกำหนดการประยุกต์ใช้งานของกลยุทธ์ธุรกิจ</a:t>
            </a:r>
            <a:endParaRPr lang="th-TH" sz="3200" dirty="0">
              <a:latin typeface="Tahoma" pitchFamily="34" charset="0"/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43608" y="548681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 dirty="0" err="1" smtClean="0">
                <a:latin typeface="Tahoma" pitchFamily="34" charset="0"/>
                <a:cs typeface="+mj-cs"/>
              </a:rPr>
              <a:t>IT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Planning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methodologies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endParaRPr lang="th-TH" sz="3600" b="1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533400" y="1700808"/>
            <a:ext cx="792703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dirty="0">
                <a:latin typeface="Tahoma" pitchFamily="34" charset="0"/>
                <a:cs typeface="+mj-cs"/>
              </a:rPr>
              <a:t>Initiation </a:t>
            </a:r>
            <a:r>
              <a:rPr lang="en-US" sz="2800" dirty="0">
                <a:latin typeface="Tahoma" pitchFamily="34" charset="0"/>
                <a:cs typeface="+mj-cs"/>
              </a:rPr>
              <a:t> </a:t>
            </a:r>
            <a:r>
              <a:rPr lang="en-US" sz="2800" dirty="0" err="1">
                <a:latin typeface="Tahoma" pitchFamily="34" charset="0"/>
                <a:cs typeface="+mj-cs"/>
              </a:rPr>
              <a:t>ระยะที่</a:t>
            </a:r>
            <a:r>
              <a:rPr lang="en-US" sz="2800" dirty="0">
                <a:latin typeface="Tahoma" pitchFamily="34" charset="0"/>
                <a:cs typeface="+mj-cs"/>
              </a:rPr>
              <a:t> 1 </a:t>
            </a:r>
            <a:r>
              <a:rPr lang="en-US" sz="2800" dirty="0" err="1">
                <a:latin typeface="Tahoma" pitchFamily="34" charset="0"/>
                <a:cs typeface="+mj-cs"/>
              </a:rPr>
              <a:t>ช่วงนี้เทคโนโลยีจะถูกนำเข้าสู่องค์กรและมีการนำมาประยุกต์ใช้</a:t>
            </a:r>
            <a:r>
              <a:rPr lang="en-US" sz="2800" dirty="0">
                <a:latin typeface="Tahoma" pitchFamily="34" charset="0"/>
                <a:cs typeface="+mj-cs"/>
              </a:rPr>
              <a:t> </a:t>
            </a:r>
            <a:r>
              <a:rPr lang="en-US" sz="2800" dirty="0" err="1">
                <a:latin typeface="Tahoma" pitchFamily="34" charset="0"/>
                <a:cs typeface="+mj-cs"/>
              </a:rPr>
              <a:t>เช่น</a:t>
            </a:r>
            <a:r>
              <a:rPr lang="en-US" sz="2800" dirty="0">
                <a:latin typeface="Tahoma" pitchFamily="34" charset="0"/>
                <a:cs typeface="+mj-cs"/>
              </a:rPr>
              <a:t>  </a:t>
            </a:r>
            <a:r>
              <a:rPr lang="en-US" sz="2800" dirty="0" err="1">
                <a:latin typeface="Tahoma" pitchFamily="34" charset="0"/>
                <a:cs typeface="+mj-cs"/>
              </a:rPr>
              <a:t>การประมวลผลแบบแบตซ์</a:t>
            </a:r>
            <a:r>
              <a:rPr lang="en-US" sz="2800" dirty="0">
                <a:latin typeface="Tahoma" pitchFamily="34" charset="0"/>
                <a:cs typeface="+mj-cs"/>
              </a:rPr>
              <a:t> </a:t>
            </a:r>
            <a:r>
              <a:rPr lang="en-US" sz="2800" dirty="0" err="1">
                <a:latin typeface="Tahoma" pitchFamily="34" charset="0"/>
                <a:cs typeface="+mj-cs"/>
              </a:rPr>
              <a:t>เพื่อช่วยในการทำงานอัตโนมัติและลดต้นทุน</a:t>
            </a:r>
            <a:r>
              <a:rPr lang="en-US" sz="2800" dirty="0">
                <a:latin typeface="Tahoma" pitchFamily="34" charset="0"/>
                <a:cs typeface="+mj-cs"/>
              </a:rPr>
              <a:t> </a:t>
            </a:r>
            <a:r>
              <a:rPr lang="en-US" sz="2800" dirty="0" err="1">
                <a:latin typeface="Tahoma" pitchFamily="34" charset="0"/>
                <a:cs typeface="+mj-cs"/>
              </a:rPr>
              <a:t>เน้นการประยุกต์ใช้งานที่ชัดเจน</a:t>
            </a:r>
            <a:r>
              <a:rPr lang="en-US" sz="2800" dirty="0">
                <a:latin typeface="Tahoma" pitchFamily="34" charset="0"/>
                <a:cs typeface="+mj-cs"/>
              </a:rPr>
              <a:t> </a:t>
            </a:r>
            <a:r>
              <a:rPr lang="en-US" sz="2800" dirty="0" err="1">
                <a:latin typeface="Tahoma" pitchFamily="34" charset="0"/>
                <a:cs typeface="+mj-cs"/>
              </a:rPr>
              <a:t>เป็นการทำงานการจัดกลางที่ส่วนกลาง</a:t>
            </a:r>
            <a:r>
              <a:rPr lang="en-US" sz="2800" dirty="0">
                <a:latin typeface="Tahoma" pitchFamily="34" charset="0"/>
                <a:cs typeface="+mj-cs"/>
              </a:rPr>
              <a:t> </a:t>
            </a:r>
            <a:r>
              <a:rPr lang="en-US" sz="2800" dirty="0" err="1">
                <a:latin typeface="Tahoma" pitchFamily="34" charset="0"/>
                <a:cs typeface="+mj-cs"/>
              </a:rPr>
              <a:t>ผู้บริหารเริ่มสนใจเทคโนโลยี</a:t>
            </a:r>
            <a:endParaRPr lang="en-US" sz="2800" dirty="0">
              <a:latin typeface="Tahoma" pitchFamily="34" charset="0"/>
              <a:cs typeface="+mj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latin typeface="Tahoma" pitchFamily="34" charset="0"/>
                <a:cs typeface="+mj-cs"/>
              </a:rPr>
              <a:t> </a:t>
            </a:r>
            <a:r>
              <a:rPr lang="en-US" sz="2800" b="1" dirty="0">
                <a:latin typeface="Tahoma" pitchFamily="34" charset="0"/>
                <a:cs typeface="+mj-cs"/>
              </a:rPr>
              <a:t>Expansion :</a:t>
            </a:r>
            <a:r>
              <a:rPr lang="en-US" sz="2800" dirty="0">
                <a:latin typeface="Tahoma" pitchFamily="34" charset="0"/>
                <a:cs typeface="+mj-cs"/>
              </a:rPr>
              <a:t> </a:t>
            </a:r>
            <a:r>
              <a:rPr lang="th-TH" sz="2800" dirty="0">
                <a:latin typeface="Tahoma" pitchFamily="34" charset="0"/>
                <a:cs typeface="+mj-cs"/>
              </a:rPr>
              <a:t>ระยะที่ 2 </a:t>
            </a:r>
            <a:r>
              <a:rPr lang="en-US" sz="2800" dirty="0">
                <a:latin typeface="Tahoma" pitchFamily="34" charset="0"/>
                <a:cs typeface="+mj-cs"/>
              </a:rPr>
              <a:t>( Contagion) </a:t>
            </a:r>
            <a:r>
              <a:rPr lang="th-TH" sz="2800" dirty="0">
                <a:latin typeface="Tahoma" pitchFamily="34" charset="0"/>
                <a:cs typeface="+mj-cs"/>
              </a:rPr>
              <a:t>เป็นระยะการขยายหรือการติดต่อ ระบบแบบศูนย์กลางได้มีการขยายอย่างรวดเร็ว ผู้ใช้มีความต้องการที่จะใช้งานบนพื้นบานของการได้เปรียบและใช้อย่างแพร่หลาย เปลี่ยนเข้าสู่ระบบ </a:t>
            </a:r>
            <a:r>
              <a:rPr lang="en-US" sz="2800" dirty="0">
                <a:latin typeface="Tahoma" pitchFamily="34" charset="0"/>
                <a:cs typeface="+mj-cs"/>
              </a:rPr>
              <a:t>Online </a:t>
            </a:r>
            <a:r>
              <a:rPr lang="th-TH" sz="2800" dirty="0">
                <a:latin typeface="Tahoma" pitchFamily="34" charset="0"/>
                <a:cs typeface="+mj-cs"/>
              </a:rPr>
              <a:t>สามารถตอบสนองผู้ใช้ทันที และรวดเร็ว</a:t>
            </a:r>
            <a:endParaRPr lang="en-US" sz="2800" dirty="0">
              <a:latin typeface="Tahoma" pitchFamily="34" charset="0"/>
              <a:cs typeface="+mj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latin typeface="Tahoma" pitchFamily="34" charset="0"/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43608" y="548681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 dirty="0" err="1" smtClean="0">
                <a:latin typeface="Tahoma" pitchFamily="34" charset="0"/>
                <a:cs typeface="+mj-cs"/>
              </a:rPr>
              <a:t>IT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Planning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methodologies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endParaRPr lang="th-TH" sz="3600" b="1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683568" y="1772816"/>
            <a:ext cx="820891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3600" b="1" dirty="0">
                <a:latin typeface="Tahoma" pitchFamily="34" charset="0"/>
                <a:cs typeface="+mj-cs"/>
              </a:rPr>
              <a:t>Control </a:t>
            </a:r>
            <a:r>
              <a:rPr lang="th-TH" sz="3600" dirty="0">
                <a:latin typeface="Tahoma" pitchFamily="34" charset="0"/>
                <a:cs typeface="+mj-cs"/>
              </a:rPr>
              <a:t>ระยะที่ 3 ระยะการควบคุม ผู้บริหารจะคำนึงถึงค่าใช้จ่ายต้นทุนกับประโยชน์ที่ได้เป็นประเด็นสำคัญ ปัญหาของการวางแผนและการควบคุมถูกเสนอขึ้นมา </a:t>
            </a:r>
            <a:r>
              <a:rPr lang="th-TH" sz="3600" dirty="0" smtClean="0">
                <a:latin typeface="Tahoma" pitchFamily="34" charset="0"/>
                <a:cs typeface="+mj-cs"/>
              </a:rPr>
              <a:t>ผู้ใช้สามารถ</a:t>
            </a:r>
            <a:r>
              <a:rPr lang="th-TH" sz="3600" dirty="0">
                <a:latin typeface="Tahoma" pitchFamily="34" charset="0"/>
                <a:cs typeface="+mj-cs"/>
              </a:rPr>
              <a:t>แจง</a:t>
            </a:r>
            <a:r>
              <a:rPr lang="th-TH" sz="3600" dirty="0" smtClean="0">
                <a:latin typeface="Tahoma" pitchFamily="34" charset="0"/>
                <a:cs typeface="+mj-cs"/>
              </a:rPr>
              <a:t>เหตุผล </a:t>
            </a:r>
            <a:r>
              <a:rPr lang="th-TH" sz="3600" dirty="0">
                <a:latin typeface="Tahoma" pitchFamily="34" charset="0"/>
                <a:cs typeface="+mj-cs"/>
              </a:rPr>
              <a:t>ของการใช้ประโยชน์จากเทคโนโลยีในด้านต้นทุนและประสิทธิภาพที่ได้รับ โดยการปรับและควบคุมให้เหมาะสม เช่น การกำหนดมาตรฐาน การควบคุมต้นทุน และการวางแผนการเจริญเติบโต </a:t>
            </a:r>
            <a:endParaRPr lang="en-US" sz="3600" dirty="0">
              <a:latin typeface="Tahoma" pitchFamily="34" charset="0"/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43608" y="548681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 dirty="0" err="1" smtClean="0">
                <a:latin typeface="Tahoma" pitchFamily="34" charset="0"/>
                <a:cs typeface="+mj-cs"/>
              </a:rPr>
              <a:t>IT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Planning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methodologies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endParaRPr lang="th-TH" sz="3600" b="1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539552" y="1628800"/>
            <a:ext cx="809396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3200" b="1" dirty="0">
                <a:latin typeface="Tahoma" pitchFamily="34" charset="0"/>
                <a:cs typeface="+mj-cs"/>
              </a:rPr>
              <a:t>Integration </a:t>
            </a:r>
            <a:r>
              <a:rPr lang="en-US" sz="3200" dirty="0">
                <a:latin typeface="Tahoma" pitchFamily="34" charset="0"/>
                <a:cs typeface="+mj-cs"/>
              </a:rPr>
              <a:t>:  </a:t>
            </a:r>
            <a:r>
              <a:rPr lang="en-US" sz="3200" dirty="0" err="1">
                <a:latin typeface="Tahoma" pitchFamily="34" charset="0"/>
                <a:cs typeface="+mj-cs"/>
              </a:rPr>
              <a:t>ระยะที่</a:t>
            </a:r>
            <a:r>
              <a:rPr lang="en-US" sz="3200" dirty="0">
                <a:latin typeface="Tahoma" pitchFamily="34" charset="0"/>
                <a:cs typeface="+mj-cs"/>
              </a:rPr>
              <a:t> 4 </a:t>
            </a:r>
            <a:r>
              <a:rPr lang="th-TH" sz="3200" dirty="0">
                <a:latin typeface="Tahoma" pitchFamily="34" charset="0"/>
                <a:cs typeface="+mj-cs"/>
              </a:rPr>
              <a:t>ระยะการรวมกัน การแพร่หลายของการใช้เทคโนโลยีอย่างต่อเนื่อง เราสามารถพัฒนาในการรวมเทคโนโลยีต่างๆ</a:t>
            </a:r>
            <a:r>
              <a:rPr lang="th-TH" sz="3200" dirty="0" smtClean="0">
                <a:latin typeface="Tahoma" pitchFamily="34" charset="0"/>
                <a:cs typeface="+mj-cs"/>
              </a:rPr>
              <a:t>เหล่านี้</a:t>
            </a:r>
            <a:r>
              <a:rPr lang="th-TH" sz="3200" dirty="0">
                <a:latin typeface="Tahoma" pitchFamily="34" charset="0"/>
                <a:cs typeface="+mj-cs"/>
              </a:rPr>
              <a:t>เช่น ระบบการสื่อสาร ฐานข้อมูล ที่สามารถทำงานร่วมกัน ผู้ใช้จะต้องสร้างแผนกระบบสารสนเทศเพื่อบริการกับผู้ใช้ ไม่</a:t>
            </a:r>
            <a:r>
              <a:rPr lang="th-TH" sz="3200" dirty="0" smtClean="0">
                <a:latin typeface="Tahoma" pitchFamily="34" charset="0"/>
                <a:cs typeface="+mj-cs"/>
              </a:rPr>
              <a:t>เพียงแต่</a:t>
            </a:r>
            <a:r>
              <a:rPr lang="th-TH" sz="3200" dirty="0">
                <a:latin typeface="Tahoma" pitchFamily="34" charset="0"/>
                <a:cs typeface="+mj-cs"/>
              </a:rPr>
              <a:t>การแก้ปัญหาระบบที่ใช้อยู่ ในระยะนี้  เป็นช่วงของการใช้คอมพิวเตอร์ในการประมวลผลข้อมูลให้เป็นสารสนเทศและการประมวลผลความรู้  </a:t>
            </a:r>
            <a:endParaRPr lang="en-US" sz="3200" dirty="0">
              <a:latin typeface="Tahoma" pitchFamily="34" charset="0"/>
              <a:cs typeface="+mj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43608" y="548681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 dirty="0" err="1" smtClean="0">
                <a:latin typeface="Tahoma" pitchFamily="34" charset="0"/>
                <a:cs typeface="+mj-cs"/>
              </a:rPr>
              <a:t>IT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Planning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methodologies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endParaRPr lang="th-TH" sz="3600" b="1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755576" y="1484784"/>
            <a:ext cx="795833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3600" dirty="0">
                <a:latin typeface="Tahoma" pitchFamily="34" charset="0"/>
                <a:cs typeface="+mj-cs"/>
              </a:rPr>
              <a:t> </a:t>
            </a:r>
            <a:r>
              <a:rPr lang="en-US" sz="3600" b="1" dirty="0">
                <a:latin typeface="Tahoma" pitchFamily="34" charset="0"/>
                <a:cs typeface="+mj-cs"/>
              </a:rPr>
              <a:t>Data administration</a:t>
            </a:r>
            <a:r>
              <a:rPr lang="en-US" sz="3600" dirty="0">
                <a:latin typeface="Tahoma" pitchFamily="34" charset="0"/>
                <a:cs typeface="+mj-cs"/>
              </a:rPr>
              <a:t> :  </a:t>
            </a:r>
            <a:r>
              <a:rPr lang="th-TH" sz="3600" dirty="0">
                <a:latin typeface="Tahoma" pitchFamily="34" charset="0"/>
                <a:cs typeface="+mj-cs"/>
              </a:rPr>
              <a:t>ระยะที่ 5 การบริหารข้อมูล เป็นช่วงของการต้องการสารสนเทศที่ต้องการใช้งานร่วมกันในองค์กร ผู้บริหารจะต้องมีการจัดการระบบสารสนเทศและควบคุมการใช้งานฐานข้อมูล เพื่อให้มั่นใจว่าระบบข้อมูลเชื่อถือได้และมีประสิทธิภาพของการใช้งาน ผู้ใช้สามารถเข้าใจคุณค่าของสารสนเทศร่วมกัน 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43608" y="548681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 dirty="0" err="1" smtClean="0">
                <a:latin typeface="Tahoma" pitchFamily="34" charset="0"/>
                <a:cs typeface="+mj-cs"/>
              </a:rPr>
              <a:t>IT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Planning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methodologies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endParaRPr lang="th-TH" sz="3600" b="1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586680" y="1700808"/>
            <a:ext cx="80897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latin typeface="Tahoma" pitchFamily="34" charset="0"/>
                <a:cs typeface="+mj-cs"/>
              </a:rPr>
              <a:t>Maturity : </a:t>
            </a:r>
            <a:r>
              <a:rPr lang="th-TH" sz="3600" dirty="0">
                <a:latin typeface="Tahoma" pitchFamily="34" charset="0"/>
                <a:cs typeface="+mj-cs"/>
              </a:rPr>
              <a:t>ระยะที่ 6 ระยะการเจริญเติบโตเต็มที่ การวางแผนและการพัฒนาเทคโนโลยีสารสนเทศ จะถูกรวมเข้าด้วยกันเข้าสู่ระบบงานขององค์กรได้อย่างมีประสิทธิภาพในระบบธุรกิจ การวางแผนข้อมูลกลยุทธ์และข้อมูลของทรัพยากรการจัดการจะเชื่อมความรับผิดชอบกับระบบ </a:t>
            </a:r>
            <a:r>
              <a:rPr lang="en-US" sz="3600" dirty="0">
                <a:latin typeface="Tahoma" pitchFamily="34" charset="0"/>
                <a:cs typeface="+mj-cs"/>
              </a:rPr>
              <a:t>MIS </a:t>
            </a:r>
            <a:r>
              <a:rPr lang="th-TH" sz="3600" dirty="0">
                <a:latin typeface="Tahoma" pitchFamily="34" charset="0"/>
                <a:cs typeface="+mj-cs"/>
              </a:rPr>
              <a:t>กับผู้ใช้ทั้งหลาย ระบบเทคโนโลยีสารสนเทศเข้ามามีบทบาทในการวางแผนกลยุทธ์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43608" y="548681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 dirty="0" err="1" smtClean="0">
                <a:latin typeface="Tahoma" pitchFamily="34" charset="0"/>
                <a:cs typeface="+mj-cs"/>
              </a:rPr>
              <a:t>IT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Planning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r>
              <a:rPr lang="th-TH" sz="3600" b="1" dirty="0" err="1" smtClean="0">
                <a:latin typeface="Tahoma" pitchFamily="34" charset="0"/>
                <a:cs typeface="+mj-cs"/>
              </a:rPr>
              <a:t>methodologies</a:t>
            </a:r>
            <a:r>
              <a:rPr lang="th-TH" sz="3600" b="1" dirty="0" smtClean="0">
                <a:latin typeface="Tahoma" pitchFamily="34" charset="0"/>
                <a:cs typeface="+mj-cs"/>
              </a:rPr>
              <a:t> </a:t>
            </a:r>
            <a:endParaRPr lang="th-TH" sz="3600" b="1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926976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3366"/>
                </a:solidFill>
                <a:latin typeface="Tahoma" pitchFamily="34" charset="0"/>
                <a:cs typeface="+mj-cs"/>
              </a:rPr>
              <a:t>Ends / Means Analysis</a:t>
            </a: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467544" y="1556792"/>
            <a:ext cx="79928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n-cs"/>
              </a:rPr>
              <a:t>เป็นกลยุทธ์ในการวางแผนสารสนเทศที่จะแนะนำสำหรับผู้วางแผน ไอที ที่ศึกษาถึงความต้องการสารสนเทศขององค์กรหรือแผนกหรือระดับการจัดการต่างๆ เทคนิคชนิดนี้มองที่จุดแรกคือ </a:t>
            </a:r>
            <a:endParaRPr lang="en-US" sz="2800" dirty="0" smtClean="0">
              <a:solidFill>
                <a:srgbClr val="003366"/>
              </a:solidFill>
              <a:latin typeface="Tahoma" pitchFamily="34" charset="0"/>
              <a:cs typeface="+mn-cs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003366"/>
                </a:solidFill>
                <a:latin typeface="Tahoma" pitchFamily="34" charset="0"/>
                <a:cs typeface="+mn-cs"/>
              </a:rPr>
              <a:t>ENDS 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n-cs"/>
              </a:rPr>
              <a:t>หรือส่วนแสดงผล (สินค้า การบริการ หรือสารสนเทศ) คือผลลัพธ์ที่องค์กรทำการประมวลผล </a:t>
            </a:r>
            <a:endParaRPr lang="th-TH" sz="2800" dirty="0" smtClean="0">
              <a:solidFill>
                <a:srgbClr val="003366"/>
              </a:solidFill>
              <a:latin typeface="Tahoma" pitchFamily="34" charset="0"/>
              <a:cs typeface="+mn-cs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rgbClr val="003366"/>
                </a:solidFill>
                <a:latin typeface="Tahoma" pitchFamily="34" charset="0"/>
                <a:cs typeface="+mn-cs"/>
              </a:rPr>
              <a:t>MEANS 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n-cs"/>
              </a:rPr>
              <a:t>หมายถึงการรับข้อมูลและการประมวลผล ขณะที่องค์กร แผนก หรือการประมวลผลอิสระ คือส่วนของการป้อนข้อมูล ตัวอย่างประมวลผลบัญชี จะเป็นตัวจ่ายสารสนเทศด้านงบประมาณให้กับองค์กร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539552" y="1700808"/>
            <a:ext cx="822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ENDS/MEANS Analysis 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เป็นส่วนที่เกี่ยวข้องกับประสิทธิผลและประสิทธิภาพ </a:t>
            </a:r>
            <a:endParaRPr lang="th-TH" sz="2800" dirty="0" smtClean="0">
              <a:solidFill>
                <a:srgbClr val="003366"/>
              </a:solidFill>
              <a:latin typeface="Tahoma" pitchFamily="34" charset="0"/>
              <a:cs typeface="+mj-cs"/>
            </a:endParaRPr>
          </a:p>
          <a:p>
            <a:pPr eaLnBrk="0" hangingPunct="0">
              <a:spcBef>
                <a:spcPct val="50000"/>
              </a:spcBef>
            </a:pPr>
            <a:r>
              <a:rPr lang="th-TH" sz="2800" b="1" i="1" u="sng" dirty="0" smtClean="0">
                <a:solidFill>
                  <a:srgbClr val="003366"/>
                </a:solidFill>
                <a:latin typeface="Tahoma" pitchFamily="34" charset="0"/>
                <a:cs typeface="+mj-cs"/>
              </a:rPr>
              <a:t>ประสิทธิผล  </a:t>
            </a:r>
            <a:r>
              <a:rPr lang="th-TH" sz="2800" dirty="0" smtClean="0">
                <a:solidFill>
                  <a:srgbClr val="003366"/>
                </a:solidFill>
                <a:latin typeface="Tahoma" pitchFamily="34" charset="0"/>
                <a:cs typeface="+mj-cs"/>
              </a:rPr>
              <a:t>  </a:t>
            </a:r>
            <a:r>
              <a:rPr lang="en-US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( Effectiveness) 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จะทำอย่างไรให้ผลลัพธ์ออกมาดีจากการประมวลผลที่กำหนดขึ้นให้สอดคล้องกับความต้องการทางอินพุตของกระบวนการอื่นๆ</a:t>
            </a:r>
          </a:p>
          <a:p>
            <a:pPr eaLnBrk="0" hangingPunct="0">
              <a:spcBef>
                <a:spcPct val="50000"/>
              </a:spcBef>
            </a:pPr>
            <a:r>
              <a:rPr lang="th-TH" sz="2800" b="1" i="1" u="sng" dirty="0">
                <a:solidFill>
                  <a:srgbClr val="003366"/>
                </a:solidFill>
                <a:latin typeface="Tahoma" pitchFamily="34" charset="0"/>
                <a:cs typeface="+mj-cs"/>
              </a:rPr>
              <a:t>ประสิทธิภาพ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 </a:t>
            </a:r>
            <a:r>
              <a:rPr lang="en-US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( Efficiency) </a:t>
            </a:r>
            <a:r>
              <a:rPr lang="en-US" sz="2800" dirty="0" err="1">
                <a:solidFill>
                  <a:srgbClr val="003366"/>
                </a:solidFill>
                <a:latin typeface="Tahoma" pitchFamily="34" charset="0"/>
                <a:cs typeface="+mj-cs"/>
              </a:rPr>
              <a:t>จะอ้างจากจำนวนของทรัพยากรที่ต้องการเปลี่ยนจากอินพุตเป็นเอ้าพุต</a:t>
            </a:r>
            <a:endParaRPr lang="th-TH" sz="2800" dirty="0">
              <a:solidFill>
                <a:srgbClr val="003366"/>
              </a:solidFill>
              <a:latin typeface="Tahoma" pitchFamily="34" charset="0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11560" y="404664"/>
            <a:ext cx="7772400" cy="92697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Ends / Means Analysis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Text Box 2"/>
          <p:cNvSpPr txBox="1">
            <a:spLocks noChangeArrowheads="1"/>
          </p:cNvSpPr>
          <p:nvPr/>
        </p:nvSpPr>
        <p:spPr bwMode="auto">
          <a:xfrm>
            <a:off x="323528" y="1556792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ตัวอย่าง  การพัฒนาความต้องการสารสนเทศโดยการใช้ </a:t>
            </a:r>
            <a:r>
              <a:rPr lang="en-US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ENDS/MEANS Analysis 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ในการจัดการสินค้าคงคลัง ต้องกำหนดสิ่งต่อไปนี้</a:t>
            </a:r>
          </a:p>
        </p:txBody>
      </p:sp>
      <p:sp>
        <p:nvSpPr>
          <p:cNvPr id="165891" name="Text Box 3"/>
          <p:cNvSpPr txBox="1">
            <a:spLocks noChangeArrowheads="1"/>
          </p:cNvSpPr>
          <p:nvPr/>
        </p:nvSpPr>
        <p:spPr bwMode="auto">
          <a:xfrm>
            <a:off x="395536" y="2636912"/>
            <a:ext cx="8447856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 </a:t>
            </a:r>
            <a:r>
              <a:rPr lang="en-US" sz="2800" b="1" dirty="0">
                <a:solidFill>
                  <a:srgbClr val="003366"/>
                </a:solidFill>
                <a:latin typeface="Tahoma" pitchFamily="34" charset="0"/>
                <a:cs typeface="+mj-cs"/>
              </a:rPr>
              <a:t>END Specification</a:t>
            </a:r>
            <a:r>
              <a:rPr lang="en-US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 : 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ผลลัพธ์สุดท้าย เป็นหน้าที่การจัดการสินค้าคงคลัง คือการจัดเก็บรายการสินค้าที่ต่ำสุดแต่อยู่ในระดับที่ยอมรับได้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 </a:t>
            </a:r>
            <a:r>
              <a:rPr lang="en-US" sz="2800" b="1" dirty="0">
                <a:solidFill>
                  <a:srgbClr val="003366"/>
                </a:solidFill>
                <a:latin typeface="Tahoma" pitchFamily="34" charset="0"/>
                <a:cs typeface="+mj-cs"/>
              </a:rPr>
              <a:t>MEAN Specification</a:t>
            </a:r>
            <a:r>
              <a:rPr lang="en-US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 : 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การรับข้อมูลและกระบวนการที่ทำให้เกิดผลลัพธ์ที่ต้องการ </a:t>
            </a:r>
            <a:r>
              <a:rPr lang="en-US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(ENDS) 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รายการสินค้า </a:t>
            </a:r>
            <a:r>
              <a:rPr lang="th-TH" sz="2800" dirty="0" err="1">
                <a:solidFill>
                  <a:srgbClr val="003366"/>
                </a:solidFill>
                <a:latin typeface="Tahoma" pitchFamily="34" charset="0"/>
                <a:cs typeface="+mj-cs"/>
              </a:rPr>
              <a:t>เฃ่น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j-cs"/>
              </a:rPr>
              <a:t> การพยากรณ์ความต้องการในอนาคต จำนวนสินค้าที่มีอยู่ รายการสั่งสินค้า รายการที่เลิกใช้ หรือเงื่อนไขที่ไม่ใช้ นโยบายการจัดเก็บสินค้า ฯ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11560" y="404664"/>
            <a:ext cx="7772400" cy="92697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Ends / Means Analysis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2"/>
          <p:cNvSpPr txBox="1">
            <a:spLocks noChangeArrowheads="1"/>
          </p:cNvSpPr>
          <p:nvPr/>
        </p:nvSpPr>
        <p:spPr bwMode="auto">
          <a:xfrm>
            <a:off x="539552" y="1484785"/>
            <a:ext cx="817016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n-cs"/>
              </a:rPr>
              <a:t> </a:t>
            </a:r>
            <a:r>
              <a:rPr lang="en-US" sz="2800" b="1" dirty="0">
                <a:solidFill>
                  <a:srgbClr val="003366"/>
                </a:solidFill>
                <a:latin typeface="Tahoma" pitchFamily="34" charset="0"/>
                <a:cs typeface="+mn-cs"/>
              </a:rPr>
              <a:t>Efficiency measures</a:t>
            </a:r>
            <a:r>
              <a:rPr lang="en-US" sz="2800" dirty="0">
                <a:solidFill>
                  <a:srgbClr val="003366"/>
                </a:solidFill>
                <a:latin typeface="Tahoma" pitchFamily="34" charset="0"/>
                <a:cs typeface="+mn-cs"/>
              </a:rPr>
              <a:t> : 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n-cs"/>
              </a:rPr>
              <a:t>การวัดประสิทธิภาพในการจัดการสินค้าคงคลัง คือจะพิจารณาตามจำนวนสินค้า และต้นทุนของการสั่งซื้อ ต้นทุนการจัดเก็บสินค้า และต้นทุนการสูญเสียหรือสินค้าไม่ใช้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n-cs"/>
              </a:rPr>
              <a:t> </a:t>
            </a:r>
            <a:r>
              <a:rPr lang="en-US" sz="2800" b="1" dirty="0">
                <a:solidFill>
                  <a:srgbClr val="003366"/>
                </a:solidFill>
                <a:latin typeface="Tahoma" pitchFamily="34" charset="0"/>
                <a:cs typeface="+mn-cs"/>
              </a:rPr>
              <a:t>Effectiveness measures :</a:t>
            </a:r>
            <a:r>
              <a:rPr lang="en-US" sz="2800" dirty="0">
                <a:solidFill>
                  <a:srgbClr val="003366"/>
                </a:solidFill>
                <a:latin typeface="Tahoma" pitchFamily="34" charset="0"/>
                <a:cs typeface="+mn-cs"/>
              </a:rPr>
              <a:t> 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n-cs"/>
              </a:rPr>
              <a:t>การวัดประสิทธิผลในการจัดการสินค้าคงคลัง จะพิจารณาตามจำนวนรายการสินค้าที่หมด สินค้า</a:t>
            </a:r>
            <a:r>
              <a:rPr lang="th-TH" sz="2800" dirty="0" err="1">
                <a:solidFill>
                  <a:srgbClr val="003366"/>
                </a:solidFill>
                <a:latin typeface="Tahoma" pitchFamily="34" charset="0"/>
                <a:cs typeface="+mn-cs"/>
              </a:rPr>
              <a:t>ค้างสต๊อค</a:t>
            </a:r>
            <a:r>
              <a:rPr lang="th-TH" sz="2800" dirty="0">
                <a:solidFill>
                  <a:srgbClr val="003366"/>
                </a:solidFill>
                <a:latin typeface="Tahoma" pitchFamily="34" charset="0"/>
                <a:cs typeface="+mn-cs"/>
              </a:rPr>
              <a:t>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11560" y="404664"/>
            <a:ext cx="7772400" cy="92697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Tahoma" pitchFamily="34" charset="0"/>
                <a:ea typeface="+mj-ea"/>
                <a:cs typeface="+mj-cs"/>
              </a:rPr>
              <a:t>Ends / Means Analysis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60642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4400" b="1">
                <a:cs typeface="Angsana New" pitchFamily="18" charset="-34"/>
              </a:rPr>
              <a:t>Strategic Information System</a:t>
            </a:r>
            <a:endParaRPr lang="en-US" sz="3600" b="1">
              <a:cs typeface="Angsana New" pitchFamily="18" charset="-34"/>
            </a:endParaRPr>
          </a:p>
        </p:txBody>
      </p:sp>
      <p:sp>
        <p:nvSpPr>
          <p:cNvPr id="115715" name="Rectangle 5"/>
          <p:cNvSpPr>
            <a:spLocks noChangeArrowheads="1"/>
          </p:cNvSpPr>
          <p:nvPr/>
        </p:nvSpPr>
        <p:spPr bwMode="auto">
          <a:xfrm>
            <a:off x="467544" y="3657600"/>
            <a:ext cx="8534400" cy="3200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th-TH" sz="2800" dirty="0">
                <a:latin typeface="Tahoma" pitchFamily="34" charset="0"/>
                <a:cs typeface="+mj-cs"/>
              </a:rPr>
              <a:t>ข้อดีในการแข่งขัน </a:t>
            </a:r>
            <a:endParaRPr lang="en-US" sz="2800" dirty="0">
              <a:latin typeface="Tahoma" pitchFamily="34" charset="0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th-TH" sz="2800" dirty="0">
                <a:latin typeface="Tahoma" pitchFamily="34" charset="0"/>
                <a:ea typeface="PMingLiU" pitchFamily="18" charset="-120"/>
                <a:cs typeface="+mj-cs"/>
              </a:rPr>
              <a:t>ข้อดีเหนือตู่แข่งขันอื่นๆ บางครั้งเราได้เช่น ต้นทุน คุณภาพ ความเร็ว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th-TH" sz="2800" dirty="0">
                <a:latin typeface="Tahoma" pitchFamily="34" charset="0"/>
                <a:ea typeface="PMingLiU" pitchFamily="18" charset="-120"/>
                <a:cs typeface="+mj-cs"/>
              </a:rPr>
              <a:t>ความแตกต่างข้อมูลของห่วงโซ่คุณค่า </a:t>
            </a:r>
            <a:endParaRPr lang="en-US" sz="2800" dirty="0">
              <a:latin typeface="Tahoma" pitchFamily="34" charset="0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th-TH" sz="2800" dirty="0">
                <a:latin typeface="Tahoma" pitchFamily="34" charset="0"/>
                <a:cs typeface="+mj-cs"/>
              </a:rPr>
              <a:t>ผลผลิตของพนักงาน</a:t>
            </a:r>
            <a:endParaRPr lang="en-US" sz="2800" dirty="0">
              <a:latin typeface="Tahoma" pitchFamily="34" charset="0"/>
              <a:cs typeface="+mj-cs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th-TH" sz="2800" dirty="0">
                <a:latin typeface="Tahoma" pitchFamily="34" charset="0"/>
                <a:cs typeface="+mj-cs"/>
              </a:rPr>
              <a:t>การปฏิบัติงานที่มีประสิทธิภาพ </a:t>
            </a:r>
            <a:endParaRPr lang="en-US" sz="2800" dirty="0">
              <a:latin typeface="Tahoma" pitchFamily="34" charset="0"/>
              <a:cs typeface="+mj-cs"/>
            </a:endParaRPr>
          </a:p>
        </p:txBody>
      </p:sp>
      <p:sp>
        <p:nvSpPr>
          <p:cNvPr id="115716" name="Rectangle 6"/>
          <p:cNvSpPr>
            <a:spLocks noChangeArrowheads="1"/>
          </p:cNvSpPr>
          <p:nvPr/>
        </p:nvSpPr>
        <p:spPr bwMode="auto">
          <a:xfrm>
            <a:off x="228600" y="1628775"/>
            <a:ext cx="859187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h-TH" sz="3200" dirty="0">
                <a:latin typeface="Tahoma" pitchFamily="34" charset="0"/>
                <a:cs typeface="+mj-cs"/>
              </a:rPr>
              <a:t>ระบบสารสนเทศทุกชนิดเช่น </a:t>
            </a:r>
            <a:r>
              <a:rPr lang="en-CA" sz="3200" dirty="0">
                <a:solidFill>
                  <a:schemeClr val="tx2"/>
                </a:solidFill>
                <a:latin typeface="Tahoma" pitchFamily="34" charset="0"/>
                <a:cs typeface="+mj-cs"/>
              </a:rPr>
              <a:t>EIS, OIS, TPS, KMS—</a:t>
            </a:r>
            <a:r>
              <a:rPr lang="th-TH" sz="3200" dirty="0">
                <a:latin typeface="Tahoma" pitchFamily="34" charset="0"/>
                <a:cs typeface="+mj-cs"/>
              </a:rPr>
              <a:t>เป็นส่วนที่ทำให้เกิดการเปลี่ยนแปลงเป้าหมาย กระบวนการ ผลผลิต หรือสภาพแวดล้อมที่มีผลกระทบต่อองค์กร ที่ทำให้ได้เปรียบในการแข่งขันหรือข้อเสียในการแข่งขัน</a:t>
            </a:r>
            <a:endParaRPr lang="en-US" sz="3200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533400" y="533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827584" y="332656"/>
            <a:ext cx="756084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3366"/>
                </a:solidFill>
                <a:latin typeface="Tahoma" pitchFamily="34" charset="0"/>
              </a:rPr>
              <a:t>Critical Success Factor </a:t>
            </a:r>
            <a:r>
              <a:rPr lang="en-US" sz="3600" b="1" dirty="0" smtClean="0">
                <a:solidFill>
                  <a:srgbClr val="003366"/>
                </a:solidFill>
                <a:latin typeface="Tahoma" pitchFamily="34" charset="0"/>
              </a:rPr>
              <a:t>: </a:t>
            </a:r>
            <a:r>
              <a:rPr lang="th-TH" sz="3600" b="1" dirty="0">
                <a:solidFill>
                  <a:srgbClr val="003366"/>
                </a:solidFill>
                <a:latin typeface="Tahoma" pitchFamily="34" charset="0"/>
              </a:rPr>
              <a:t>( </a:t>
            </a:r>
            <a:r>
              <a:rPr lang="en-US" sz="3600" b="1" dirty="0">
                <a:solidFill>
                  <a:srgbClr val="003366"/>
                </a:solidFill>
                <a:latin typeface="Tahoma" pitchFamily="34" charset="0"/>
              </a:rPr>
              <a:t>CSF)</a:t>
            </a:r>
            <a:endParaRPr lang="th-TH" sz="3600" b="1" dirty="0">
              <a:solidFill>
                <a:srgbClr val="003366"/>
              </a:solidFill>
              <a:latin typeface="Tahoma" pitchFamily="34" charset="0"/>
            </a:endParaRP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467544" y="1447801"/>
            <a:ext cx="828092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dirty="0">
                <a:solidFill>
                  <a:srgbClr val="003366"/>
                </a:solidFill>
                <a:latin typeface="Tahoma" pitchFamily="34" charset="0"/>
                <a:cs typeface="+mj-cs"/>
              </a:rPr>
              <a:t>เป็นเทคนิคที่พัฒนาโดย </a:t>
            </a:r>
            <a:r>
              <a:rPr lang="en-US" sz="3200" dirty="0" err="1">
                <a:solidFill>
                  <a:srgbClr val="003366"/>
                </a:solidFill>
                <a:latin typeface="Tahoma" pitchFamily="34" charset="0"/>
                <a:cs typeface="+mj-cs"/>
              </a:rPr>
              <a:t>Rockart</a:t>
            </a:r>
            <a:r>
              <a:rPr lang="en-US" sz="3200" dirty="0">
                <a:solidFill>
                  <a:srgbClr val="003366"/>
                </a:solidFill>
                <a:latin typeface="Tahoma" pitchFamily="34" charset="0"/>
                <a:cs typeface="+mj-cs"/>
              </a:rPr>
              <a:t> (1982) </a:t>
            </a:r>
            <a:endParaRPr lang="th-TH" sz="3200" dirty="0" smtClean="0">
              <a:solidFill>
                <a:srgbClr val="003366"/>
              </a:solidFill>
              <a:latin typeface="Tahoma" pitchFamily="34" charset="0"/>
              <a:cs typeface="+mj-cs"/>
            </a:endParaRPr>
          </a:p>
          <a:p>
            <a:pPr eaLnBrk="0" hangingPunct="0">
              <a:spcBef>
                <a:spcPct val="50000"/>
              </a:spcBef>
            </a:pPr>
            <a:r>
              <a:rPr lang="th-TH" sz="3200" dirty="0" smtClean="0">
                <a:solidFill>
                  <a:srgbClr val="003366"/>
                </a:solidFill>
                <a:latin typeface="Tahoma" pitchFamily="34" charset="0"/>
                <a:cs typeface="+mj-cs"/>
              </a:rPr>
              <a:t>เรียกว่า</a:t>
            </a:r>
            <a:r>
              <a:rPr lang="th-TH" sz="3200" dirty="0">
                <a:solidFill>
                  <a:srgbClr val="003366"/>
                </a:solidFill>
                <a:latin typeface="Tahoma" pitchFamily="34" charset="0"/>
                <a:cs typeface="+mj-cs"/>
              </a:rPr>
              <a:t>ปัจจัยแห่งความสำเร็จ เป็นเทคนิคในการกำหนดความต้องการสารสนเทศของผู้บริหาร </a:t>
            </a:r>
            <a:r>
              <a:rPr lang="th-TH" sz="3200" dirty="0" smtClean="0">
                <a:solidFill>
                  <a:srgbClr val="003366"/>
                </a:solidFill>
                <a:latin typeface="Tahoma" pitchFamily="34" charset="0"/>
                <a:cs typeface="+mj-cs"/>
              </a:rPr>
              <a:t> เป็น</a:t>
            </a:r>
            <a:r>
              <a:rPr lang="th-TH" sz="3200" dirty="0">
                <a:solidFill>
                  <a:srgbClr val="003366"/>
                </a:solidFill>
                <a:latin typeface="Tahoma" pitchFamily="34" charset="0"/>
                <a:cs typeface="+mj-cs"/>
              </a:rPr>
              <a:t>แบบที่ใช้กับองค์กรทั่วๆไป เป็นการวิเคราะห์ปัจจัยที่สำคัญที่ระบุถึงสิ่งที่องค์กรต้องการปฏิบัติงานเพื่อให้บรรลุเป้าหมาย </a:t>
            </a:r>
            <a:r>
              <a:rPr lang="th-TH" sz="3200" dirty="0" smtClean="0">
                <a:solidFill>
                  <a:srgbClr val="003366"/>
                </a:solidFill>
                <a:latin typeface="Tahoma" pitchFamily="34" charset="0"/>
                <a:cs typeface="+mj-cs"/>
              </a:rPr>
              <a:t>จะต้อง</a:t>
            </a:r>
            <a:r>
              <a:rPr lang="th-TH" sz="3200" dirty="0">
                <a:solidFill>
                  <a:srgbClr val="003366"/>
                </a:solidFill>
                <a:latin typeface="Tahoma" pitchFamily="34" charset="0"/>
                <a:cs typeface="+mj-cs"/>
              </a:rPr>
              <a:t>มีการระบุปัจจัยที่ชัดเจนเพื่อนำไปวางแผนขององค์กร กิจกรรมการวางแผนที่เกิดขึ้นให้เป็นไปตามความต้องการและตามลำดับความสำคัญ ปัจจัยแห่งความสำเร็จขึ้นอยู่กับกลยุทธ์ขององค์กร การใช้เทคนิคแบบนี้สามารถเปลี่ยนแปลงบนพื้นฐานแห่งเวลาและเงื่อนไข เช่นแนวโน้มในระยะยาว หรือสิ่งที่น่าสนใจ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79512" y="1628800"/>
          <a:ext cx="8931176" cy="4869160"/>
        </p:xfrm>
        <a:graphic>
          <a:graphicData uri="http://schemas.openxmlformats.org/presentationml/2006/ole">
            <p:oleObj spid="_x0000_s10242" name="Visio" r:id="rId4" imgW="7625020" imgH="3305067" progId="Visio.Drawing.11">
              <p:embed/>
            </p:oleObj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55576" y="548680"/>
            <a:ext cx="756084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 dirty="0">
                <a:solidFill>
                  <a:srgbClr val="003366"/>
                </a:solidFill>
                <a:latin typeface="Tahoma" pitchFamily="34" charset="0"/>
              </a:rPr>
              <a:t>Critical Success Factor </a:t>
            </a:r>
            <a:r>
              <a:rPr lang="en-US" sz="3600" b="1" dirty="0" smtClean="0">
                <a:solidFill>
                  <a:srgbClr val="003366"/>
                </a:solidFill>
                <a:latin typeface="Tahoma" pitchFamily="34" charset="0"/>
              </a:rPr>
              <a:t>: </a:t>
            </a:r>
            <a:r>
              <a:rPr lang="th-TH" sz="3600" b="1" dirty="0">
                <a:solidFill>
                  <a:srgbClr val="003366"/>
                </a:solidFill>
                <a:latin typeface="Tahoma" pitchFamily="34" charset="0"/>
              </a:rPr>
              <a:t>( </a:t>
            </a:r>
            <a:r>
              <a:rPr lang="en-US" sz="3600" b="1" dirty="0">
                <a:solidFill>
                  <a:srgbClr val="003366"/>
                </a:solidFill>
                <a:latin typeface="Tahoma" pitchFamily="34" charset="0"/>
              </a:rPr>
              <a:t>CSF)</a:t>
            </a:r>
            <a:endParaRPr lang="th-TH" sz="3600" b="1" dirty="0">
              <a:solidFill>
                <a:srgbClr val="003366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381000" y="0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3200" b="1" dirty="0">
                <a:solidFill>
                  <a:srgbClr val="C00000"/>
                </a:solidFill>
                <a:latin typeface="FreesiaUPC" pitchFamily="34" charset="-34"/>
                <a:cs typeface="Angsana New" pitchFamily="18" charset="-34"/>
              </a:rPr>
              <a:t>ขั้นตอนในการใช้เทคนิควิเคราะห์ปัจจัยแห่งความสำเร็จ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2195513" y="568325"/>
            <a:ext cx="5184775" cy="707886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2000" b="1">
                <a:solidFill>
                  <a:srgbClr val="003366"/>
                </a:solidFill>
                <a:latin typeface="Tahoma" pitchFamily="34" charset="0"/>
              </a:rPr>
              <a:t>การสัมภาษณ์ผู้บริหารและรวบรวมข้อมูลที่ได้จากแหล่งต่างๆ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2195513" y="1828800"/>
            <a:ext cx="5184775" cy="830263"/>
          </a:xfrm>
          <a:prstGeom prst="rect">
            <a:avLst/>
          </a:prstGeom>
          <a:solidFill>
            <a:srgbClr val="99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b="1" dirty="0">
                <a:solidFill>
                  <a:srgbClr val="003366"/>
                </a:solidFill>
                <a:latin typeface="Tahoma" pitchFamily="34" charset="0"/>
              </a:rPr>
              <a:t>การกำหนดเป้าหมายของการรวบรวมปัจจัยแห่งความสำเร็จ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2195513" y="3048000"/>
            <a:ext cx="5184775" cy="830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solidFill>
                  <a:srgbClr val="003366"/>
                </a:solidFill>
                <a:latin typeface="Tahoma" pitchFamily="34" charset="0"/>
              </a:rPr>
              <a:t>ดัชนีบ่งชี้ของการบรรลุปัจจัยแห่งความสำเร็จ</a:t>
            </a: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381000" y="4953000"/>
            <a:ext cx="2286000" cy="120015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solidFill>
                  <a:srgbClr val="003366"/>
                </a:solidFill>
                <a:latin typeface="Tahoma" pitchFamily="34" charset="0"/>
              </a:rPr>
              <a:t>กำหนดข้อมูลและระบบงานที่ต้องการ</a:t>
            </a:r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3581400" y="4953000"/>
            <a:ext cx="2286000" cy="1200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solidFill>
                  <a:srgbClr val="003366"/>
                </a:solidFill>
                <a:latin typeface="Tahoma" pitchFamily="34" charset="0"/>
              </a:rPr>
              <a:t>กำหนดโครงการสารสนเทศที่ต้องการ</a:t>
            </a:r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6553200" y="4876800"/>
            <a:ext cx="2286000" cy="1200150"/>
          </a:xfrm>
          <a:prstGeom prst="rect">
            <a:avLst/>
          </a:prstGeom>
          <a:solidFill>
            <a:srgbClr val="FFCCF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solidFill>
                  <a:srgbClr val="003366"/>
                </a:solidFill>
                <a:latin typeface="Tahoma" pitchFamily="34" charset="0"/>
              </a:rPr>
              <a:t>กำหนดลำดับความสำคัญของโครงการ</a:t>
            </a:r>
          </a:p>
        </p:txBody>
      </p:sp>
      <p:sp>
        <p:nvSpPr>
          <p:cNvPr id="169993" name="Line 9"/>
          <p:cNvSpPr>
            <a:spLocks noChangeShapeType="1"/>
          </p:cNvSpPr>
          <p:nvPr/>
        </p:nvSpPr>
        <p:spPr bwMode="auto">
          <a:xfrm>
            <a:off x="46482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69994" name="AutoShape 10"/>
          <p:cNvSpPr>
            <a:spLocks noChangeArrowheads="1"/>
          </p:cNvSpPr>
          <p:nvPr/>
        </p:nvSpPr>
        <p:spPr bwMode="auto">
          <a:xfrm>
            <a:off x="4457700" y="1417638"/>
            <a:ext cx="304800" cy="428625"/>
          </a:xfrm>
          <a:prstGeom prst="downArrow">
            <a:avLst>
              <a:gd name="adj1" fmla="val 50000"/>
              <a:gd name="adj2" fmla="val 249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95" name="AutoShape 11"/>
          <p:cNvSpPr>
            <a:spLocks noChangeArrowheads="1"/>
          </p:cNvSpPr>
          <p:nvPr/>
        </p:nvSpPr>
        <p:spPr bwMode="auto">
          <a:xfrm>
            <a:off x="4610100" y="2676525"/>
            <a:ext cx="22860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96" name="Line 12"/>
          <p:cNvSpPr>
            <a:spLocks noChangeShapeType="1"/>
          </p:cNvSpPr>
          <p:nvPr/>
        </p:nvSpPr>
        <p:spPr bwMode="auto">
          <a:xfrm>
            <a:off x="1524000" y="4724400"/>
            <a:ext cx="6248400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69997" name="Line 13"/>
          <p:cNvSpPr>
            <a:spLocks noChangeShapeType="1"/>
          </p:cNvSpPr>
          <p:nvPr/>
        </p:nvSpPr>
        <p:spPr bwMode="auto">
          <a:xfrm flipH="1">
            <a:off x="4740275" y="3878263"/>
            <a:ext cx="22225" cy="1074737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69998" name="Line 14"/>
          <p:cNvSpPr>
            <a:spLocks noChangeShapeType="1"/>
          </p:cNvSpPr>
          <p:nvPr/>
        </p:nvSpPr>
        <p:spPr bwMode="auto">
          <a:xfrm>
            <a:off x="1524000" y="4724400"/>
            <a:ext cx="0" cy="2286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69999" name="Line 15"/>
          <p:cNvSpPr>
            <a:spLocks noChangeShapeType="1"/>
          </p:cNvSpPr>
          <p:nvPr/>
        </p:nvSpPr>
        <p:spPr bwMode="auto">
          <a:xfrm>
            <a:off x="7772400" y="4724400"/>
            <a:ext cx="0" cy="1524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2"/>
          <p:cNvSpPr txBox="1">
            <a:spLocks noChangeArrowheads="1"/>
          </p:cNvSpPr>
          <p:nvPr/>
        </p:nvSpPr>
        <p:spPr bwMode="auto">
          <a:xfrm>
            <a:off x="304800" y="0"/>
            <a:ext cx="845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sz="4800" b="1">
                <a:latin typeface="FreesiaUPC" pitchFamily="34" charset="-34"/>
                <a:cs typeface="Angsana New" pitchFamily="18" charset="-34"/>
              </a:rPr>
              <a:t>ปัจจัยแห่งความสำเร็จของการวางแผนไอที</a:t>
            </a:r>
          </a:p>
        </p:txBody>
      </p:sp>
      <p:sp>
        <p:nvSpPr>
          <p:cNvPr id="171011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2057400" cy="1565275"/>
          </a:xfrm>
          <a:prstGeom prst="rect">
            <a:avLst/>
          </a:prstGeom>
          <a:solidFill>
            <a:srgbClr val="7030A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  <a:latin typeface="FreesiaUPC" pitchFamily="34" charset="-34"/>
                <a:cs typeface="Angsana New" pitchFamily="18" charset="-34"/>
              </a:rPr>
              <a:t>CSF         </a:t>
            </a:r>
            <a:r>
              <a:rPr lang="th-TH" sz="4800">
                <a:solidFill>
                  <a:srgbClr val="FFFF00"/>
                </a:solidFill>
                <a:latin typeface="FreesiaUPC" pitchFamily="34" charset="-34"/>
                <a:cs typeface="Angsana New" pitchFamily="18" charset="-34"/>
              </a:rPr>
              <a:t>ผู้บริหาร </a:t>
            </a:r>
            <a:r>
              <a:rPr lang="en-US" sz="4800">
                <a:solidFill>
                  <a:srgbClr val="FFFF00"/>
                </a:solidFill>
                <a:latin typeface="FreesiaUPC" pitchFamily="34" charset="-34"/>
                <a:cs typeface="Angsana New" pitchFamily="18" charset="-34"/>
              </a:rPr>
              <a:t>A  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3276600" y="762000"/>
            <a:ext cx="2057400" cy="1565275"/>
          </a:xfrm>
          <a:prstGeom prst="rect">
            <a:avLst/>
          </a:prstGeom>
          <a:solidFill>
            <a:srgbClr val="7030A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  <a:latin typeface="FreesiaUPC" pitchFamily="34" charset="-34"/>
                <a:cs typeface="Angsana New" pitchFamily="18" charset="-34"/>
              </a:rPr>
              <a:t>CSF         </a:t>
            </a:r>
            <a:r>
              <a:rPr lang="th-TH" sz="4800">
                <a:solidFill>
                  <a:srgbClr val="FFFF00"/>
                </a:solidFill>
                <a:latin typeface="FreesiaUPC" pitchFamily="34" charset="-34"/>
                <a:cs typeface="Angsana New" pitchFamily="18" charset="-34"/>
              </a:rPr>
              <a:t>ผู้บริหาร </a:t>
            </a:r>
            <a:r>
              <a:rPr lang="en-US" sz="4800">
                <a:solidFill>
                  <a:srgbClr val="FFFF00"/>
                </a:solidFill>
                <a:latin typeface="FreesiaUPC" pitchFamily="34" charset="-34"/>
                <a:cs typeface="Angsana New" pitchFamily="18" charset="-34"/>
              </a:rPr>
              <a:t>B  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6172200" y="762000"/>
            <a:ext cx="2057400" cy="1565275"/>
          </a:xfrm>
          <a:prstGeom prst="rect">
            <a:avLst/>
          </a:prstGeom>
          <a:solidFill>
            <a:srgbClr val="7030A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  <a:latin typeface="FreesiaUPC" pitchFamily="34" charset="-34"/>
                <a:cs typeface="Angsana New" pitchFamily="18" charset="-34"/>
              </a:rPr>
              <a:t>CSF         </a:t>
            </a:r>
            <a:r>
              <a:rPr lang="th-TH" sz="4800">
                <a:solidFill>
                  <a:srgbClr val="FFFF00"/>
                </a:solidFill>
                <a:latin typeface="FreesiaUPC" pitchFamily="34" charset="-34"/>
                <a:cs typeface="Angsana New" pitchFamily="18" charset="-34"/>
              </a:rPr>
              <a:t>ผู้บริหาร C</a:t>
            </a:r>
            <a:r>
              <a:rPr lang="en-US" sz="4800">
                <a:solidFill>
                  <a:srgbClr val="FFFF00"/>
                </a:solidFill>
                <a:latin typeface="FreesiaUPC" pitchFamily="34" charset="-34"/>
                <a:cs typeface="Angsana New" pitchFamily="18" charset="-34"/>
              </a:rPr>
              <a:t>  </a:t>
            </a: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762000" y="2514600"/>
            <a:ext cx="7848600" cy="8302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>
                <a:latin typeface="Tahoma" pitchFamily="34" charset="0"/>
              </a:rPr>
              <a:t>การวิเคราะห์ </a:t>
            </a:r>
            <a:r>
              <a:rPr lang="en-US">
                <a:latin typeface="Tahoma" pitchFamily="34" charset="0"/>
              </a:rPr>
              <a:t>CSF </a:t>
            </a:r>
            <a:r>
              <a:rPr lang="th-TH">
                <a:latin typeface="Tahoma" pitchFamily="34" charset="0"/>
              </a:rPr>
              <a:t>ที่สำคัญแต่ละชนิดและผลรวมในการพัฒนา </a:t>
            </a:r>
            <a:r>
              <a:rPr lang="en-US">
                <a:latin typeface="Tahoma" pitchFamily="34" charset="0"/>
              </a:rPr>
              <a:t>CSF </a:t>
            </a:r>
            <a:r>
              <a:rPr lang="th-TH">
                <a:latin typeface="Tahoma" pitchFamily="34" charset="0"/>
              </a:rPr>
              <a:t>โดยรวม</a:t>
            </a:r>
          </a:p>
        </p:txBody>
      </p:sp>
      <p:sp>
        <p:nvSpPr>
          <p:cNvPr id="171015" name="Line 7"/>
          <p:cNvSpPr>
            <a:spLocks noChangeShapeType="1"/>
          </p:cNvSpPr>
          <p:nvPr/>
        </p:nvSpPr>
        <p:spPr bwMode="auto">
          <a:xfrm>
            <a:off x="4267200" y="2327275"/>
            <a:ext cx="0" cy="187325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>
            <a:off x="1619250" y="2209800"/>
            <a:ext cx="0" cy="3048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71017" name="Line 9"/>
          <p:cNvSpPr>
            <a:spLocks noChangeShapeType="1"/>
          </p:cNvSpPr>
          <p:nvPr/>
        </p:nvSpPr>
        <p:spPr bwMode="auto">
          <a:xfrm>
            <a:off x="7162800" y="2300288"/>
            <a:ext cx="0" cy="3048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71018" name="Text Box 10"/>
          <p:cNvSpPr txBox="1">
            <a:spLocks noChangeArrowheads="1"/>
          </p:cNvSpPr>
          <p:nvPr/>
        </p:nvSpPr>
        <p:spPr bwMode="auto">
          <a:xfrm>
            <a:off x="762000" y="3505200"/>
            <a:ext cx="7848600" cy="4619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b="1">
                <a:latin typeface="Tahoma" pitchFamily="34" charset="0"/>
              </a:rPr>
              <a:t>การกำหนด </a:t>
            </a:r>
            <a:r>
              <a:rPr lang="en-US" b="1">
                <a:latin typeface="Tahoma" pitchFamily="34" charset="0"/>
              </a:rPr>
              <a:t>CSF ที่สำคัญสำหรับระบบสารสนเทศ</a:t>
            </a:r>
            <a:endParaRPr lang="th-TH" b="1">
              <a:latin typeface="Tahoma" pitchFamily="34" charset="0"/>
            </a:endParaRPr>
          </a:p>
        </p:txBody>
      </p:sp>
      <p:sp>
        <p:nvSpPr>
          <p:cNvPr id="171019" name="Text Box 11"/>
          <p:cNvSpPr txBox="1">
            <a:spLocks noChangeArrowheads="1"/>
          </p:cNvSpPr>
          <p:nvPr/>
        </p:nvSpPr>
        <p:spPr bwMode="auto">
          <a:xfrm>
            <a:off x="762000" y="4419600"/>
            <a:ext cx="7848600" cy="4619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b="1">
                <a:latin typeface="Tahoma" pitchFamily="34" charset="0"/>
              </a:rPr>
              <a:t>การกำหนดลำดับความสำคัญของโครงการ</a:t>
            </a:r>
          </a:p>
        </p:txBody>
      </p:sp>
      <p:sp>
        <p:nvSpPr>
          <p:cNvPr id="171020" name="Text Box 12"/>
          <p:cNvSpPr txBox="1">
            <a:spLocks noChangeArrowheads="1"/>
          </p:cNvSpPr>
          <p:nvPr/>
        </p:nvSpPr>
        <p:spPr bwMode="auto">
          <a:xfrm>
            <a:off x="685800" y="5562600"/>
            <a:ext cx="7848600" cy="4619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h-TH" b="1">
                <a:latin typeface="Tahoma" pitchFamily="34" charset="0"/>
              </a:rPr>
              <a:t>การกำหนดการวางแผนเทคโนโลยีสารสนเทศ</a:t>
            </a:r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4648200" y="3048000"/>
            <a:ext cx="0" cy="457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71022" name="Line 14"/>
          <p:cNvSpPr>
            <a:spLocks noChangeShapeType="1"/>
          </p:cNvSpPr>
          <p:nvPr/>
        </p:nvSpPr>
        <p:spPr bwMode="auto">
          <a:xfrm>
            <a:off x="4648200" y="4038600"/>
            <a:ext cx="0" cy="381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>
            <a:off x="4648200" y="4953000"/>
            <a:ext cx="0" cy="6096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395536" y="548680"/>
            <a:ext cx="835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000" b="1" dirty="0">
                <a:solidFill>
                  <a:srgbClr val="003399"/>
                </a:solidFill>
                <a:latin typeface="Tahoma" pitchFamily="34" charset="0"/>
                <a:cs typeface="+mj-cs"/>
              </a:rPr>
              <a:t>เทคโนโลยีสารสนเทศกับองค์กร</a:t>
            </a:r>
          </a:p>
        </p:txBody>
      </p:sp>
      <p:sp>
        <p:nvSpPr>
          <p:cNvPr id="177155" name="Text Box 3"/>
          <p:cNvSpPr txBox="1">
            <a:spLocks noChangeArrowheads="1"/>
          </p:cNvSpPr>
          <p:nvPr/>
        </p:nvSpPr>
        <p:spPr bwMode="auto">
          <a:xfrm>
            <a:off x="539552" y="1412776"/>
            <a:ext cx="828198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dirty="0">
                <a:latin typeface="Tahoma" pitchFamily="34" charset="0"/>
                <a:cs typeface="+mj-cs"/>
              </a:rPr>
              <a:t>องค์กรสมัยใหม่ที่นำเทคโนโลยีสารสนเทศมาประยุกต์ใช้ </a:t>
            </a:r>
            <a:r>
              <a:rPr lang="th-TH" sz="3200" dirty="0" smtClean="0">
                <a:latin typeface="Tahoma" pitchFamily="34" charset="0"/>
                <a:cs typeface="+mj-cs"/>
              </a:rPr>
              <a:t>ทำให้ลักษณะ</a:t>
            </a:r>
            <a:r>
              <a:rPr lang="th-TH" sz="3200" dirty="0">
                <a:latin typeface="Tahoma" pitchFamily="34" charset="0"/>
                <a:cs typeface="+mj-cs"/>
              </a:rPr>
              <a:t>โครงสร้างและการดำเนินงานที่แตกต่างกับองค์กรแบบเดิม อย่างชัดเจนเช่น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b="1" dirty="0">
                <a:latin typeface="Tahoma" pitchFamily="34" charset="0"/>
                <a:cs typeface="+mj-cs"/>
              </a:rPr>
              <a:t> การติดต่อสื่อสารและการไหลเวียนของข้อมูลผ่านเครือข่าย</a:t>
            </a:r>
            <a:r>
              <a:rPr lang="th-TH" sz="3200" dirty="0">
                <a:latin typeface="Tahoma" pitchFamily="34" charset="0"/>
                <a:cs typeface="+mj-cs"/>
              </a:rPr>
              <a:t> สร้างความสะดวกและรวดเร็ว ถูกต้อง ไม่ซับซ้อน ทำให้ลดจำนวนงานลง จะเป็นโครงสร้างแบบ</a:t>
            </a:r>
            <a:r>
              <a:rPr lang="th-TH" sz="3200" dirty="0" smtClean="0">
                <a:latin typeface="Tahoma" pitchFamily="34" charset="0"/>
                <a:cs typeface="+mj-cs"/>
              </a:rPr>
              <a:t>แนวราบ</a:t>
            </a:r>
            <a:endParaRPr lang="th-TH" sz="3200" dirty="0">
              <a:latin typeface="Tahoma" pitchFamily="34" charset="0"/>
              <a:cs typeface="+mj-cs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b="1" dirty="0">
                <a:latin typeface="Tahoma" pitchFamily="34" charset="0"/>
                <a:cs typeface="+mj-cs"/>
              </a:rPr>
              <a:t> ระบบสารสนเทศมีประสิทธิภาพช่วยลดลำดับชั้นในการจัดการ</a:t>
            </a:r>
            <a:r>
              <a:rPr lang="th-TH" sz="3200" dirty="0">
                <a:latin typeface="Tahoma" pitchFamily="34" charset="0"/>
                <a:cs typeface="+mj-cs"/>
              </a:rPr>
              <a:t> และทำให้การควบคุมกว้างขึ้น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395536" y="1556792"/>
            <a:ext cx="84963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>
                <a:latin typeface="Tahoma" pitchFamily="34" charset="0"/>
                <a:cs typeface="+mj-cs"/>
              </a:rPr>
              <a:t> </a:t>
            </a:r>
            <a:r>
              <a:rPr lang="th-TH" sz="3200" b="1" dirty="0">
                <a:latin typeface="Tahoma" pitchFamily="34" charset="0"/>
                <a:cs typeface="+mj-cs"/>
              </a:rPr>
              <a:t>ระบบสื่อสารโทรคมนาคมที่ทันสมัย</a:t>
            </a:r>
            <a:r>
              <a:rPr lang="th-TH" sz="3200" dirty="0">
                <a:latin typeface="Tahoma" pitchFamily="34" charset="0"/>
                <a:cs typeface="+mj-cs"/>
              </a:rPr>
              <a:t> ทำให้บุคลากรทำงานคนละที่ ซึ่งจะลดการติดต่อสื่อสารแบบเผชิญหน้าโดยตรง จึงต้องอาศัยความเชื่อถือระหว่างองค์กรและบุคลากร ตลอดจนใช้อำนาจในการตัดสินใจ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>
                <a:latin typeface="Tahoma" pitchFamily="34" charset="0"/>
                <a:cs typeface="+mj-cs"/>
              </a:rPr>
              <a:t> </a:t>
            </a:r>
            <a:r>
              <a:rPr lang="th-TH" sz="3200" b="1" dirty="0">
                <a:latin typeface="Tahoma" pitchFamily="34" charset="0"/>
                <a:cs typeface="+mj-cs"/>
              </a:rPr>
              <a:t>การประยุกต์ใช้ไอทีในองค์กร</a:t>
            </a:r>
            <a:r>
              <a:rPr lang="th-TH" sz="3200" dirty="0">
                <a:latin typeface="Tahoma" pitchFamily="34" charset="0"/>
                <a:cs typeface="+mj-cs"/>
              </a:rPr>
              <a:t> ส่งผลให้บุคลากรมีการทำงานที่มีประสิทธิภาพมากขึ้น ดำเนินไปอย่างรวดเร็วและถูกต้อง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h-TH" sz="3200" dirty="0">
                <a:latin typeface="Tahoma" pitchFamily="34" charset="0"/>
                <a:cs typeface="+mj-cs"/>
              </a:rPr>
              <a:t> </a:t>
            </a:r>
            <a:r>
              <a:rPr lang="th-TH" sz="3200" b="1" dirty="0">
                <a:latin typeface="Tahoma" pitchFamily="34" charset="0"/>
                <a:cs typeface="+mj-cs"/>
              </a:rPr>
              <a:t>การประยุกต์ใช้ไอทีในองค์กร</a:t>
            </a:r>
            <a:r>
              <a:rPr lang="th-TH" sz="3200" dirty="0">
                <a:latin typeface="Tahoma" pitchFamily="34" charset="0"/>
                <a:cs typeface="+mj-cs"/>
              </a:rPr>
              <a:t> ส่งผลให้มีการปรับองค์กรในการใช้อุปกรณ์สำนักงานและการสูญเสียทรัพยากรน้อยลงเช่นสำนักงานไร้กระดาษ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95536" y="548680"/>
            <a:ext cx="8351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4000" b="1" dirty="0">
                <a:solidFill>
                  <a:srgbClr val="003399"/>
                </a:solidFill>
                <a:latin typeface="Tahoma" pitchFamily="34" charset="0"/>
                <a:cs typeface="+mj-cs"/>
              </a:rPr>
              <a:t>เทคโนโลยีสารสนเทศกับองค์กร</a:t>
            </a:r>
          </a:p>
        </p:txBody>
      </p:sp>
      <p:pic>
        <p:nvPicPr>
          <p:cNvPr id="105474" name="Picture 2" descr="http://www.tigatime.com/uploadfiles-t/images/3(1)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869160"/>
            <a:ext cx="1800200" cy="1800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http://image.dek-d.com/27/0344/0496/11377115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348880"/>
            <a:ext cx="6532685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301625"/>
            <a:ext cx="8915400" cy="1143000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en-US" sz="4400" smtClean="0">
                <a:cs typeface="+mj-cs"/>
              </a:rPr>
              <a:t>Information Technology </a:t>
            </a:r>
            <a:r>
              <a:rPr lang="en-US" sz="3200" smtClean="0">
                <a:cs typeface="+mj-cs"/>
              </a:rPr>
              <a:t>– Supports Strategic Management</a:t>
            </a:r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251520" y="1844824"/>
            <a:ext cx="8678738" cy="417648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909638" indent="-446088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n-CA" sz="2800" b="1" dirty="0">
                <a:solidFill>
                  <a:schemeClr val="tx2"/>
                </a:solidFill>
                <a:latin typeface="Tahoma" pitchFamily="34" charset="0"/>
                <a:ea typeface="PMingLiU" pitchFamily="18" charset="-120"/>
                <a:cs typeface="+mj-cs"/>
              </a:rPr>
              <a:t>Innovative applications:</a:t>
            </a:r>
            <a:r>
              <a:rPr lang="en-CA" sz="2800" dirty="0">
                <a:latin typeface="Tahoma" pitchFamily="34" charset="0"/>
                <a:ea typeface="PMingLiU" pitchFamily="18" charset="-120"/>
                <a:cs typeface="+mj-cs"/>
              </a:rPr>
              <a:t> </a:t>
            </a:r>
            <a:r>
              <a:rPr lang="th-TH" sz="2800" dirty="0">
                <a:latin typeface="Tahoma" pitchFamily="34" charset="0"/>
                <a:ea typeface="PMingLiU" pitchFamily="18" charset="-120"/>
                <a:cs typeface="+mj-cs"/>
              </a:rPr>
              <a:t>ประยุกต์การใช้นวัตกรรมเพื่อสนับสนุนกลยุทธ์โดยตรง เพื่อให้เป็นข้อได้เปรียบขององค์กร</a:t>
            </a:r>
            <a:r>
              <a:rPr lang="en-CA" dirty="0">
                <a:latin typeface="Tahoma" pitchFamily="34" charset="0"/>
                <a:ea typeface="PMingLiU" pitchFamily="18" charset="-120"/>
                <a:cs typeface="+mj-cs"/>
              </a:rPr>
              <a:t>.</a:t>
            </a:r>
          </a:p>
          <a:p>
            <a:pPr marL="909638" indent="-446088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n-CA" sz="2800" b="1" dirty="0">
                <a:solidFill>
                  <a:schemeClr val="tx2"/>
                </a:solidFill>
                <a:latin typeface="Tahoma" pitchFamily="34" charset="0"/>
                <a:ea typeface="PMingLiU" pitchFamily="18" charset="-120"/>
                <a:cs typeface="+mj-cs"/>
              </a:rPr>
              <a:t>Competitive weapons:</a:t>
            </a:r>
            <a:r>
              <a:rPr lang="en-CA" sz="2800" dirty="0">
                <a:latin typeface="Tahoma" pitchFamily="34" charset="0"/>
                <a:ea typeface="PMingLiU" pitchFamily="18" charset="-120"/>
                <a:cs typeface="+mj-cs"/>
              </a:rPr>
              <a:t> </a:t>
            </a:r>
            <a:r>
              <a:rPr lang="th-TH" sz="2800" dirty="0">
                <a:latin typeface="Tahoma" pitchFamily="34" charset="0"/>
                <a:ea typeface="PMingLiU" pitchFamily="18" charset="-120"/>
                <a:cs typeface="+mj-cs"/>
              </a:rPr>
              <a:t>ระบบสารสนเทศจะช่วยให้เป็นอาวุธของการแข่งขันขององค์กร</a:t>
            </a:r>
            <a:endParaRPr lang="en-CA" dirty="0">
              <a:latin typeface="Tahoma" pitchFamily="34" charset="0"/>
              <a:ea typeface="PMingLiU" pitchFamily="18" charset="-120"/>
              <a:cs typeface="+mj-cs"/>
            </a:endParaRPr>
          </a:p>
          <a:p>
            <a:pPr marL="909638" indent="-446088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n-CA" sz="2800" b="1" dirty="0">
                <a:solidFill>
                  <a:schemeClr val="tx2"/>
                </a:solidFill>
                <a:latin typeface="Tahoma" pitchFamily="34" charset="0"/>
                <a:ea typeface="PMingLiU" pitchFamily="18" charset="-120"/>
                <a:cs typeface="+mj-cs"/>
              </a:rPr>
              <a:t>Changes in processes:</a:t>
            </a:r>
            <a:r>
              <a:rPr lang="en-CA" sz="2800" dirty="0">
                <a:latin typeface="Tahoma" pitchFamily="34" charset="0"/>
                <a:ea typeface="PMingLiU" pitchFamily="18" charset="-120"/>
                <a:cs typeface="+mj-cs"/>
              </a:rPr>
              <a:t> </a:t>
            </a:r>
            <a:r>
              <a:rPr lang="th-TH" sz="2800" dirty="0">
                <a:latin typeface="Tahoma" pitchFamily="34" charset="0"/>
                <a:ea typeface="PMingLiU" pitchFamily="18" charset="-120"/>
                <a:cs typeface="+mj-cs"/>
              </a:rPr>
              <a:t>ไอทีสนับสนุนกระบวนการเปลี่ยนแปลงทางธุรกิจที่แปลกลยุทธ์ให้เป็นข้อได้เปรียบ</a:t>
            </a:r>
            <a:endParaRPr lang="en-CA" dirty="0">
              <a:latin typeface="Tahoma" pitchFamily="34" charset="0"/>
              <a:ea typeface="PMingLiU" pitchFamily="18" charset="-120"/>
              <a:cs typeface="+mj-cs"/>
            </a:endParaRPr>
          </a:p>
          <a:p>
            <a:pPr marL="909638" indent="-446088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n-CA" sz="2800" b="1" dirty="0">
                <a:solidFill>
                  <a:schemeClr val="tx2"/>
                </a:solidFill>
                <a:latin typeface="Tahoma" pitchFamily="34" charset="0"/>
                <a:ea typeface="PMingLiU" pitchFamily="18" charset="-120"/>
                <a:cs typeface="+mj-cs"/>
              </a:rPr>
              <a:t>Links with business partners:</a:t>
            </a:r>
            <a:r>
              <a:rPr lang="en-CA" sz="2800" dirty="0">
                <a:latin typeface="Tahoma" pitchFamily="34" charset="0"/>
                <a:ea typeface="PMingLiU" pitchFamily="18" charset="-120"/>
                <a:cs typeface="+mj-cs"/>
              </a:rPr>
              <a:t> </a:t>
            </a:r>
            <a:r>
              <a:rPr lang="th-TH" sz="2800" dirty="0">
                <a:latin typeface="Tahoma" pitchFamily="34" charset="0"/>
                <a:ea typeface="PMingLiU" pitchFamily="18" charset="-120"/>
                <a:cs typeface="+mj-cs"/>
              </a:rPr>
              <a:t>ไอทีเป็นตัวเชื่อมให้</a:t>
            </a:r>
            <a:r>
              <a:rPr lang="th-TH" sz="2800" dirty="0" err="1">
                <a:latin typeface="Tahoma" pitchFamily="34" charset="0"/>
                <a:ea typeface="PMingLiU" pitchFamily="18" charset="-120"/>
                <a:cs typeface="+mj-cs"/>
              </a:rPr>
              <a:t>พนธ</a:t>
            </a:r>
            <a:r>
              <a:rPr lang="th-TH" sz="2800" dirty="0">
                <a:latin typeface="Tahoma" pitchFamily="34" charset="0"/>
                <a:ea typeface="PMingLiU" pitchFamily="18" charset="-120"/>
                <a:cs typeface="+mj-cs"/>
              </a:rPr>
              <a:t>มิตรทางการค้าได้อย่างมีประสิทธิภาพและประสิทธิผล</a:t>
            </a:r>
            <a:r>
              <a:rPr lang="en-CA" sz="2000" dirty="0">
                <a:latin typeface="Tahoma" pitchFamily="34" charset="0"/>
                <a:ea typeface="PMingLiU" pitchFamily="18" charset="-120"/>
                <a:cs typeface="+mj-cs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3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cs typeface="+mj-cs"/>
              </a:rPr>
              <a:t>Information Technology</a:t>
            </a:r>
            <a:r>
              <a:rPr lang="en-US" sz="3200" dirty="0" smtClean="0">
                <a:cs typeface="+mj-cs"/>
              </a:rPr>
              <a:t>– Supports Strategic Management </a:t>
            </a:r>
            <a:r>
              <a:rPr lang="en-US" sz="2400" i="1" dirty="0" smtClean="0">
                <a:cs typeface="+mj-cs"/>
              </a:rPr>
              <a:t>(Continued)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323528" y="1821904"/>
            <a:ext cx="8534400" cy="434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909638" indent="-446088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n-CA" sz="2800" b="1" dirty="0">
                <a:solidFill>
                  <a:schemeClr val="tx2"/>
                </a:solidFill>
                <a:latin typeface="Tahoma" pitchFamily="34" charset="0"/>
                <a:ea typeface="PMingLiU" pitchFamily="18" charset="-120"/>
                <a:cs typeface="+mj-cs"/>
              </a:rPr>
              <a:t>Cost reductions:</a:t>
            </a:r>
            <a:r>
              <a:rPr lang="en-CA" sz="2800" dirty="0">
                <a:latin typeface="Tahoma" pitchFamily="34" charset="0"/>
                <a:ea typeface="PMingLiU" pitchFamily="18" charset="-120"/>
                <a:cs typeface="+mj-cs"/>
              </a:rPr>
              <a:t> </a:t>
            </a:r>
            <a:r>
              <a:rPr lang="th-TH" sz="2800" dirty="0">
                <a:latin typeface="Tahoma" pitchFamily="34" charset="0"/>
                <a:ea typeface="PMingLiU" pitchFamily="18" charset="-120"/>
                <a:cs typeface="+mj-cs"/>
              </a:rPr>
              <a:t>ไอทีสามารถทำให้บริษัทลดต้นทุน</a:t>
            </a:r>
            <a:r>
              <a:rPr lang="en-CA" dirty="0">
                <a:latin typeface="Tahoma" pitchFamily="34" charset="0"/>
                <a:ea typeface="PMingLiU" pitchFamily="18" charset="-120"/>
                <a:cs typeface="+mj-cs"/>
              </a:rPr>
              <a:t>.</a:t>
            </a:r>
          </a:p>
          <a:p>
            <a:pPr marL="909638" indent="-446088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n-CA" sz="2800" b="1" dirty="0">
                <a:solidFill>
                  <a:schemeClr val="tx2"/>
                </a:solidFill>
                <a:latin typeface="Tahoma" pitchFamily="34" charset="0"/>
                <a:ea typeface="PMingLiU" pitchFamily="18" charset="-120"/>
                <a:cs typeface="+mj-cs"/>
              </a:rPr>
              <a:t>Relationships with suppliers and customers:</a:t>
            </a:r>
            <a:r>
              <a:rPr lang="en-CA" sz="2800" dirty="0">
                <a:latin typeface="Tahoma" pitchFamily="34" charset="0"/>
                <a:ea typeface="PMingLiU" pitchFamily="18" charset="-120"/>
                <a:cs typeface="+mj-cs"/>
              </a:rPr>
              <a:t> </a:t>
            </a:r>
            <a:r>
              <a:rPr lang="th-TH" sz="2800" dirty="0">
                <a:latin typeface="Tahoma" pitchFamily="34" charset="0"/>
                <a:ea typeface="PMingLiU" pitchFamily="18" charset="-120"/>
                <a:cs typeface="+mj-cs"/>
              </a:rPr>
              <a:t>ไอทีสามารถใช้สร้างความสัมพันธ์ของผู้ค้าส่งและลูกค้าเพื่อสร้างราคาที่เปลี่ยนแปลง</a:t>
            </a:r>
            <a:r>
              <a:rPr lang="en-CA" dirty="0">
                <a:latin typeface="Tahoma" pitchFamily="34" charset="0"/>
                <a:ea typeface="PMingLiU" pitchFamily="18" charset="-120"/>
                <a:cs typeface="+mj-cs"/>
              </a:rPr>
              <a:t>.</a:t>
            </a:r>
          </a:p>
          <a:p>
            <a:pPr marL="909638" indent="-446088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n-CA" sz="2800" b="1" dirty="0">
                <a:solidFill>
                  <a:schemeClr val="tx2"/>
                </a:solidFill>
                <a:latin typeface="Tahoma" pitchFamily="34" charset="0"/>
                <a:ea typeface="PMingLiU" pitchFamily="18" charset="-120"/>
                <a:cs typeface="+mj-cs"/>
              </a:rPr>
              <a:t>New products:</a:t>
            </a:r>
            <a:r>
              <a:rPr lang="en-CA" sz="2800" dirty="0">
                <a:latin typeface="Tahoma" pitchFamily="34" charset="0"/>
                <a:ea typeface="PMingLiU" pitchFamily="18" charset="-120"/>
                <a:cs typeface="+mj-cs"/>
              </a:rPr>
              <a:t> </a:t>
            </a:r>
            <a:r>
              <a:rPr lang="th-TH" sz="2800" dirty="0">
                <a:latin typeface="Tahoma" pitchFamily="34" charset="0"/>
                <a:ea typeface="PMingLiU" pitchFamily="18" charset="-120"/>
                <a:cs typeface="+mj-cs"/>
              </a:rPr>
              <a:t>องค์กรสามารถปรับเปลี่ยนการลงทุนด้านไอทีเพื่อสร้างผลิตภัณฑ์ใหม่ที่เป็นความต้องการของตลาด</a:t>
            </a:r>
            <a:r>
              <a:rPr lang="en-CA" dirty="0">
                <a:latin typeface="Tahoma" pitchFamily="34" charset="0"/>
                <a:ea typeface="PMingLiU" pitchFamily="18" charset="-120"/>
                <a:cs typeface="+mj-cs"/>
              </a:rPr>
              <a:t>.</a:t>
            </a:r>
          </a:p>
          <a:p>
            <a:pPr marL="909638" indent="-446088"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en-CA" sz="2800" b="1" dirty="0">
                <a:solidFill>
                  <a:schemeClr val="tx2"/>
                </a:solidFill>
                <a:latin typeface="Tahoma" pitchFamily="34" charset="0"/>
                <a:ea typeface="PMingLiU" pitchFamily="18" charset="-120"/>
                <a:cs typeface="+mj-cs"/>
              </a:rPr>
              <a:t>Competitive intelligence:</a:t>
            </a:r>
            <a:r>
              <a:rPr lang="en-CA" sz="2800" dirty="0">
                <a:latin typeface="Tahoma" pitchFamily="34" charset="0"/>
                <a:ea typeface="PMingLiU" pitchFamily="18" charset="-120"/>
                <a:cs typeface="+mj-cs"/>
              </a:rPr>
              <a:t>  </a:t>
            </a:r>
            <a:r>
              <a:rPr lang="th-TH" sz="2800" dirty="0">
                <a:latin typeface="Tahoma" pitchFamily="34" charset="0"/>
                <a:ea typeface="PMingLiU" pitchFamily="18" charset="-120"/>
                <a:cs typeface="+mj-cs"/>
              </a:rPr>
              <a:t>ไอทีสามารถสร้างความฉลาดทางธุรกิจโดยการรวบรวม วิเคราะห์สารสนเทศที่เกี่ยวกับผลิตภัณฑ์ของตลาด คู่แข่งขัน และสภาพแวดล้อมที่เปลี่ยนแปลง</a:t>
            </a:r>
            <a:r>
              <a:rPr lang="en-CA" dirty="0">
                <a:latin typeface="Tahoma" pitchFamily="34" charset="0"/>
                <a:ea typeface="PMingLiU" pitchFamily="18" charset="-120"/>
                <a:cs typeface="+mj-cs"/>
              </a:rPr>
              <a:t>. </a:t>
            </a:r>
            <a:endParaRPr lang="en-US" dirty="0">
              <a:latin typeface="Tahoma" pitchFamily="34" charset="0"/>
              <a:ea typeface="PMingLiU" pitchFamily="18" charset="-120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467544" y="404664"/>
            <a:ext cx="8208912" cy="115212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th-TH" sz="4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j-cs"/>
              </a:rPr>
              <a:t>กรอบแนวคิดเรื่องระบบสารสนเทศเชิงกลยุทธ์</a:t>
            </a:r>
          </a:p>
        </p:txBody>
      </p:sp>
      <p:sp>
        <p:nvSpPr>
          <p:cNvPr id="118787" name="Rectangle 5"/>
          <p:cNvSpPr>
            <a:spLocks noChangeArrowheads="1"/>
          </p:cNvSpPr>
          <p:nvPr/>
        </p:nvSpPr>
        <p:spPr bwMode="auto">
          <a:xfrm>
            <a:off x="250825" y="1916112"/>
            <a:ext cx="8641655" cy="367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th-TH" sz="3600" dirty="0">
                <a:latin typeface="Tahoma" pitchFamily="34" charset="0"/>
                <a:cs typeface="+mj-cs"/>
              </a:rPr>
              <a:t>		ในการนำระบบสารสนเทศมาใช้ในเชิงกลยุทธ์ ผู้บริหารจำเป็นต้องเข้าใจว่า </a:t>
            </a:r>
            <a:r>
              <a:rPr lang="en-US" sz="3600" dirty="0">
                <a:latin typeface="Tahoma" pitchFamily="34" charset="0"/>
                <a:cs typeface="+mj-cs"/>
              </a:rPr>
              <a:t>IT </a:t>
            </a:r>
            <a:r>
              <a:rPr lang="th-TH" sz="3600" dirty="0">
                <a:latin typeface="Tahoma" pitchFamily="34" charset="0"/>
                <a:cs typeface="+mj-cs"/>
              </a:rPr>
              <a:t>ไม่ใช่แค่เครื่องคอมพิวเตอร์ ระบบสารสนเทศจะต้องมีองค์ประกอบที่สำคัญ คือ ข้อมูล หรือ สารสนเทศที่ป้อนเข้าสู่ระบบคอมพิวเตอร์, ฮาร์ดแวร์, ซอฟต์แวร์, และเทคโนโลยีการสื่อสาร โดยต้องพิจารณาประกอบกับสิ่งแวดล้อม, ความสามารถ, กระบวนการในการทำงาน, และระดับของการใช้กลยุทธ์ในองค์กรด้วย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539750" y="476672"/>
            <a:ext cx="8208714" cy="96795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th-TH" sz="4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j-cs"/>
              </a:rPr>
              <a:t>กรอบแนวคิดเรื่องระบบสารสนเทศเชิงกลยุทธ์ (ต่อ)</a:t>
            </a:r>
          </a:p>
        </p:txBody>
      </p:sp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971550" y="1557338"/>
            <a:ext cx="74660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th-TH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ความสัมพันธ์ของกลยุทธ์ด้านต่างๆ</a:t>
            </a:r>
          </a:p>
        </p:txBody>
      </p:sp>
      <p:sp>
        <p:nvSpPr>
          <p:cNvPr id="119812" name="AutoShape 6"/>
          <p:cNvSpPr>
            <a:spLocks noChangeArrowheads="1"/>
          </p:cNvSpPr>
          <p:nvPr/>
        </p:nvSpPr>
        <p:spPr bwMode="auto">
          <a:xfrm>
            <a:off x="3200400" y="3276600"/>
            <a:ext cx="2438400" cy="1981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FFFF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3203575" y="2565400"/>
            <a:ext cx="18181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กลยุทธ์ของธุรกิจ</a:t>
            </a:r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971600" y="4797152"/>
            <a:ext cx="20537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กลยุทธ์ขององค์การ</a:t>
            </a:r>
          </a:p>
        </p:txBody>
      </p: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5508625" y="4797425"/>
            <a:ext cx="237276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กลยุทธ์ด้านสารสนเทศ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611560" y="404664"/>
            <a:ext cx="8209160" cy="100811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th-TH" sz="45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+mj-cs"/>
              </a:rPr>
              <a:t>กรอบแนวคิดเรื่องระบบสารสนเทศเชิงกลยุทธ์ (ต่อ)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11560" y="1905000"/>
            <a:ext cx="8136904" cy="3540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th-TH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กลยุทธ์ของธุรกิจ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th-TH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		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+mj-cs"/>
              </a:rPr>
              <a:t> </a:t>
            </a:r>
            <a:r>
              <a:rPr lang="th-TH" sz="4000" dirty="0">
                <a:latin typeface="Tahoma" pitchFamily="34" charset="0"/>
                <a:cs typeface="+mj-cs"/>
              </a:rPr>
              <a:t>เป็นกรอบสำหรับกลยุทธ์ขององค์กรและกลยุทธ์สารสนเทศ, เป็นตัวกำหนดทิศทางของธุรกิจ, เป็นตัวกำหนดแผนเพื่อตอบสนองต่อพลังของตลาด ความต้องการของลูกค้าและความสามารถของ</a:t>
            </a:r>
            <a:br>
              <a:rPr lang="th-TH" sz="4000" dirty="0">
                <a:latin typeface="Tahoma" pitchFamily="34" charset="0"/>
                <a:cs typeface="+mj-cs"/>
              </a:rPr>
            </a:br>
            <a:r>
              <a:rPr lang="th-TH" sz="4000" dirty="0">
                <a:latin typeface="Tahoma" pitchFamily="34" charset="0"/>
                <a:cs typeface="+mj-cs"/>
              </a:rPr>
              <a:t>องค์กร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ngsana New"/>
      </a:majorFont>
      <a:minorFont>
        <a:latin typeface="Comic Sans MS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611</TotalTime>
  <Words>2139</Words>
  <Application>Microsoft Office PowerPoint</Application>
  <PresentationFormat>นำเสนอทางหน้าจอ (4:3)</PresentationFormat>
  <Paragraphs>241</Paragraphs>
  <Slides>46</Slides>
  <Notes>43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46</vt:i4>
      </vt:variant>
    </vt:vector>
  </HeadingPairs>
  <TitlesOfParts>
    <vt:vector size="48" baseType="lpstr">
      <vt:lpstr>Crayons</vt:lpstr>
      <vt:lpstr>Visio</vt:lpstr>
      <vt:lpstr>ภาพนิ่ง 1</vt:lpstr>
      <vt:lpstr>ภาพนิ่ง 2</vt:lpstr>
      <vt:lpstr>ภาพนิ่ง 3</vt:lpstr>
      <vt:lpstr>ภาพนิ่ง 4</vt:lpstr>
      <vt:lpstr>Information Technology – Supports Strategic Management</vt:lpstr>
      <vt:lpstr>Information Technology– Supports Strategic Management (Continued)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Porter’s Competitive Forces Model</vt:lpstr>
      <vt:lpstr>Porter’s Competitive Forces Model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IT Planning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  <vt:lpstr>Ends / Means Analysis</vt:lpstr>
      <vt:lpstr>ภาพนิ่ง 37</vt:lpstr>
      <vt:lpstr>ภาพนิ่ง 38</vt:lpstr>
      <vt:lpstr>ภาพนิ่ง 39</vt:lpstr>
      <vt:lpstr>ภาพนิ่ง 40</vt:lpstr>
      <vt:lpstr>ภาพนิ่ง 41</vt:lpstr>
      <vt:lpstr>ภาพนิ่ง 42</vt:lpstr>
      <vt:lpstr>ภาพนิ่ง 43</vt:lpstr>
      <vt:lpstr>ภาพนิ่ง 44</vt:lpstr>
      <vt:lpstr>ภาพนิ่ง 45</vt:lpstr>
      <vt:lpstr>ภาพนิ่ง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เทคโนโลยีสารสนเทศกับการวางแผนกลยุทธ์ขององค์กร</dc:title>
  <dc:creator>TEMSGOLDS</dc:creator>
  <cp:lastModifiedBy>kok</cp:lastModifiedBy>
  <cp:revision>81</cp:revision>
  <dcterms:created xsi:type="dcterms:W3CDTF">2007-02-04T02:40:27Z</dcterms:created>
  <dcterms:modified xsi:type="dcterms:W3CDTF">2016-03-18T08:28:22Z</dcterms:modified>
</cp:coreProperties>
</file>