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9"/>
  </p:notesMasterIdLst>
  <p:sldIdLst>
    <p:sldId id="993" r:id="rId2"/>
    <p:sldId id="995" r:id="rId3"/>
    <p:sldId id="999" r:id="rId4"/>
    <p:sldId id="773" r:id="rId5"/>
    <p:sldId id="774" r:id="rId6"/>
    <p:sldId id="996" r:id="rId7"/>
    <p:sldId id="504" r:id="rId8"/>
    <p:sldId id="1001" r:id="rId9"/>
    <p:sldId id="645" r:id="rId10"/>
    <p:sldId id="646" r:id="rId11"/>
    <p:sldId id="1002" r:id="rId12"/>
    <p:sldId id="647" r:id="rId13"/>
    <p:sldId id="648" r:id="rId14"/>
    <p:sldId id="1000" r:id="rId15"/>
    <p:sldId id="650" r:id="rId16"/>
    <p:sldId id="341" r:id="rId17"/>
    <p:sldId id="342" r:id="rId18"/>
    <p:sldId id="343" r:id="rId19"/>
    <p:sldId id="344" r:id="rId20"/>
    <p:sldId id="345" r:id="rId21"/>
    <p:sldId id="346" r:id="rId22"/>
    <p:sldId id="715" r:id="rId23"/>
    <p:sldId id="997" r:id="rId24"/>
    <p:sldId id="557" r:id="rId25"/>
    <p:sldId id="558" r:id="rId26"/>
    <p:sldId id="653" r:id="rId27"/>
    <p:sldId id="658" r:id="rId28"/>
    <p:sldId id="998" r:id="rId29"/>
    <p:sldId id="654" r:id="rId30"/>
    <p:sldId id="655" r:id="rId31"/>
    <p:sldId id="659" r:id="rId32"/>
    <p:sldId id="656" r:id="rId33"/>
    <p:sldId id="660" r:id="rId34"/>
    <p:sldId id="512" r:id="rId35"/>
    <p:sldId id="513" r:id="rId36"/>
    <p:sldId id="442" r:id="rId37"/>
    <p:sldId id="443" r:id="rId38"/>
    <p:sldId id="447" r:id="rId39"/>
    <p:sldId id="1003" r:id="rId40"/>
    <p:sldId id="1007" r:id="rId41"/>
    <p:sldId id="1008" r:id="rId42"/>
    <p:sldId id="1005" r:id="rId43"/>
    <p:sldId id="1009" r:id="rId44"/>
    <p:sldId id="1006" r:id="rId45"/>
    <p:sldId id="1010" r:id="rId46"/>
    <p:sldId id="1011" r:id="rId47"/>
    <p:sldId id="614" r:id="rId48"/>
  </p:sldIdLst>
  <p:sldSz cx="9144000" cy="6858000" type="screen4x3"/>
  <p:notesSz cx="6834188" cy="9979025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rdia New" pitchFamily="34" charset="-34"/>
        <a:ea typeface="+mn-ea"/>
        <a:cs typeface="Angsana New" pitchFamily="18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rdia New" pitchFamily="34" charset="-34"/>
        <a:ea typeface="+mn-ea"/>
        <a:cs typeface="Angsana New" pitchFamily="18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rdia New" pitchFamily="34" charset="-34"/>
        <a:ea typeface="+mn-ea"/>
        <a:cs typeface="Angsana New" pitchFamily="18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rdia New" pitchFamily="34" charset="-34"/>
        <a:ea typeface="+mn-ea"/>
        <a:cs typeface="Angsana New" pitchFamily="18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rdia New" pitchFamily="34" charset="-34"/>
        <a:ea typeface="+mn-ea"/>
        <a:cs typeface="Angsana New" pitchFamily="18" charset="-34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Cordia New" pitchFamily="34" charset="-34"/>
        <a:ea typeface="+mn-ea"/>
        <a:cs typeface="Angsana New" pitchFamily="18" charset="-34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Cordia New" pitchFamily="34" charset="-34"/>
        <a:ea typeface="+mn-ea"/>
        <a:cs typeface="Angsana New" pitchFamily="18" charset="-34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Cordia New" pitchFamily="34" charset="-34"/>
        <a:ea typeface="+mn-ea"/>
        <a:cs typeface="Angsana New" pitchFamily="18" charset="-34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Cordia New" pitchFamily="34" charset="-34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0033"/>
    <a:srgbClr val="FF6600"/>
    <a:srgbClr val="800000"/>
    <a:srgbClr val="FF0000"/>
    <a:srgbClr val="996600"/>
    <a:srgbClr val="0066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7" autoAdjust="0"/>
    <p:restoredTop sz="94660"/>
  </p:normalViewPr>
  <p:slideViewPr>
    <p:cSldViewPr>
      <p:cViewPr>
        <p:scale>
          <a:sx n="66" d="100"/>
          <a:sy n="66" d="100"/>
        </p:scale>
        <p:origin x="-1434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376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3143"/>
        <p:guide pos="215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1481" cy="49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7853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72707" y="0"/>
            <a:ext cx="2961481" cy="49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018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7713"/>
            <a:ext cx="4991100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853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40037"/>
            <a:ext cx="5011738" cy="449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คลิกเพื่อแก้ไขลักษณะข้อความหลัก</a:t>
            </a:r>
          </a:p>
          <a:p>
            <a:pPr lvl="1"/>
            <a:r>
              <a:rPr lang="th-TH" noProof="0" smtClean="0"/>
              <a:t>ระดับสอง</a:t>
            </a:r>
          </a:p>
          <a:p>
            <a:pPr lvl="2"/>
            <a:r>
              <a:rPr lang="th-TH" noProof="0" smtClean="0"/>
              <a:t>ระดับสาม</a:t>
            </a:r>
          </a:p>
          <a:p>
            <a:pPr lvl="3"/>
            <a:r>
              <a:rPr lang="th-TH" noProof="0" smtClean="0"/>
              <a:t>ระดับสี่</a:t>
            </a:r>
          </a:p>
          <a:p>
            <a:pPr lvl="4"/>
            <a:r>
              <a:rPr lang="th-TH" noProof="0" smtClean="0"/>
              <a:t>ระดับห้า</a:t>
            </a:r>
          </a:p>
        </p:txBody>
      </p:sp>
      <p:sp>
        <p:nvSpPr>
          <p:cNvPr id="27853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80074"/>
            <a:ext cx="2961481" cy="49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7853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2707" y="9480074"/>
            <a:ext cx="2961481" cy="49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AC264D87-46AA-4150-84EB-A4BFE3FED62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itchFamily="18" charset="-34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itchFamily="18" charset="-34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itchFamily="18" charset="-34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itchFamily="18" charset="-34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itchFamily="18" charset="-34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ตัวยึดบันทึกย่อ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h-TH" smtClean="0"/>
          </a:p>
        </p:txBody>
      </p:sp>
      <p:sp>
        <p:nvSpPr>
          <p:cNvPr id="51204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82E8E9-1884-4B7B-BB2B-C1C0500B6682}" type="slidenum">
              <a:rPr lang="en-US" smtClean="0"/>
              <a:pPr/>
              <a:t>19</a:t>
            </a:fld>
            <a:endParaRPr lang="th-TH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E2640-D180-46DE-B97E-9E4195EE50DC}" type="slidenum">
              <a:rPr lang="en-US" smtClean="0"/>
              <a:pPr/>
              <a:t>22</a:t>
            </a:fld>
            <a:endParaRPr lang="th-TH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2200" y="874713"/>
            <a:ext cx="4649788" cy="3487737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225" y="4746967"/>
            <a:ext cx="5011738" cy="3930974"/>
          </a:xfrm>
          <a:noFill/>
          <a:ln/>
        </p:spPr>
        <p:txBody>
          <a:bodyPr/>
          <a:lstStyle/>
          <a:p>
            <a:endParaRPr lang="en-US" smtClean="0">
              <a:cs typeface="Cordia New" pitchFamily="34" charset="-34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D6B4F-7D02-4714-925F-D2372405A31C}" type="slidenum">
              <a:rPr lang="en-US" smtClean="0"/>
              <a:pPr/>
              <a:t>23</a:t>
            </a:fld>
            <a:endParaRPr lang="th-TH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2200" y="874713"/>
            <a:ext cx="4649788" cy="3487737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225" y="4746967"/>
            <a:ext cx="5011738" cy="3930974"/>
          </a:xfrm>
          <a:noFill/>
          <a:ln/>
        </p:spPr>
        <p:txBody>
          <a:bodyPr/>
          <a:lstStyle/>
          <a:p>
            <a:endParaRPr lang="en-US" smtClean="0">
              <a:cs typeface="Cordia New" pitchFamily="34" charset="-34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B0626B-0079-497D-90D0-DD38E1CEC7B6}" type="slidenum">
              <a:rPr lang="en-US" smtClean="0"/>
              <a:pPr/>
              <a:t>37</a:t>
            </a:fld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5AF5E-34CC-4414-BA27-EB36B76F7126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9AD04-95B5-4CE3-A9C6-00104F258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8D0BB-D46A-4EFB-887C-53D099784827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3DE5B-5260-4DC1-ABE9-91960419F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B05FD-52B2-4854-B1F8-A2F7DAFC0465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3B837-CB09-454B-B5F5-03B1C6848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th-TH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D5040-5604-45CD-9592-6B93B5DE487D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54357-9C02-4653-A6FB-D780D4F16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th-T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73A9A-C5B9-4537-B6F8-439524E52D12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158EF-54E9-4AD6-9006-F17ABC6E0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3B8F1-84B6-4D21-9BFC-1484568700F2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B97BA-D622-4080-B6E7-076021C86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AC22D-9FE7-437F-AB2C-C7411260208C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E9D93-D4C9-4826-9D0C-47854806F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E33E4-654E-443F-B93F-9582C7C5D387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A12FA-5CDD-4B09-9BA7-62ABC2A55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43D3C-39D1-4FA8-86F2-9BD609A20526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C467F-C82E-468D-AAC2-3EDBAD81E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3E433-6268-4CEF-97A8-DBED7220A0F2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A680E-071B-43B6-A9A3-799F858C1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27FB8-1854-494A-BA7B-FFED6CEAF584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A2923-9BA2-4CD2-9D7B-C1427D0A0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730D7-6F1B-4321-B5E1-6EA187A8A633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75244-E3BF-4848-89F4-6AB124E2B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029C7-E25F-42BA-BDC9-FB967EE01E19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62A62-FE14-4EA9-AE93-929BF4C58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+mn-lt"/>
              </a:defRPr>
            </a:lvl1pPr>
          </a:lstStyle>
          <a:p>
            <a:pPr>
              <a:defRPr/>
            </a:pPr>
            <a:fld id="{0B9F4879-4D0C-4347-8A35-F00D4DD8756E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latin typeface="+mn-lt"/>
              </a:defRPr>
            </a:lvl1pPr>
          </a:lstStyle>
          <a:p>
            <a:pPr>
              <a:defRPr/>
            </a:pPr>
            <a:fld id="{C0308D2A-FCED-4452-B9E7-8300025F2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9AB79F6-F471-4A88-B167-DF0AD08FF4AD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8298A-731E-48D7-A83E-2EB2829CB7FF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2133600"/>
          </a:xfrm>
        </p:spPr>
        <p:txBody>
          <a:bodyPr/>
          <a:lstStyle/>
          <a:p>
            <a:pPr algn="ctr">
              <a:lnSpc>
                <a:spcPts val="5500"/>
              </a:lnSpc>
              <a:spcBef>
                <a:spcPct val="0"/>
              </a:spcBef>
              <a:buFontTx/>
              <a:buNone/>
            </a:pPr>
            <a:r>
              <a:rPr lang="th-TH" sz="6000" b="1" smtClean="0">
                <a:cs typeface="Angsana New" pitchFamily="18" charset="-34"/>
              </a:rPr>
              <a:t>บทที่ 5</a:t>
            </a:r>
            <a:endParaRPr lang="en-US" sz="6000" b="1" smtClean="0">
              <a:cs typeface="Angsana New" pitchFamily="18" charset="-34"/>
            </a:endParaRPr>
          </a:p>
          <a:p>
            <a:pPr algn="ctr">
              <a:lnSpc>
                <a:spcPts val="5500"/>
              </a:lnSpc>
              <a:spcBef>
                <a:spcPct val="0"/>
              </a:spcBef>
              <a:buFontTx/>
              <a:buNone/>
            </a:pPr>
            <a:r>
              <a:rPr lang="en-US" sz="6000" b="1" smtClean="0">
                <a:cs typeface="Angsana New" pitchFamily="18" charset="-34"/>
              </a:rPr>
              <a:t>การจัดการเชิงกลยุทธ์   </a:t>
            </a:r>
          </a:p>
          <a:p>
            <a:pPr algn="ctr">
              <a:lnSpc>
                <a:spcPts val="5500"/>
              </a:lnSpc>
              <a:spcBef>
                <a:spcPct val="0"/>
              </a:spcBef>
              <a:buFontTx/>
              <a:buNone/>
            </a:pPr>
            <a:r>
              <a:rPr lang="en-US" sz="6000" b="1" smtClean="0">
                <a:cs typeface="Angsana New" pitchFamily="18" charset="-34"/>
              </a:rPr>
              <a:t>Strategic  Management </a:t>
            </a:r>
            <a:endParaRPr lang="th-TH" sz="6000" b="1" smtClean="0"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41AE9B0-E6DA-4DFA-9754-91EEA6EA8334}" type="datetime1">
              <a:rPr lang="en-US"/>
              <a:pPr>
                <a:defRPr/>
              </a:pPr>
              <a:t>2/18/2016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85AF4D-E246-4620-80C6-3B5F5664A842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96313" cy="1143000"/>
          </a:xfrm>
        </p:spPr>
        <p:txBody>
          <a:bodyPr/>
          <a:lstStyle/>
          <a:p>
            <a:r>
              <a:rPr lang="th-TH" sz="4000" b="1" smtClean="0">
                <a:solidFill>
                  <a:schemeClr val="accent1"/>
                </a:solidFill>
                <a:cs typeface="Angsana New" pitchFamily="18" charset="-34"/>
              </a:rPr>
              <a:t>ปัจจัยพื้นฐานที่จะทำให้แผนกลยุทธ์สัมฤทธิ์ผล</a:t>
            </a:r>
            <a:r>
              <a:rPr lang="th-TH" sz="4800" b="1" smtClean="0">
                <a:solidFill>
                  <a:schemeClr val="tx1"/>
                </a:solidFill>
                <a:cs typeface="Angsana New" pitchFamily="18" charset="-34"/>
              </a:rPr>
              <a:t> 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924800" cy="4267200"/>
          </a:xfrm>
        </p:spPr>
        <p:txBody>
          <a:bodyPr/>
          <a:lstStyle/>
          <a:p>
            <a:pPr lvl="2">
              <a:lnSpc>
                <a:spcPct val="80000"/>
              </a:lnSpc>
            </a:pPr>
            <a:r>
              <a:rPr lang="th-TH" sz="4000" dirty="0" smtClean="0">
                <a:cs typeface="Angsana New" pitchFamily="18" charset="-34"/>
              </a:rPr>
              <a:t>ความรู้ทั้งในแนวกว้างและแนวลึก </a:t>
            </a:r>
          </a:p>
          <a:p>
            <a:pPr lvl="2">
              <a:lnSpc>
                <a:spcPct val="80000"/>
              </a:lnSpc>
            </a:pPr>
            <a:r>
              <a:rPr lang="th-TH" sz="4000" dirty="0" smtClean="0">
                <a:cs typeface="Angsana New" pitchFamily="18" charset="-34"/>
              </a:rPr>
              <a:t>การกำหนดเป้าหมายแห่งความสำเร็จ  ต้องมีความชัดเจน คงเส้นคงวาและไม่โลภมากเกินไป</a:t>
            </a:r>
          </a:p>
          <a:p>
            <a:pPr lvl="2">
              <a:lnSpc>
                <a:spcPct val="80000"/>
              </a:lnSpc>
            </a:pPr>
            <a:r>
              <a:rPr lang="th-TH" sz="4000" dirty="0" smtClean="0">
                <a:cs typeface="Angsana New" pitchFamily="18" charset="-34"/>
              </a:rPr>
              <a:t>ประเมินสถานะหรือสมรรถนะของฝ่ายตนเองอย่างถูกต้อง  ยอมรับความเห็นจริง  ไม่ลำเอียงเข้าข้างตนเอง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41AE9B0-E6DA-4DFA-9754-91EEA6EA8334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B63A-36C6-4183-A3CB-7A2C59D411F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96313" cy="1143000"/>
          </a:xfrm>
        </p:spPr>
        <p:txBody>
          <a:bodyPr/>
          <a:lstStyle/>
          <a:p>
            <a:r>
              <a:rPr lang="th-TH" sz="4000" b="1" smtClean="0">
                <a:solidFill>
                  <a:schemeClr val="accent1"/>
                </a:solidFill>
                <a:cs typeface="Angsana New" pitchFamily="18" charset="-34"/>
              </a:rPr>
              <a:t>ปัจจัยพื้นฐานที่จะทำให้แผนกลยุทธ์สัมฤทธิ์ผล</a:t>
            </a:r>
            <a:r>
              <a:rPr lang="th-TH" sz="4800" b="1" smtClean="0">
                <a:solidFill>
                  <a:schemeClr val="tx1"/>
                </a:solidFill>
                <a:cs typeface="Angsana New" pitchFamily="18" charset="-34"/>
              </a:rPr>
              <a:t> 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495800"/>
          </a:xfrm>
        </p:spPr>
        <p:txBody>
          <a:bodyPr/>
          <a:lstStyle/>
          <a:p>
            <a:pPr lvl="2">
              <a:lnSpc>
                <a:spcPct val="80000"/>
              </a:lnSpc>
            </a:pPr>
            <a:r>
              <a:rPr lang="th-TH" sz="4000" dirty="0" smtClean="0">
                <a:cs typeface="Angsana New" pitchFamily="18" charset="-34"/>
              </a:rPr>
              <a:t>กำหนดแผนที่จะนำไปปฏิบัติอย่างชัดเจน  มีประสิทธิภาพ</a:t>
            </a:r>
          </a:p>
          <a:p>
            <a:pPr lvl="2">
              <a:lnSpc>
                <a:spcPct val="80000"/>
              </a:lnSpc>
            </a:pPr>
            <a:r>
              <a:rPr lang="th-TH" sz="4000" dirty="0" smtClean="0">
                <a:cs typeface="Angsana New" pitchFamily="18" charset="-34"/>
              </a:rPr>
              <a:t>มีทรัพยากรที่พอเพียง  มีคุณภาพ  ตามความต้องการตามแผนงาน</a:t>
            </a:r>
          </a:p>
          <a:p>
            <a:pPr lvl="2">
              <a:lnSpc>
                <a:spcPct val="80000"/>
              </a:lnSpc>
            </a:pPr>
            <a:r>
              <a:rPr lang="th-TH" sz="4000" dirty="0" smtClean="0">
                <a:cs typeface="Angsana New" pitchFamily="18" charset="-34"/>
              </a:rPr>
              <a:t>สร้างวัฒนธรรมองค์กรที่ส่งเสริมการเรียนรู้ 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th-TH" sz="4000" dirty="0" smtClean="0">
                <a:cs typeface="Angsana New" pitchFamily="18" charset="-34"/>
              </a:rPr>
              <a:t>   ร่วมมือร่วมใจอย่างทั่วถึงและต่อเนื่อง</a:t>
            </a:r>
          </a:p>
          <a:p>
            <a:pPr lvl="2">
              <a:lnSpc>
                <a:spcPct val="80000"/>
              </a:lnSpc>
            </a:pPr>
            <a:r>
              <a:rPr lang="th-TH" sz="4000" dirty="0" smtClean="0">
                <a:cs typeface="Angsana New" pitchFamily="18" charset="-34"/>
              </a:rPr>
              <a:t>ผู้บริหารสูงสุดขององค์กรเอาจริงเอาจัง</a:t>
            </a:r>
          </a:p>
          <a:p>
            <a:endParaRPr lang="th-TH" sz="4000" dirty="0" smtClean="0"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ABE6C53-F745-46AD-93B8-2505E377412F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FAB855-E7F0-4B87-AD26-FC0979F2E68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915400" cy="1143000"/>
          </a:xfrm>
        </p:spPr>
        <p:txBody>
          <a:bodyPr/>
          <a:lstStyle/>
          <a:p>
            <a:r>
              <a:rPr lang="th-TH" sz="4800" b="1" smtClean="0">
                <a:cs typeface="Angsana New" pitchFamily="18" charset="-34"/>
              </a:rPr>
              <a:t>ปัจจัยที่สำคัญในการบริหารเชิงกลยุทธ์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2400" y="1752600"/>
            <a:ext cx="9144000" cy="4495800"/>
          </a:xfrm>
        </p:spPr>
        <p:txBody>
          <a:bodyPr/>
          <a:lstStyle/>
          <a:p>
            <a:pPr lvl="2">
              <a:buFontTx/>
              <a:buNone/>
              <a:defRPr/>
            </a:pPr>
            <a:r>
              <a:rPr lang="en-US" sz="4000" dirty="0" smtClean="0">
                <a:solidFill>
                  <a:srgbClr val="FF0000"/>
                </a:solidFill>
                <a:cs typeface="Angsana New" pitchFamily="18" charset="-34"/>
              </a:rPr>
              <a:t> 1. </a:t>
            </a:r>
            <a:r>
              <a:rPr lang="en-US" sz="4000" dirty="0" err="1" smtClean="0">
                <a:solidFill>
                  <a:srgbClr val="FF0000"/>
                </a:solidFill>
                <a:cs typeface="Angsana New" pitchFamily="18" charset="-34"/>
              </a:rPr>
              <a:t>การบริหารข้อมูล</a:t>
            </a:r>
            <a:r>
              <a:rPr lang="en-US" sz="4000" dirty="0" smtClean="0">
                <a:solidFill>
                  <a:srgbClr val="FF0000"/>
                </a:solidFill>
                <a:cs typeface="Angsana New" pitchFamily="18" charset="-34"/>
              </a:rPr>
              <a:t>  </a:t>
            </a:r>
            <a:r>
              <a:rPr lang="en-US" sz="4000" dirty="0" err="1" smtClean="0">
                <a:solidFill>
                  <a:schemeClr val="tx1">
                    <a:lumMod val="60000"/>
                    <a:lumOff val="40000"/>
                  </a:schemeClr>
                </a:solidFill>
                <a:cs typeface="Angsana New" pitchFamily="18" charset="-34"/>
              </a:rPr>
              <a:t>โดยจัดเก็บและรวบรวมข้อมูล</a:t>
            </a:r>
            <a:r>
              <a:rPr lang="en-US" sz="4000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Angsana New" pitchFamily="18" charset="-34"/>
              </a:rPr>
              <a:t>  </a:t>
            </a:r>
            <a:r>
              <a:rPr lang="en-US" sz="4000" dirty="0" err="1" smtClean="0">
                <a:solidFill>
                  <a:schemeClr val="tx1">
                    <a:lumMod val="60000"/>
                    <a:lumOff val="40000"/>
                  </a:schemeClr>
                </a:solidFill>
                <a:cs typeface="Angsana New" pitchFamily="18" charset="-34"/>
              </a:rPr>
              <a:t>ทั้งที่เกี่ยวกับปัจจัยภายนอกและปัจจัยภายใน</a:t>
            </a:r>
            <a:r>
              <a:rPr lang="en-US" sz="4000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Angsana New" pitchFamily="18" charset="-34"/>
              </a:rPr>
              <a:t>  </a:t>
            </a:r>
            <a:r>
              <a:rPr lang="en-US" sz="4000" dirty="0" err="1" smtClean="0">
                <a:solidFill>
                  <a:schemeClr val="tx1">
                    <a:lumMod val="60000"/>
                    <a:lumOff val="40000"/>
                  </a:schemeClr>
                </a:solidFill>
                <a:cs typeface="Angsana New" pitchFamily="18" charset="-34"/>
              </a:rPr>
              <a:t>เพื่อนำมาวิเคราะห์แยกแยะ</a:t>
            </a:r>
            <a:r>
              <a:rPr lang="en-US" sz="4000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Angsana New" pitchFamily="18" charset="-34"/>
              </a:rPr>
              <a:t> </a:t>
            </a:r>
            <a:r>
              <a:rPr lang="en-US" sz="4000" dirty="0" err="1" smtClean="0">
                <a:solidFill>
                  <a:schemeClr val="tx1">
                    <a:lumMod val="60000"/>
                    <a:lumOff val="40000"/>
                  </a:schemeClr>
                </a:solidFill>
                <a:cs typeface="Angsana New" pitchFamily="18" charset="-34"/>
              </a:rPr>
              <a:t>และประเมินเพื่อใช้กำหนดกลยุทธ</a:t>
            </a:r>
            <a:endParaRPr lang="en-US" sz="4000" dirty="0" smtClean="0">
              <a:solidFill>
                <a:schemeClr val="tx1">
                  <a:lumMod val="60000"/>
                  <a:lumOff val="40000"/>
                </a:schemeClr>
              </a:solidFill>
              <a:cs typeface="Angsana New" pitchFamily="18" charset="-34"/>
            </a:endParaRPr>
          </a:p>
          <a:p>
            <a:pPr lvl="2">
              <a:buFontTx/>
              <a:buNone/>
              <a:defRPr/>
            </a:pPr>
            <a:r>
              <a:rPr lang="en-US" sz="4000" dirty="0" smtClean="0">
                <a:solidFill>
                  <a:srgbClr val="FF0000"/>
                </a:solidFill>
                <a:cs typeface="Angsana New" pitchFamily="18" charset="-34"/>
              </a:rPr>
              <a:t> 2. การมีส่วนร่วมอย่างสร้างสรรและจริงจังของผู้บริหารในการประเมินสถานการณ์และกำหนดกลยุทธ</a:t>
            </a:r>
            <a:r>
              <a:rPr lang="th-TH" sz="4000" dirty="0" smtClean="0">
                <a:solidFill>
                  <a:srgbClr val="FF0000"/>
                </a:solidFill>
                <a:cs typeface="Angsana New" pitchFamily="18" charset="-34"/>
              </a:rPr>
              <a:t>์</a:t>
            </a:r>
            <a:r>
              <a:rPr lang="en-US" sz="4000" dirty="0" smtClean="0">
                <a:solidFill>
                  <a:srgbClr val="FF0000"/>
                </a:solidFill>
                <a:cs typeface="Angsana New" pitchFamily="18" charset="-34"/>
              </a:rPr>
              <a:t>(participative involvement)  </a:t>
            </a:r>
            <a:r>
              <a:rPr lang="en-US" sz="4000" dirty="0" smtClean="0">
                <a:cs typeface="Angsana New" pitchFamily="18" charset="-34"/>
              </a:rPr>
              <a:t>เพื่อให้เกิดการถ่วงดุลย์อำนาจในการดำเนินการตามกลยุทธหรือที่เรียกว่า Check and balance</a:t>
            </a:r>
            <a:endParaRPr lang="en-US" sz="3200" dirty="0" smtClean="0"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B2381C7-2E1C-4B94-B610-9D359A9CA31C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F4127-8274-4FD6-B74E-7DD0FB305E4C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8534400" cy="4038600"/>
          </a:xfrm>
        </p:spPr>
        <p:txBody>
          <a:bodyPr/>
          <a:lstStyle/>
          <a:p>
            <a:pPr lvl="2">
              <a:lnSpc>
                <a:spcPct val="90000"/>
              </a:lnSpc>
              <a:buFontTx/>
              <a:buNone/>
            </a:pPr>
            <a:r>
              <a:rPr lang="th-TH" sz="4000" smtClean="0">
                <a:solidFill>
                  <a:srgbClr val="FF0000"/>
                </a:solidFill>
                <a:cs typeface="Angsana New" pitchFamily="18" charset="-34"/>
              </a:rPr>
              <a:t>3. มีหน่วยงานกลางทำหน้าที่เป็น</a:t>
            </a:r>
            <a:r>
              <a:rPr lang="th-TH" sz="4000" smtClean="0">
                <a:solidFill>
                  <a:srgbClr val="FFFF00"/>
                </a:solidFill>
                <a:cs typeface="Angsana New" pitchFamily="18" charset="-34"/>
              </a:rPr>
              <a:t>เลขาธิการ  วิเคราะห์  ประเมิน  จัดทำแผนงานติดตามผลการนำไปปฏิบัติ และประเมินผล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th-TH" sz="4000" smtClean="0">
                <a:solidFill>
                  <a:srgbClr val="FF0000"/>
                </a:solidFill>
                <a:cs typeface="Angsana New" pitchFamily="18" charset="-34"/>
              </a:rPr>
              <a:t>4. มีระบบงาน  ระเบียบปฏิบัติงาน  </a:t>
            </a:r>
            <a:r>
              <a:rPr lang="th-TH" sz="4000" smtClean="0">
                <a:solidFill>
                  <a:srgbClr val="FFFF00"/>
                </a:solidFill>
                <a:cs typeface="Angsana New" pitchFamily="18" charset="-34"/>
              </a:rPr>
              <a:t>ตลอดจนขั้นตอนปฏิบัติงานที่เป็นมาตรฐานคงเส้นคงวา  แต่ก็สามารถปรับปรุงเปลี่ยนแปลงให้เหมาะสมได้ตลอดเวลา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915400" cy="1143000"/>
          </a:xfrm>
        </p:spPr>
        <p:txBody>
          <a:bodyPr/>
          <a:lstStyle/>
          <a:p>
            <a:r>
              <a:rPr lang="th-TH" b="1" smtClean="0">
                <a:cs typeface="Angsana New" pitchFamily="18" charset="-34"/>
              </a:rPr>
              <a:t>ปัจจัยที่สำคัญในการบริหารเชิงกลยุทธ์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915400" cy="1143000"/>
          </a:xfrm>
        </p:spPr>
        <p:txBody>
          <a:bodyPr/>
          <a:lstStyle/>
          <a:p>
            <a:r>
              <a:rPr lang="th-TH" b="1" smtClean="0">
                <a:cs typeface="Angsana New" pitchFamily="18" charset="-34"/>
              </a:rPr>
              <a:t>ปัจจัยที่สำคัญในการบริหารเชิงกลยุทธ์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8839200" cy="4114800"/>
          </a:xfrm>
        </p:spPr>
        <p:txBody>
          <a:bodyPr/>
          <a:lstStyle/>
          <a:p>
            <a:pPr lvl="3">
              <a:lnSpc>
                <a:spcPct val="90000"/>
              </a:lnSpc>
              <a:buFontTx/>
              <a:buNone/>
            </a:pPr>
            <a:r>
              <a:rPr lang="th-TH" sz="4000" dirty="0" smtClean="0">
                <a:cs typeface="Angsana New" pitchFamily="18" charset="-34"/>
              </a:rPr>
              <a:t>5. วัฒนธรรมองค์กรที่จะส่งเสริมให้เกิดความร่วมมือร่วมใจ  การเรียนรู้  และการพัฒนาอย่างต่อเนื่อง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th-TH" sz="4000" dirty="0" smtClean="0">
                <a:cs typeface="Angsana New" pitchFamily="18" charset="-34"/>
              </a:rPr>
              <a:t>6. มีระบบการตรวจสอบภายในที่มีประสิทธิภาพ  เพื่อติดตามให้มีการนำเอาแผนกลยุทธ์ไปปฏิบัติอย่างถูกต้องและจริงจัง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sz="4000" dirty="0" smtClean="0">
                <a:cs typeface="Angsana New" pitchFamily="18" charset="-34"/>
              </a:rPr>
              <a:t>		       7. ควรมีที่ปรึกษาด้านกลยุทธ์</a:t>
            </a:r>
          </a:p>
          <a:p>
            <a:pPr>
              <a:lnSpc>
                <a:spcPct val="90000"/>
              </a:lnSpc>
              <a:buFontTx/>
              <a:buNone/>
            </a:pPr>
            <a:endParaRPr lang="th-TH" sz="4000" dirty="0" smtClean="0">
              <a:cs typeface="Angsana New" pitchFamily="18" charset="-34"/>
            </a:endParaRPr>
          </a:p>
        </p:txBody>
      </p:sp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B2381C7-2E1C-4B94-B610-9D359A9CA31C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16BD1A-FEA9-4687-8B7C-2F258B6150CD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613B449-AA4F-4E05-86D3-5043A170197C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78C12-1F09-4B8F-A236-486483C22764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th-TH" b="1" smtClean="0">
                <a:cs typeface="Angsana New" pitchFamily="18" charset="-34"/>
              </a:rPr>
              <a:t>ปัญหาและอุปสรรคการบริหารกลยุทธ์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114800"/>
          </a:xfrm>
        </p:spPr>
        <p:txBody>
          <a:bodyPr/>
          <a:lstStyle/>
          <a:p>
            <a:pPr lvl="2"/>
            <a:r>
              <a:rPr lang="th-TH" sz="3600" dirty="0" smtClean="0">
                <a:cs typeface="Angsana New" pitchFamily="18" charset="-34"/>
              </a:rPr>
              <a:t>ขาดความรู้เกี่ยวกับงานที่ตัวเองประกอบการ เช่น เรื่องของระบบ  ขนาดและโครงสร้าง ปัจจัยที่ผลักดันและแนวโน้มในอนาคต</a:t>
            </a:r>
          </a:p>
          <a:p>
            <a:pPr lvl="2"/>
            <a:r>
              <a:rPr lang="th-TH" sz="3600" dirty="0" smtClean="0">
                <a:cs typeface="Angsana New" pitchFamily="18" charset="-34"/>
              </a:rPr>
              <a:t>ขาดความรู้เกี่ยวกับปัญหาของการแข่งขัน เช่น ปัจจัยที่ใช้ในการแข่งขัน และข้อมูลเกี่ยวกับคู่แข่งขัน</a:t>
            </a:r>
          </a:p>
          <a:p>
            <a:pPr lvl="2"/>
            <a:r>
              <a:rPr lang="th-TH" sz="3600" dirty="0" smtClean="0">
                <a:cs typeface="Angsana New" pitchFamily="18" charset="-34"/>
              </a:rPr>
              <a:t>ขาดการจัดเก็บและวิเคราะห์ข้อมูลอย่างเป็นระบบ</a:t>
            </a:r>
          </a:p>
          <a:p>
            <a:pPr lvl="2"/>
            <a:r>
              <a:rPr lang="th-TH" sz="3600" dirty="0" smtClean="0">
                <a:cs typeface="Angsana New" pitchFamily="18" charset="-34"/>
              </a:rPr>
              <a:t>ไม่คุ้นเคยกับการคิดเชิงระบบและการคิดเชิงกล</a:t>
            </a:r>
            <a:r>
              <a:rPr lang="th-TH" sz="3600" dirty="0" err="1" smtClean="0">
                <a:cs typeface="Angsana New" pitchFamily="18" charset="-34"/>
              </a:rPr>
              <a:t>ยุทธ</a:t>
            </a:r>
            <a:endParaRPr lang="th-TH" sz="3600" dirty="0" smtClean="0">
              <a:cs typeface="Angsana New" pitchFamily="18" charset="-34"/>
            </a:endParaRPr>
          </a:p>
          <a:p>
            <a:pPr lvl="2"/>
            <a:r>
              <a:rPr lang="th-TH" sz="3600" dirty="0" smtClean="0">
                <a:cs typeface="Angsana New" pitchFamily="18" charset="-34"/>
              </a:rPr>
              <a:t>ปัญหาเกี่ยวกับการบริหารการเปลี่ยนแปลง  การสร้างวัฒนธรรมองค์กรขึ้นใหม่  การเรียนรู้ และการสร้างภาวะผู้นำ</a:t>
            </a:r>
          </a:p>
          <a:p>
            <a:endParaRPr lang="th-TH" sz="3600" dirty="0" smtClean="0"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78F4FAA-19D9-4154-9226-F79EF5084EF9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2A900C-F19B-48B2-9BBD-EB4DB87AE9AF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</p:spPr>
        <p:txBody>
          <a:bodyPr/>
          <a:lstStyle/>
          <a:p>
            <a:r>
              <a:rPr lang="th-TH" sz="5400" b="1" smtClean="0">
                <a:solidFill>
                  <a:schemeClr val="tx1"/>
                </a:solidFill>
                <a:cs typeface="Angsana New" pitchFamily="18" charset="-34"/>
              </a:rPr>
              <a:t>ลำดับขั้นในการวางแผนกลยุทธ์</a:t>
            </a:r>
            <a:endParaRPr lang="th-TH" smtClean="0">
              <a:solidFill>
                <a:schemeClr val="tx1"/>
              </a:solidFill>
              <a:cs typeface="Angsana New" pitchFamily="18" charset="-34"/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4000" b="1" smtClean="0">
                <a:cs typeface="Angsana New" pitchFamily="18" charset="-34"/>
              </a:rPr>
              <a:t>Top Management		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4000" b="1" smtClean="0">
                <a:cs typeface="Angsana New" pitchFamily="18" charset="-34"/>
              </a:rPr>
              <a:t>		</a:t>
            </a:r>
            <a:r>
              <a:rPr lang="en-US" sz="4000" b="1" smtClean="0">
                <a:solidFill>
                  <a:srgbClr val="66FF33"/>
                </a:solidFill>
                <a:cs typeface="Angsana New" pitchFamily="18" charset="-34"/>
              </a:rPr>
              <a:t>Chief Executive Officer	President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4000" b="1" smtClean="0">
                <a:solidFill>
                  <a:srgbClr val="66FF33"/>
                </a:solidFill>
                <a:cs typeface="Angsana New" pitchFamily="18" charset="-34"/>
              </a:rPr>
              <a:t>		Vice - President		General Managers</a:t>
            </a:r>
            <a:endParaRPr lang="en-US" sz="4000" b="1" smtClean="0">
              <a:cs typeface="Angsana New" pitchFamily="18" charset="-34"/>
            </a:endParaRPr>
          </a:p>
          <a:p>
            <a:pPr>
              <a:lnSpc>
                <a:spcPct val="70000"/>
              </a:lnSpc>
            </a:pPr>
            <a:r>
              <a:rPr lang="en-US" sz="4000" b="1" smtClean="0">
                <a:cs typeface="Angsana New" pitchFamily="18" charset="-34"/>
              </a:rPr>
              <a:t>Middle Management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4000" b="1" smtClean="0">
                <a:cs typeface="Angsana New" pitchFamily="18" charset="-34"/>
              </a:rPr>
              <a:t>		</a:t>
            </a:r>
            <a:r>
              <a:rPr lang="en-US" sz="4000" b="1" smtClean="0">
                <a:solidFill>
                  <a:srgbClr val="66FF33"/>
                </a:solidFill>
                <a:cs typeface="Angsana New" pitchFamily="18" charset="-34"/>
              </a:rPr>
              <a:t>Divisional Managers   	Product Managers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4000" b="1" smtClean="0">
                <a:solidFill>
                  <a:srgbClr val="66FF33"/>
                </a:solidFill>
                <a:cs typeface="Angsana New" pitchFamily="18" charset="-34"/>
              </a:rPr>
              <a:t>		Department Managers	Plant Managers</a:t>
            </a:r>
            <a:endParaRPr lang="en-US" sz="4000" b="1" smtClean="0">
              <a:cs typeface="Angsana New" pitchFamily="18" charset="-34"/>
            </a:endParaRPr>
          </a:p>
          <a:p>
            <a:pPr>
              <a:lnSpc>
                <a:spcPct val="70000"/>
              </a:lnSpc>
            </a:pPr>
            <a:r>
              <a:rPr lang="en-US" sz="4000" b="1" smtClean="0">
                <a:cs typeface="Angsana New" pitchFamily="18" charset="-34"/>
              </a:rPr>
              <a:t>Lower  Management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4000" b="1" smtClean="0">
                <a:cs typeface="Angsana New" pitchFamily="18" charset="-34"/>
              </a:rPr>
              <a:t>		</a:t>
            </a:r>
            <a:r>
              <a:rPr lang="en-US" sz="4000" b="1" smtClean="0">
                <a:solidFill>
                  <a:srgbClr val="66FF33"/>
                </a:solidFill>
                <a:cs typeface="Angsana New" pitchFamily="18" charset="-34"/>
              </a:rPr>
              <a:t>Functional Managers	Unit Managers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4000" b="1" smtClean="0">
                <a:solidFill>
                  <a:srgbClr val="66FF33"/>
                </a:solidFill>
                <a:cs typeface="Angsana New" pitchFamily="18" charset="-34"/>
              </a:rPr>
              <a:t>		Supervisors			Foremen</a:t>
            </a:r>
            <a:endParaRPr lang="en-US" b="1" smtClean="0">
              <a:solidFill>
                <a:srgbClr val="66FF33"/>
              </a:solidFill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11E693A-BAD0-4561-BA37-67E88CAFFB89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379D7-0A76-4C73-8675-233DFA38D401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 smtClean="0">
                <a:solidFill>
                  <a:schemeClr val="accent1"/>
                </a:solidFill>
                <a:cs typeface="Angsana New" pitchFamily="18" charset="-34"/>
              </a:rPr>
              <a:t>วิธีการขององค์กรในการจัดทำกลยุทธ์	</a:t>
            </a:r>
            <a:endParaRPr lang="th-TH" smtClean="0">
              <a:cs typeface="Angsana New" pitchFamily="18" charset="-34"/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5400" b="1" smtClean="0">
                <a:cs typeface="Angsana New" pitchFamily="18" charset="-34"/>
              </a:rPr>
              <a:t>The Master Strategist Approach</a:t>
            </a:r>
          </a:p>
          <a:p>
            <a:pPr>
              <a:lnSpc>
                <a:spcPct val="80000"/>
              </a:lnSpc>
            </a:pPr>
            <a:r>
              <a:rPr lang="en-US" sz="5400" b="1" smtClean="0">
                <a:cs typeface="Angsana New" pitchFamily="18" charset="-34"/>
              </a:rPr>
              <a:t>The Delegate - It - to - Others Approach</a:t>
            </a:r>
          </a:p>
          <a:p>
            <a:pPr>
              <a:lnSpc>
                <a:spcPct val="80000"/>
              </a:lnSpc>
            </a:pPr>
            <a:r>
              <a:rPr lang="en-US" sz="5400" b="1" smtClean="0">
                <a:cs typeface="Angsana New" pitchFamily="18" charset="-34"/>
              </a:rPr>
              <a:t>The Collaborative Approach</a:t>
            </a:r>
          </a:p>
          <a:p>
            <a:pPr>
              <a:lnSpc>
                <a:spcPct val="80000"/>
              </a:lnSpc>
            </a:pPr>
            <a:r>
              <a:rPr lang="en-US" sz="5400" b="1" smtClean="0">
                <a:cs typeface="Angsana New" pitchFamily="18" charset="-34"/>
              </a:rPr>
              <a:t>The Champion Approach</a:t>
            </a:r>
            <a:endParaRPr lang="en-US" sz="4400" b="1" smtClean="0"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F1C65CD-ADFF-40F8-8095-C83D86BBE9FE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3635E-B148-4122-8C37-36769A672494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smtClean="0">
                <a:solidFill>
                  <a:schemeClr val="accent1"/>
                </a:solidFill>
                <a:cs typeface="Angsana New" pitchFamily="18" charset="-34"/>
              </a:rPr>
              <a:t>The Master Strategist Approach</a:t>
            </a:r>
            <a:endParaRPr lang="en-US" sz="6000" b="1" smtClean="0">
              <a:cs typeface="Angsana New" pitchFamily="18" charset="-34"/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4400" b="1" smtClean="0">
                <a:cs typeface="Angsana New" pitchFamily="18" charset="-34"/>
              </a:rPr>
              <a:t>ผู้บริหาร เป็นผู้ควบคุมและสร้างกลยุทธ์</a:t>
            </a:r>
          </a:p>
          <a:p>
            <a:r>
              <a:rPr lang="th-TH" sz="4400" b="1" smtClean="0">
                <a:cs typeface="Angsana New" pitchFamily="18" charset="-34"/>
              </a:rPr>
              <a:t>ผู้บริหารมีส่วนร่วมในการสร้างกลยุทธ์ทุกๆเรื่อง</a:t>
            </a:r>
          </a:p>
          <a:p>
            <a:r>
              <a:rPr lang="th-TH" sz="4400" b="1" smtClean="0">
                <a:cs typeface="Angsana New" pitchFamily="18" charset="-34"/>
              </a:rPr>
              <a:t>ผู้บริหาร เป็นผู้รับผิดชอบต่อกลยุทธ์ที่เลือก</a:t>
            </a:r>
            <a:endParaRPr lang="th-TH" smtClean="0"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1DFECE6-BEF9-493B-A3DC-EFB5BE143DAC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F974E4-A056-431B-8857-E3C1CA9CAB5D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29600" cy="1143000"/>
          </a:xfrm>
        </p:spPr>
        <p:txBody>
          <a:bodyPr/>
          <a:lstStyle/>
          <a:p>
            <a:r>
              <a:rPr lang="en-US" sz="4800" b="1" smtClean="0">
                <a:solidFill>
                  <a:schemeClr val="accent1"/>
                </a:solidFill>
                <a:cs typeface="Angsana New" pitchFamily="18" charset="-34"/>
              </a:rPr>
              <a:t>The Delegate - It - to - Others Approach</a:t>
            </a:r>
            <a:endParaRPr lang="en-US" sz="6000" b="1" smtClean="0">
              <a:cs typeface="Angsana New" pitchFamily="18" charset="-34"/>
            </a:endParaRP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9144000" cy="4038600"/>
          </a:xfrm>
        </p:spPr>
        <p:txBody>
          <a:bodyPr/>
          <a:lstStyle/>
          <a:p>
            <a:r>
              <a:rPr lang="th-TH" sz="4000" b="1" smtClean="0">
                <a:cs typeface="Angsana New" pitchFamily="18" charset="-34"/>
              </a:rPr>
              <a:t>ผู้บริหารมอบหมายให้ทีมงาน เป็นผู้ควบคุมและสร้างกลยุทธ์</a:t>
            </a:r>
          </a:p>
          <a:p>
            <a:r>
              <a:rPr lang="th-TH" sz="4000" b="1" smtClean="0">
                <a:cs typeface="Angsana New" pitchFamily="18" charset="-34"/>
              </a:rPr>
              <a:t>ผู้บริหารระดับบน เป็นผู้เลือกกลยุทธ์จากการเสนอของผู้บริหารระดับล่าง</a:t>
            </a:r>
          </a:p>
          <a:p>
            <a:r>
              <a:rPr lang="th-TH" sz="4000" b="1" smtClean="0">
                <a:cs typeface="Angsana New" pitchFamily="18" charset="-34"/>
              </a:rPr>
              <a:t>ผู้บริหาร เป็นผู้ติดตามรายงานและให้ข้อเสนอแนะกลยุทธ์</a:t>
            </a:r>
          </a:p>
          <a:p>
            <a:r>
              <a:rPr lang="th-TH" sz="4000" b="1" smtClean="0">
                <a:cs typeface="Angsana New" pitchFamily="18" charset="-34"/>
              </a:rPr>
              <a:t>มักใช้ในกลยุทธ์ที่เน้นผลในระยะสั้น หรือการแก้ปัญหาประจำวัน</a:t>
            </a:r>
          </a:p>
          <a:p>
            <a:endParaRPr lang="th-TH" sz="4000" b="1" smtClean="0">
              <a:cs typeface="Angsana New" pitchFamily="18" charset="-34"/>
            </a:endParaRPr>
          </a:p>
          <a:p>
            <a:endParaRPr lang="th-TH" sz="4000" b="1" smtClean="0">
              <a:cs typeface="Angsana New" pitchFamily="18" charset="-34"/>
            </a:endParaRPr>
          </a:p>
          <a:p>
            <a:endParaRPr lang="th-TH" sz="3600" smtClean="0"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0D0D0FD-15B0-4B29-A3AD-0B64CC8F79D5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9679F-2442-404B-B3D1-28FCC24CC59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7200" b="1" smtClean="0">
                <a:latin typeface="Cordia New" pitchFamily="34" charset="-34"/>
              </a:rPr>
              <a:t>Strategic  Management</a:t>
            </a:r>
            <a:endParaRPr lang="en-US" sz="7200" b="1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sz="4800" dirty="0" err="1" smtClean="0">
                <a:latin typeface="Cordia New" pitchFamily="34" charset="-34"/>
              </a:rPr>
              <a:t>เป็นการบริหารเพื่อให้บรรลุจุดมุ่งหมาย</a:t>
            </a:r>
            <a:r>
              <a:rPr lang="en-US" sz="4800" dirty="0" smtClean="0">
                <a:latin typeface="Cordia New" pitchFamily="34" charset="-34"/>
              </a:rPr>
              <a:t> ขององค์การโดยสร้างความสัมพันธ์ระหว่างองค์การให้เหมาะสมกับสภาพแวดล้อม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82D2885-B95B-4672-9107-F39B2E52C9A4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340ED-73C1-4F16-B5C8-4568BAE663F2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smtClean="0">
                <a:solidFill>
                  <a:schemeClr val="accent1"/>
                </a:solidFill>
                <a:cs typeface="Angsana New" pitchFamily="18" charset="-34"/>
              </a:rPr>
              <a:t>The Collaborative Approach</a:t>
            </a:r>
            <a:endParaRPr lang="en-US" sz="6000" b="1" smtClean="0">
              <a:cs typeface="Angsana New" pitchFamily="18" charset="-34"/>
            </a:endParaRP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763000" cy="4114800"/>
          </a:xfrm>
        </p:spPr>
        <p:txBody>
          <a:bodyPr/>
          <a:lstStyle/>
          <a:p>
            <a:r>
              <a:rPr lang="th-TH" sz="4400" b="1" smtClean="0">
                <a:cs typeface="Angsana New" pitchFamily="18" charset="-34"/>
              </a:rPr>
              <a:t>ผู้บริหารร่วมกำหนดกลยุทธ์กับพนักงาน</a:t>
            </a:r>
          </a:p>
          <a:p>
            <a:r>
              <a:rPr lang="th-TH" sz="4400" b="1" smtClean="0">
                <a:cs typeface="Angsana New" pitchFamily="18" charset="-34"/>
              </a:rPr>
              <a:t>ผู้บริหารให้ความเห็นชอบและสนับสนุนการใช้กลยุทธ์ </a:t>
            </a:r>
          </a:p>
          <a:p>
            <a:r>
              <a:rPr lang="th-TH" sz="4400" b="1" smtClean="0">
                <a:cs typeface="Angsana New" pitchFamily="18" charset="-34"/>
              </a:rPr>
              <a:t>ผู้ที่รับผิดชอบในการกำหนดกลยุทธ์จะต้องเป็นผู้รับผิดชอบในการประยุกต์ใช้กลยุทธ์ให้ประสบความสำเร็จ</a:t>
            </a:r>
            <a:endParaRPr lang="th-TH" sz="4400" smtClean="0"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CA7B2D3-D6B0-4E67-9518-BDEF7358ACE1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FB1188-1CFC-4B24-95FA-23E59C66DABC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smtClean="0">
                <a:solidFill>
                  <a:schemeClr val="accent1"/>
                </a:solidFill>
                <a:cs typeface="Angsana New" pitchFamily="18" charset="-34"/>
              </a:rPr>
              <a:t>The Champion Approach</a:t>
            </a:r>
            <a:endParaRPr lang="en-US" sz="6000" b="1" smtClean="0">
              <a:cs typeface="Angsana New" pitchFamily="18" charset="-34"/>
            </a:endParaRP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h-TH" sz="3600" b="1" smtClean="0">
                <a:cs typeface="Angsana New" pitchFamily="18" charset="-34"/>
              </a:rPr>
              <a:t>ผู้บริหารมอบหมายให้ผู้บริหารระดับล่างพัฒนาและเป็นผู้ที่รับผิดชอบในการกำหนดกลยุทธ์  และการประยุกต์ใช้กลยุทธ์ให้ประสบความสำเร็จ</a:t>
            </a:r>
          </a:p>
          <a:p>
            <a:pPr>
              <a:lnSpc>
                <a:spcPct val="80000"/>
              </a:lnSpc>
            </a:pPr>
            <a:r>
              <a:rPr lang="th-TH" sz="3600" b="1" smtClean="0">
                <a:cs typeface="Angsana New" pitchFamily="18" charset="-34"/>
              </a:rPr>
              <a:t>กลยุทธ์โดยรวมขององค์กรเป็นผลรวมจากกลยุทธ์ย่อยๆของแต่ละหน่วยงาน</a:t>
            </a:r>
          </a:p>
          <a:p>
            <a:pPr>
              <a:lnSpc>
                <a:spcPct val="80000"/>
              </a:lnSpc>
            </a:pPr>
            <a:r>
              <a:rPr lang="th-TH" sz="3600" b="1" smtClean="0">
                <a:cs typeface="Angsana New" pitchFamily="18" charset="-34"/>
              </a:rPr>
              <a:t>ผู้บริหารระดับสูงสุด เป็นผู้ประเมินกลยุทธ์ที่เสนอมาจากผู้บริหารระดับล่าง</a:t>
            </a:r>
          </a:p>
          <a:p>
            <a:pPr>
              <a:lnSpc>
                <a:spcPct val="80000"/>
              </a:lnSpc>
            </a:pPr>
            <a:r>
              <a:rPr lang="th-TH" sz="3600" b="1" smtClean="0">
                <a:cs typeface="Angsana New" pitchFamily="18" charset="-34"/>
              </a:rPr>
              <a:t>ผู้บริหารระดับสูงสุด เป็นผู้กำหนดทิศทางขององค์กรโดยรวม</a:t>
            </a:r>
          </a:p>
          <a:p>
            <a:pPr>
              <a:lnSpc>
                <a:spcPct val="80000"/>
              </a:lnSpc>
            </a:pPr>
            <a:r>
              <a:rPr lang="th-TH" sz="3600" b="1" smtClean="0">
                <a:cs typeface="Angsana New" pitchFamily="18" charset="-34"/>
              </a:rPr>
              <a:t>มักใช้ในองค์กรขนาดใหญ่</a:t>
            </a:r>
            <a:endParaRPr lang="th-TH" sz="3600" smtClean="0"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E9C58F7-1E17-497F-B396-F17058203641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FE2484-36E9-4C09-8434-76438550A77E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4580" name="Rectangle 2"/>
          <p:cNvSpPr>
            <a:spLocks noChangeArrowheads="1"/>
          </p:cNvSpPr>
          <p:nvPr/>
        </p:nvSpPr>
        <p:spPr bwMode="auto">
          <a:xfrm>
            <a:off x="2568575" y="6119813"/>
            <a:ext cx="3908425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838200" y="1295400"/>
            <a:ext cx="7391400" cy="533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530436" name="Rectangle 4"/>
          <p:cNvSpPr>
            <a:spLocks noChangeArrowheads="1"/>
          </p:cNvSpPr>
          <p:nvPr/>
        </p:nvSpPr>
        <p:spPr bwMode="auto">
          <a:xfrm>
            <a:off x="381000" y="228600"/>
            <a:ext cx="8382000" cy="129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ctr">
              <a:lnSpc>
                <a:spcPct val="85000"/>
              </a:lnSpc>
              <a:defRPr/>
            </a:pPr>
            <a:r>
              <a:rPr lang="th-TH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walliaUPC" pitchFamily="34" charset="-34"/>
              </a:rPr>
              <a:t>ปัจจัยที่มีผลต่อความสำเร็จใน</a:t>
            </a:r>
            <a:r>
              <a:rPr lang="th-TH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การจัดการกลยุทธ์</a:t>
            </a:r>
          </a:p>
        </p:txBody>
      </p:sp>
      <p:sp>
        <p:nvSpPr>
          <p:cNvPr id="530437" name="Rectangle 5"/>
          <p:cNvSpPr>
            <a:spLocks noChangeArrowheads="1"/>
          </p:cNvSpPr>
          <p:nvPr/>
        </p:nvSpPr>
        <p:spPr bwMode="auto">
          <a:xfrm>
            <a:off x="1143000" y="2133600"/>
            <a:ext cx="7010400" cy="434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/>
            </a:pPr>
            <a:r>
              <a:rPr lang="th-TH" sz="4400" b="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walliaUPC" pitchFamily="34" charset="-34"/>
              </a:rPr>
              <a:t>ความมุ่งมั่นของผู้บริหาร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/>
            </a:pPr>
            <a:r>
              <a:rPr lang="th-TH" sz="4400" b="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walliaUPC" pitchFamily="34" charset="-34"/>
              </a:rPr>
              <a:t>การเปลี่ยนแปลงพฤติกรรมองค์กร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/>
            </a:pPr>
            <a:r>
              <a:rPr lang="th-TH" sz="4400" b="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walliaUPC" pitchFamily="34" charset="-34"/>
              </a:rPr>
              <a:t>ระบบและกลไกสนับสนุน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/>
            </a:pPr>
            <a:r>
              <a:rPr lang="th-TH" sz="4400" b="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walliaUPC" pitchFamily="34" charset="-34"/>
              </a:rPr>
              <a:t>การเรียนรู้ร่วมกันทั้งองค์กร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/>
            </a:pPr>
            <a:r>
              <a:rPr lang="th-TH" sz="4400" b="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walliaUPC" pitchFamily="34" charset="-34"/>
              </a:rPr>
              <a:t>การปรับปรุงอย่างต่อเนื่อง</a:t>
            </a:r>
          </a:p>
          <a:p>
            <a:pPr marL="342900" indent="-342900" eaLnBrk="1">
              <a:lnSpc>
                <a:spcPct val="80000"/>
              </a:lnSpc>
              <a:spcBef>
                <a:spcPct val="20000"/>
              </a:spcBef>
              <a:defRPr/>
            </a:pPr>
            <a:endParaRPr lang="th-TH" sz="4400" b="0" dirty="0">
              <a:solidFill>
                <a:srgbClr val="CC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rowalliaUPC" pitchFamily="34" charset="-34"/>
            </a:endParaRPr>
          </a:p>
        </p:txBody>
      </p:sp>
      <p:sp>
        <p:nvSpPr>
          <p:cNvPr id="24584" name="Rectangle 6"/>
          <p:cNvSpPr>
            <a:spLocks noChangeArrowheads="1"/>
          </p:cNvSpPr>
          <p:nvPr/>
        </p:nvSpPr>
        <p:spPr bwMode="auto">
          <a:xfrm>
            <a:off x="304800" y="6248400"/>
            <a:ext cx="4241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000" b="0">
                <a:latin typeface="BrowalliaUPC" pitchFamily="34" charset="-34"/>
              </a:rPr>
              <a:t>ผศ.ดร.โรจนัจฉริย์  ด่านสวัสดิ์  คณะการจัดการสิ่งแวดล้อม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EBC6A06-F37C-4CB2-AAF5-0A628B264324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5CCF10-421B-49A0-9CDE-F2BCF9121E29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2568575" y="6119813"/>
            <a:ext cx="3908425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838200" y="1295400"/>
            <a:ext cx="7391400" cy="533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854020" name="Rectangle 4"/>
          <p:cNvSpPr>
            <a:spLocks noChangeArrowheads="1"/>
          </p:cNvSpPr>
          <p:nvPr/>
        </p:nvSpPr>
        <p:spPr bwMode="auto">
          <a:xfrm>
            <a:off x="381000" y="609600"/>
            <a:ext cx="8421688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ctr">
              <a:lnSpc>
                <a:spcPct val="85000"/>
              </a:lnSpc>
              <a:defRPr/>
            </a:pPr>
            <a:r>
              <a:rPr lang="th-TH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กลไกสนับสนุน</a:t>
            </a:r>
            <a:r>
              <a:rPr lang="th-TH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ในการจัดการกลยุทธ์ขององค์กร</a:t>
            </a:r>
          </a:p>
        </p:txBody>
      </p:sp>
      <p:sp>
        <p:nvSpPr>
          <p:cNvPr id="854021" name="Rectangle 5"/>
          <p:cNvSpPr>
            <a:spLocks noChangeArrowheads="1"/>
          </p:cNvSpPr>
          <p:nvPr/>
        </p:nvSpPr>
        <p:spPr bwMode="auto">
          <a:xfrm>
            <a:off x="304800" y="1981200"/>
            <a:ext cx="8458200" cy="449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/>
            </a:pPr>
            <a:r>
              <a:rPr lang="en-US" sz="4000" dirty="0" err="1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ระบบการจัดการงบประมาณ</a:t>
            </a:r>
            <a:r>
              <a:rPr lang="en-US" sz="400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 - Performance Based Budgeting System / Activity Based Costing / Budgeting / Management / Planning Programming Budgeting System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/>
            </a:pPr>
            <a:r>
              <a:rPr lang="en-US" sz="4000" dirty="0" err="1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ระบบติดตามตรวจสอบและประเมินผลการดำเนินงาน</a:t>
            </a:r>
            <a:endParaRPr lang="en-US" sz="4000" dirty="0">
              <a:solidFill>
                <a:srgbClr val="CC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/>
            </a:pPr>
            <a:r>
              <a:rPr lang="en-US" sz="4000" dirty="0" err="1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ระบบข้อมูลสิ่งแวดล้อมเชิงกลยุทธ์</a:t>
            </a:r>
            <a:endParaRPr lang="en-US" sz="4000" dirty="0">
              <a:solidFill>
                <a:srgbClr val="CC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/>
            </a:pPr>
            <a:r>
              <a:rPr lang="en-US" sz="4000" dirty="0" err="1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ระบบควบคุมและประสานการดำเนินงาน</a:t>
            </a:r>
            <a:endParaRPr lang="en-US" sz="4000" dirty="0">
              <a:solidFill>
                <a:srgbClr val="CC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</a:endParaRPr>
          </a:p>
          <a:p>
            <a:pPr marL="342900" indent="-342900" eaLnBrk="1">
              <a:lnSpc>
                <a:spcPct val="80000"/>
              </a:lnSpc>
              <a:spcBef>
                <a:spcPct val="20000"/>
              </a:spcBef>
              <a:defRPr/>
            </a:pPr>
            <a:endParaRPr lang="en-US" sz="4000" b="0" dirty="0">
              <a:solidFill>
                <a:srgbClr val="CC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</a:endParaRPr>
          </a:p>
        </p:txBody>
      </p:sp>
      <p:sp>
        <p:nvSpPr>
          <p:cNvPr id="25608" name="Rectangle 6"/>
          <p:cNvSpPr>
            <a:spLocks noChangeArrowheads="1"/>
          </p:cNvSpPr>
          <p:nvPr/>
        </p:nvSpPr>
        <p:spPr bwMode="auto">
          <a:xfrm>
            <a:off x="304800" y="6248400"/>
            <a:ext cx="4241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000" b="0">
                <a:latin typeface="BrowalliaUPC" pitchFamily="34" charset="-34"/>
              </a:rPr>
              <a:t>ผศ.ดร.โรจนัจฉริย์  ด่านสวัสดิ์  คณะการจัดการสิ่งแวดล้อม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16EC0C-34C1-4FC3-839C-326E5E9078E1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7F3E38-7684-4F49-832B-26C58D1738D5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662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th-TH" b="1" smtClean="0">
                <a:cs typeface="Angsana New" pitchFamily="18" charset="-34"/>
              </a:rPr>
              <a:t>การสนับสนุนของผู้บริหาร</a:t>
            </a:r>
            <a:endParaRPr lang="th-TH" sz="4800" smtClean="0">
              <a:cs typeface="Angsana New" pitchFamily="18" charset="-34"/>
            </a:endParaRPr>
          </a:p>
        </p:txBody>
      </p:sp>
      <p:sp>
        <p:nvSpPr>
          <p:cNvPr id="2662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4114800"/>
          </a:xfrm>
        </p:spPr>
        <p:txBody>
          <a:bodyPr/>
          <a:lstStyle/>
          <a:p>
            <a:r>
              <a:rPr lang="en-US" sz="3600" smtClean="0">
                <a:cs typeface="Angsana New" pitchFamily="18" charset="-34"/>
              </a:rPr>
              <a:t>การรวบรวม จัดระบบและใช้ประโยชน์ข้อมูล (Information Based)</a:t>
            </a:r>
          </a:p>
          <a:p>
            <a:r>
              <a:rPr lang="en-US" sz="3600" smtClean="0">
                <a:cs typeface="Angsana New" pitchFamily="18" charset="-34"/>
              </a:rPr>
              <a:t>การพัฒนาบุคลากรให้คิด วิเคราะห์และใช้เหตุผลอย่างเป็นระบบ(System thinking) และการคิดเชิงบวก(Positive Thinking)</a:t>
            </a:r>
          </a:p>
          <a:p>
            <a:r>
              <a:rPr lang="en-US" sz="3600" smtClean="0">
                <a:cs typeface="Angsana New" pitchFamily="18" charset="-34"/>
              </a:rPr>
              <a:t>การสะสมและพัฒนาความรู้ที่ใช้ประโยชน์ได้และเป็นพลวัต(Knowledge Dynamics)</a:t>
            </a:r>
          </a:p>
          <a:p>
            <a:r>
              <a:rPr lang="en-US" sz="3600" smtClean="0">
                <a:cs typeface="Angsana New" pitchFamily="18" charset="-34"/>
              </a:rPr>
              <a:t>การคาดการณ์/สังเคราะห์สถานการณ์สิ่งแวดล้อมในอนาคต (Scenario planning)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ADE3EE5-B4E2-425E-AFAA-5A219B202F0C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8CE09C-47D3-4927-8F09-751EB2E68930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765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772400" cy="4114800"/>
          </a:xfrm>
        </p:spPr>
        <p:txBody>
          <a:bodyPr/>
          <a:lstStyle/>
          <a:p>
            <a:r>
              <a:rPr lang="en-US" sz="3600" b="1" smtClean="0">
                <a:cs typeface="Angsana New" pitchFamily="18" charset="-34"/>
              </a:rPr>
              <a:t>การแลกเปลี่ยน ยอมรับ และสร้างจุดมุ่งหมายสู่อนาคตร่วมกัน (Shared vision)</a:t>
            </a:r>
          </a:p>
          <a:p>
            <a:r>
              <a:rPr lang="en-US" sz="3600" b="1" smtClean="0">
                <a:cs typeface="Angsana New" pitchFamily="18" charset="-34"/>
              </a:rPr>
              <a:t>การประสานงานและการพัฒนากลไกสนับสนุนการดำเนินกลยุทธ์ร่วมกัน(Support mechanism)</a:t>
            </a:r>
          </a:p>
          <a:p>
            <a:r>
              <a:rPr lang="en-US" sz="3600" b="1" smtClean="0">
                <a:cs typeface="Angsana New" pitchFamily="18" charset="-34"/>
              </a:rPr>
              <a:t>การแลกเปลี่ยน เรียนรู้และสะสมองค์ความรู้ร่วมกัน (Team Learning)</a:t>
            </a:r>
          </a:p>
          <a:p>
            <a:endParaRPr lang="en-US" sz="3600" smtClean="0">
              <a:cs typeface="Angsana New" pitchFamily="18" charset="-34"/>
            </a:endParaRPr>
          </a:p>
        </p:txBody>
      </p:sp>
      <p:sp>
        <p:nvSpPr>
          <p:cNvPr id="2765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th-TH" b="1" smtClean="0">
                <a:cs typeface="Angsana New" pitchFamily="18" charset="-34"/>
              </a:rPr>
              <a:t>การสนับสนุนของผู้บริหาร</a:t>
            </a:r>
            <a:endParaRPr lang="th-TH" sz="4800" smtClean="0"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8DB0A59-5BFC-4A07-86E4-9646A7A6168F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81C323-CEF9-4A48-B0AE-2FD7BB144888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305800" cy="1143000"/>
          </a:xfrm>
        </p:spPr>
        <p:txBody>
          <a:bodyPr/>
          <a:lstStyle/>
          <a:p>
            <a:r>
              <a:rPr lang="th-TH" sz="4800" b="1" smtClean="0">
                <a:cs typeface="Angsana New" pitchFamily="18" charset="-34"/>
              </a:rPr>
              <a:t>กิจกรรมกระบวนการบริหารเชิงกลยุทธ์</a:t>
            </a:r>
            <a:endParaRPr lang="th-TH" sz="6000" b="1" smtClean="0">
              <a:cs typeface="Angsana New" pitchFamily="18" charset="-34"/>
            </a:endParaRP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610600" cy="4191000"/>
          </a:xfrm>
        </p:spPr>
        <p:txBody>
          <a:bodyPr/>
          <a:lstStyle/>
          <a:p>
            <a:pPr lvl="2"/>
            <a:r>
              <a:rPr lang="en-US" sz="4000" smtClean="0">
                <a:cs typeface="Angsana New" pitchFamily="18" charset="-34"/>
              </a:rPr>
              <a:t>สัมมนาเรื่อง  "สาระสำคัญของการบริหารเชิงกลยุทธ"</a:t>
            </a:r>
          </a:p>
          <a:p>
            <a:pPr lvl="2"/>
            <a:r>
              <a:rPr lang="en-US" sz="4000" smtClean="0">
                <a:cs typeface="Angsana New" pitchFamily="18" charset="-34"/>
              </a:rPr>
              <a:t>จัดทำ Workshop เพื่อสรุปสถานการณ์เชิงกลยุทธ (map out)  ของบริษัทในปัจจุบัน</a:t>
            </a:r>
          </a:p>
          <a:p>
            <a:pPr lvl="2"/>
            <a:r>
              <a:rPr lang="en-US" sz="4000" smtClean="0">
                <a:cs typeface="Angsana New" pitchFamily="18" charset="-34"/>
              </a:rPr>
              <a:t>จัดทำ Workshop  เพื่อระดมความคิด  เรื่องการจัดการข้อมูลวางแนวทางในการจัดเก็บและรวบรวมข้อมูลที่สำคัญในการใช้งาน</a:t>
            </a:r>
            <a:endParaRPr lang="en-US" sz="3200" smtClean="0"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5B3A9B-D69D-4020-8B84-854EFC5196E4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DBBB4-4E2B-43E1-9A7D-0E4D1998578E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81000" y="1524000"/>
            <a:ext cx="9525000" cy="4267200"/>
          </a:xfrm>
        </p:spPr>
        <p:txBody>
          <a:bodyPr/>
          <a:lstStyle/>
          <a:p>
            <a:pPr lvl="2"/>
            <a:r>
              <a:rPr lang="en-US" sz="3600" smtClean="0">
                <a:cs typeface="Angsana New" pitchFamily="18" charset="-34"/>
              </a:rPr>
              <a:t>ประชุมเชิงสัมมนา  เพื่อกำหนดเป้าหมาย  แผนกลยุทธ  และแผนที่จะนำไปปฏิบัติ</a:t>
            </a:r>
          </a:p>
          <a:p>
            <a:pPr lvl="2"/>
            <a:r>
              <a:rPr lang="en-US" sz="3600" smtClean="0">
                <a:cs typeface="Angsana New" pitchFamily="18" charset="-34"/>
              </a:rPr>
              <a:t>จัดทำ Workshop  ในระดับปฏิบัติการ  เพื่อสรุปข้อเสนอที่จะนำเอาแผนกิจกรรมต่างๆ มาเสริมสร้างการเรียนรู้  และรองรับแผนกลยุทธ</a:t>
            </a:r>
          </a:p>
          <a:p>
            <a:pPr lvl="2"/>
            <a:r>
              <a:rPr lang="en-US" sz="3600" smtClean="0">
                <a:cs typeface="Angsana New" pitchFamily="18" charset="-34"/>
              </a:rPr>
              <a:t>สัมมนาเรื่อง องค์กรแห่งการเรียนรู้  วัฒนธรรมองค์กร  และภาวะผู้นำในเชิงปฎิบัติการ</a:t>
            </a:r>
          </a:p>
          <a:p>
            <a:pPr lvl="2"/>
            <a:r>
              <a:rPr lang="en-US" sz="3600" smtClean="0">
                <a:cs typeface="Angsana New" pitchFamily="18" charset="-34"/>
              </a:rPr>
              <a:t>สัมมนาเรื่องการนำเอาระบบ ISO 9000 มาใช้ในงานของบริษัท</a:t>
            </a:r>
          </a:p>
          <a:p>
            <a:endParaRPr lang="en-US" sz="3600" smtClean="0">
              <a:cs typeface="Angsana New" pitchFamily="18" charset="-34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305800" cy="1143000"/>
          </a:xfrm>
        </p:spPr>
        <p:txBody>
          <a:bodyPr/>
          <a:lstStyle/>
          <a:p>
            <a:r>
              <a:rPr lang="th-TH" sz="4800" b="1" smtClean="0">
                <a:cs typeface="Angsana New" pitchFamily="18" charset="-34"/>
              </a:rPr>
              <a:t>กิจกรรมกระบวนการบริหารเชิงกลยุทธ์</a:t>
            </a:r>
            <a:endParaRPr lang="th-TH" sz="6000" b="1" smtClean="0"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B7272E9-50AE-4C08-B9CF-1721693409D4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52989-7CAC-4AD1-BE72-5AF76795ACE5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4800" b="1" smtClean="0">
                <a:cs typeface="Angsana New" pitchFamily="18" charset="-34"/>
              </a:rPr>
              <a:t>ความเป็นผู้นำเชิงกลยุทธ์  </a:t>
            </a:r>
            <a:br>
              <a:rPr lang="en-US" sz="4800" b="1" smtClean="0">
                <a:cs typeface="Angsana New" pitchFamily="18" charset="-34"/>
              </a:rPr>
            </a:br>
            <a:r>
              <a:rPr lang="en-US" sz="4800" b="1" smtClean="0">
                <a:cs typeface="Angsana New" pitchFamily="18" charset="-34"/>
              </a:rPr>
              <a:t>Strategic Leadership</a:t>
            </a:r>
            <a:endParaRPr lang="en-US" smtClean="0">
              <a:cs typeface="Angsana New" pitchFamily="18" charset="-34"/>
            </a:endParaRP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  <a:buFontTx/>
              <a:buNone/>
            </a:pPr>
            <a:r>
              <a:rPr lang="th-TH" sz="3600" b="1" smtClean="0">
                <a:cs typeface="Angsana New" pitchFamily="18" charset="-34"/>
              </a:rPr>
              <a:t>ต้องมีคุณลักษณะสำคัญคือ</a:t>
            </a:r>
          </a:p>
          <a:p>
            <a:pPr>
              <a:lnSpc>
                <a:spcPct val="85000"/>
              </a:lnSpc>
            </a:pPr>
            <a:r>
              <a:rPr lang="th-TH" sz="3600" b="1" smtClean="0">
                <a:cs typeface="Angsana New" pitchFamily="18" charset="-34"/>
              </a:rPr>
              <a:t>วิสัยทัศน์</a:t>
            </a:r>
          </a:p>
          <a:p>
            <a:pPr>
              <a:lnSpc>
                <a:spcPct val="85000"/>
              </a:lnSpc>
            </a:pPr>
            <a:r>
              <a:rPr lang="th-TH" sz="3600" b="1" smtClean="0">
                <a:cs typeface="Angsana New" pitchFamily="18" charset="-34"/>
              </a:rPr>
              <a:t>ความผูกพัน</a:t>
            </a:r>
          </a:p>
          <a:p>
            <a:pPr>
              <a:lnSpc>
                <a:spcPct val="85000"/>
              </a:lnSpc>
            </a:pPr>
            <a:r>
              <a:rPr lang="th-TH" sz="3600" b="1" smtClean="0">
                <a:cs typeface="Angsana New" pitchFamily="18" charset="-34"/>
              </a:rPr>
              <a:t>ความรอบรู้</a:t>
            </a:r>
          </a:p>
          <a:p>
            <a:pPr>
              <a:lnSpc>
                <a:spcPct val="85000"/>
              </a:lnSpc>
            </a:pPr>
            <a:r>
              <a:rPr lang="th-TH" sz="3600" b="1" smtClean="0">
                <a:cs typeface="Angsana New" pitchFamily="18" charset="-34"/>
              </a:rPr>
              <a:t>การให้อำนาจ</a:t>
            </a:r>
          </a:p>
          <a:p>
            <a:pPr>
              <a:lnSpc>
                <a:spcPct val="85000"/>
              </a:lnSpc>
            </a:pPr>
            <a:r>
              <a:rPr lang="th-TH" sz="3600" b="1" smtClean="0">
                <a:cs typeface="Angsana New" pitchFamily="18" charset="-34"/>
              </a:rPr>
              <a:t>การเมืององค์การ</a:t>
            </a:r>
          </a:p>
          <a:p>
            <a:pPr>
              <a:lnSpc>
                <a:spcPct val="85000"/>
              </a:lnSpc>
            </a:pPr>
            <a:r>
              <a:rPr lang="th-TH" sz="3600" b="1" smtClean="0">
                <a:cs typeface="Angsana New" pitchFamily="18" charset="-34"/>
              </a:rPr>
              <a:t>ความฉลาดทางอารมณ์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2E22802-241E-4553-88F0-5DB24D03659C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D0601-30CC-4716-A4E7-926D5B05753E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th-TH" sz="4800" b="1" smtClean="0">
                <a:cs typeface="Angsana New" pitchFamily="18" charset="-34"/>
              </a:rPr>
              <a:t>ข้อควรคำนึงการบริหารเชิงกลยุทธ์</a:t>
            </a:r>
            <a:endParaRPr lang="th-TH" sz="6000" b="1" smtClean="0">
              <a:cs typeface="Angsana New" pitchFamily="18" charset="-34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r>
              <a:rPr lang="th-TH" sz="3600" smtClean="0">
                <a:cs typeface="Angsana New" pitchFamily="18" charset="-34"/>
              </a:rPr>
              <a:t>อย่างด่วนสร้างภาพไว้ในใจหรือด่วนสรุปว่า  แผนกลยุทธ์จะเป็นอย่างนั้น อย่างนี้  อย่ายึดติดกับรูปแบบเชิงวิชาการ  เพราะแผนกลยุทธ์ที่ดีต้องสร้างจากฐานข้อมูลและข้อสรุปจากการวิเคราะห์ข้อมูล</a:t>
            </a:r>
          </a:p>
          <a:p>
            <a:r>
              <a:rPr lang="th-TH" sz="3600" smtClean="0">
                <a:cs typeface="Angsana New" pitchFamily="18" charset="-34"/>
              </a:rPr>
              <a:t>การจัดทำฐานข้อมูล  จึงเป็นจุดเริ่มต้นที่มีความสำคัญ</a:t>
            </a:r>
          </a:p>
          <a:p>
            <a:r>
              <a:rPr lang="th-TH" sz="3600" smtClean="0">
                <a:cs typeface="Angsana New" pitchFamily="18" charset="-34"/>
              </a:rPr>
              <a:t>อย่ารวบรัดหรือสรุปแผน  เพราะแผนกลยุทธ์และการบริหารกลยุทธเป็นงานต่อเนื่องต้องปรับปรุงให้สอดคล้องกับข้อมูลใหม่  หรือสภาพที่เปลี่ยนแปลงได้ตลอดเวลา  และต้องพัฒนาให้ดีขึ้นเรื่อยๆ ไม่มีที่สิ้นสุด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0D0D0FD-15B0-4B29-A3AD-0B64CC8F79D5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EEEA0-197B-4E8A-B1F8-A1ABD8879B98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8000" b="1" smtClean="0">
                <a:latin typeface="Cordia New" pitchFamily="34" charset="-34"/>
              </a:rPr>
              <a:t>Strategic  Management</a:t>
            </a:r>
            <a:endParaRPr lang="en-US" sz="8000" b="1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sz="4400" dirty="0" err="1" smtClean="0">
                <a:latin typeface="Cordia New" pitchFamily="34" charset="-34"/>
              </a:rPr>
              <a:t>เป็นกระบวนการ</a:t>
            </a:r>
            <a:r>
              <a:rPr lang="en-US" sz="4400" dirty="0" smtClean="0">
                <a:latin typeface="Cordia New" pitchFamily="34" charset="-34"/>
              </a:rPr>
              <a:t> </a:t>
            </a:r>
          </a:p>
          <a:p>
            <a:pPr lvl="1">
              <a:lnSpc>
                <a:spcPct val="85000"/>
              </a:lnSpc>
            </a:pPr>
            <a:r>
              <a:rPr lang="en-US" sz="3600" dirty="0" err="1" smtClean="0">
                <a:latin typeface="Cordia New" pitchFamily="34" charset="-34"/>
              </a:rPr>
              <a:t>วิเคราะห์เชิงกลยุทธ์</a:t>
            </a:r>
            <a:r>
              <a:rPr lang="en-US" sz="3600" dirty="0" smtClean="0">
                <a:latin typeface="Cordia New" pitchFamily="34" charset="-34"/>
              </a:rPr>
              <a:t> (Strategic analysis) </a:t>
            </a:r>
          </a:p>
          <a:p>
            <a:pPr lvl="1">
              <a:lnSpc>
                <a:spcPct val="85000"/>
              </a:lnSpc>
            </a:pPr>
            <a:r>
              <a:rPr lang="en-US" sz="3600" dirty="0" err="1" smtClean="0">
                <a:latin typeface="Cordia New" pitchFamily="34" charset="-34"/>
              </a:rPr>
              <a:t>การกำหนดกลยุทธ์</a:t>
            </a:r>
            <a:r>
              <a:rPr lang="en-US" sz="3600" dirty="0" smtClean="0">
                <a:latin typeface="Cordia New" pitchFamily="34" charset="-34"/>
              </a:rPr>
              <a:t> (Strategy formulation) </a:t>
            </a:r>
          </a:p>
          <a:p>
            <a:pPr lvl="1">
              <a:lnSpc>
                <a:spcPct val="85000"/>
              </a:lnSpc>
            </a:pPr>
            <a:r>
              <a:rPr lang="en-US" sz="3600" dirty="0" err="1" smtClean="0">
                <a:latin typeface="Cordia New" pitchFamily="34" charset="-34"/>
              </a:rPr>
              <a:t>การปฏิบัติตามกลยุทธ์และการควบคุม</a:t>
            </a:r>
            <a:r>
              <a:rPr lang="en-US" sz="3600" dirty="0" smtClean="0">
                <a:latin typeface="Cordia New" pitchFamily="34" charset="-34"/>
              </a:rPr>
              <a:t> (Strategy implementation and control) </a:t>
            </a:r>
          </a:p>
          <a:p>
            <a:pPr lvl="1">
              <a:lnSpc>
                <a:spcPct val="85000"/>
              </a:lnSpc>
            </a:pPr>
            <a:r>
              <a:rPr lang="en-US" sz="3600" dirty="0" err="1" smtClean="0">
                <a:latin typeface="Cordia New" pitchFamily="34" charset="-34"/>
              </a:rPr>
              <a:t>การประเมินผลกลยุทธ์</a:t>
            </a:r>
            <a:r>
              <a:rPr lang="en-US" sz="3600" dirty="0" smtClean="0">
                <a:latin typeface="Cordia New" pitchFamily="34" charset="-34"/>
              </a:rPr>
              <a:t> </a:t>
            </a:r>
            <a:r>
              <a:rPr lang="en-US" sz="4400" dirty="0" smtClean="0">
                <a:latin typeface="Cordia New" pitchFamily="34" charset="-34"/>
              </a:rPr>
              <a:t>(Strategic Evaluation)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9129A22-CCD9-431B-8CC3-C2136D279E32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2DEC6E-E9E9-45CD-894F-C6410DFE8052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848600" cy="4572000"/>
          </a:xfrm>
        </p:spPr>
        <p:txBody>
          <a:bodyPr/>
          <a:lstStyle/>
          <a:p>
            <a:r>
              <a:rPr lang="en-US" sz="3600" smtClean="0">
                <a:cs typeface="Angsana New" pitchFamily="18" charset="-34"/>
              </a:rPr>
              <a:t>ปัจจัยที่สำคัญในระดับปฏิบัติที่จะต้องสร้างให้เกิดขึ้น คือ</a:t>
            </a:r>
          </a:p>
          <a:p>
            <a:pPr lvl="2">
              <a:buFontTx/>
              <a:buChar char="-"/>
            </a:pPr>
            <a:r>
              <a:rPr lang="en-US" sz="3600" smtClean="0">
                <a:cs typeface="Angsana New" pitchFamily="18" charset="-34"/>
              </a:rPr>
              <a:t>Participative involvement </a:t>
            </a:r>
            <a:r>
              <a:rPr lang="th-TH" sz="3600" smtClean="0">
                <a:cs typeface="Angsana New" pitchFamily="18" charset="-34"/>
              </a:rPr>
              <a:t>การมีส่วนร่วม</a:t>
            </a:r>
            <a:r>
              <a:rPr lang="en-US" sz="3600" smtClean="0">
                <a:cs typeface="Angsana New" pitchFamily="18" charset="-34"/>
              </a:rPr>
              <a:t>ระหว่างผู้บริหาร</a:t>
            </a:r>
          </a:p>
          <a:p>
            <a:pPr lvl="2">
              <a:buFontTx/>
              <a:buChar char="-"/>
            </a:pPr>
            <a:r>
              <a:rPr lang="en-US" sz="3600" smtClean="0">
                <a:cs typeface="Angsana New" pitchFamily="18" charset="-34"/>
              </a:rPr>
              <a:t>Learning activities ในทุกระดับ  โดยเฉพาะอย่างยิ่งในระดับปฏิบัติการ</a:t>
            </a:r>
          </a:p>
          <a:p>
            <a:pPr lvl="2">
              <a:buFontTx/>
              <a:buChar char="-"/>
            </a:pPr>
            <a:r>
              <a:rPr lang="en-US" sz="3600" smtClean="0">
                <a:cs typeface="Angsana New" pitchFamily="18" charset="-34"/>
              </a:rPr>
              <a:t>Leadership  เป็นปัจจัยที่สำคัญมากที่จะเชื่อมระหว่างระดับผู้บริหาร หรือหัวหน้างานกับลูกทีม  เป็นปัจจัยสำคัญที่สร้างวัฒนธรรมใหม่ๆ ให้กับองค์กร</a:t>
            </a:r>
            <a:endParaRPr lang="en-US" sz="2800" smtClean="0">
              <a:cs typeface="Angsana New" pitchFamily="18" charset="-34"/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th-TH" sz="4800" b="1" smtClean="0">
                <a:cs typeface="Angsana New" pitchFamily="18" charset="-34"/>
              </a:rPr>
              <a:t>ข้อควรคำนึงการบริหารเชิงกลยุทธ์</a:t>
            </a:r>
            <a:endParaRPr lang="th-TH" sz="6000" b="1" smtClean="0"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DEAB985-998D-40C8-94A4-4777F3D62C79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BB1C4-1BD2-4B23-A823-F28A77AF3E01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sz="3600" smtClean="0">
                <a:cs typeface="Angsana New" pitchFamily="18" charset="-34"/>
              </a:rPr>
              <a:t>ในระยะเริ่มต้น  ภารกิจในการผลักดันจะต้องเป็นของหน่วยงานกลางที่ทำหน้าที่เป็นเลขาธิการ</a:t>
            </a:r>
          </a:p>
          <a:p>
            <a:pPr lvl="2">
              <a:buFontTx/>
              <a:buChar char="-"/>
            </a:pPr>
            <a:r>
              <a:rPr lang="en-US" sz="3600" smtClean="0">
                <a:cs typeface="Angsana New" pitchFamily="18" charset="-34"/>
              </a:rPr>
              <a:t>การกำหนดแผนที่จะทำแผน (Plan for the plans)</a:t>
            </a:r>
          </a:p>
          <a:p>
            <a:pPr lvl="2">
              <a:buFontTx/>
              <a:buChar char="-"/>
            </a:pPr>
            <a:r>
              <a:rPr lang="en-US" sz="3600" smtClean="0">
                <a:cs typeface="Angsana New" pitchFamily="18" charset="-34"/>
              </a:rPr>
              <a:t>การคัดเลือกคนที่จะมาร่วมเป็น dream team</a:t>
            </a:r>
          </a:p>
          <a:p>
            <a:r>
              <a:rPr lang="en-US" sz="3600" smtClean="0">
                <a:cs typeface="Angsana New" pitchFamily="18" charset="-34"/>
              </a:rPr>
              <a:t>การนำเสนอความคืบหน้าและแผนที่จะทำให้สำเร็จ  ตลอดจนปัญหาและอุปสรรค  ให้ผู้บริหารสูงสุดขององค์กรรับทราบและให้ความเห็นชอบ</a:t>
            </a:r>
          </a:p>
          <a:p>
            <a:endParaRPr lang="en-US" sz="3600" smtClean="0">
              <a:cs typeface="Angsana New" pitchFamily="18" charset="-34"/>
            </a:endParaRPr>
          </a:p>
          <a:p>
            <a:endParaRPr lang="en-US" sz="3600" smtClean="0">
              <a:cs typeface="Angsana New" pitchFamily="18" charset="-34"/>
            </a:endParaRPr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th-TH" sz="4800" b="1" smtClean="0">
                <a:cs typeface="Angsana New" pitchFamily="18" charset="-34"/>
              </a:rPr>
              <a:t>ข้อควรคำนึงการบริหารเชิงกลยุทธ์</a:t>
            </a:r>
            <a:endParaRPr lang="th-TH" sz="6000" b="1" smtClean="0"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BEB0E50-E0FD-4940-9D1A-FDE6B63AD6B7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C905A-704A-4FFE-A9C7-BA940FFEAE9F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th-TH" b="1" smtClean="0">
                <a:cs typeface="Angsana New" pitchFamily="18" charset="-34"/>
              </a:rPr>
              <a:t>ข้อควรคำนึงการบริหารเชิงกลยุทธ์</a:t>
            </a:r>
            <a:endParaRPr lang="en-US" sz="5400" smtClean="0">
              <a:solidFill>
                <a:schemeClr val="tx1"/>
              </a:solidFill>
              <a:cs typeface="Angsana New" pitchFamily="18" charset="-34"/>
            </a:endParaRP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534400" cy="4191000"/>
          </a:xfrm>
        </p:spPr>
        <p:txBody>
          <a:bodyPr/>
          <a:lstStyle/>
          <a:p>
            <a:pPr lvl="2"/>
            <a:r>
              <a:rPr lang="en-US" sz="3600" smtClean="0">
                <a:cs typeface="Angsana New" pitchFamily="18" charset="-34"/>
              </a:rPr>
              <a:t>ในระยะเริ่มต้น  เราจะยังมองไม่เห็นกลยุทธ์ที่ชัดเจนจนกว่าจะมีข้อมูลที่ชัดเจน  และกลยุทธ์จะต้องสร้างบนพื้นฐานของข้อมูลเหล่านี้  และการคาดการณ์ที่จะมีในอนาคต</a:t>
            </a:r>
          </a:p>
          <a:p>
            <a:pPr lvl="2"/>
            <a:r>
              <a:rPr lang="en-US" sz="3600" smtClean="0">
                <a:cs typeface="Angsana New" pitchFamily="18" charset="-34"/>
              </a:rPr>
              <a:t>อย่ายึดติดกับรูปแบบ  หรือความคิดเชิงวิชาการ  การสร้างกลยุทธ์เริ่มจากหลักวิชาการก็จริง  แต่ต่อเติมด้วยการใช้ sense การใช้เหตุผล  การรองรับความเสี่ยง  การเรียนรู้จากการลงมือปฏิบัติ  จะเป็นอีกมิติหนึ่งที่ผู้ปฏิบัติจะเรียนรู้ด้วยตัวเอง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7B365DE-1465-40EE-92F6-92820E4F376E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58F86D-B5EA-401A-A046-A31BC5F42808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686800" cy="4114800"/>
          </a:xfrm>
        </p:spPr>
        <p:txBody>
          <a:bodyPr/>
          <a:lstStyle/>
          <a:p>
            <a:pPr lvl="2"/>
            <a:r>
              <a:rPr lang="th-TH" sz="3600" smtClean="0">
                <a:cs typeface="Angsana New" pitchFamily="18" charset="-34"/>
              </a:rPr>
              <a:t>อย่าคาดหวังว่าจะได้อะไรมาครบถ้วนสมบูรณ์โดยง่าย  พยายามเริ่มต้นให้ได้ก่อน  แล้วค่อยเติมให้เต็มภายหลัง</a:t>
            </a:r>
          </a:p>
          <a:p>
            <a:pPr lvl="2"/>
            <a:r>
              <a:rPr lang="th-TH" sz="3600" smtClean="0">
                <a:cs typeface="Angsana New" pitchFamily="18" charset="-34"/>
              </a:rPr>
              <a:t>ในตอนเริ่มต้นของงานนี้จะมีแรงต้านค่อนข้างแรง  ต้องใช้ศิลปของมนุษยสัมพันธ์  และความรู้ในเรื่องพฤติกรรมองค์กรเป็นอย่างมาก</a:t>
            </a:r>
          </a:p>
          <a:p>
            <a:pPr lvl="2"/>
            <a:r>
              <a:rPr lang="th-TH" sz="3600" smtClean="0">
                <a:cs typeface="Angsana New" pitchFamily="18" charset="-34"/>
              </a:rPr>
              <a:t>การทำงานนี้เหมือนดำน้ำลอดแพ  เมื่อลงมือทำแล้วจะต้องรุกไปเรื่อยๆ จนกว่าจะสำเร็จหากถอยหลังหรือละทิ้งกลางคันจะเสียความรู้สึกของคนอื่นๆ และของตนเองอย่างมาก</a:t>
            </a:r>
          </a:p>
          <a:p>
            <a:endParaRPr lang="th-TH" sz="3600" smtClean="0">
              <a:cs typeface="Angsana New" pitchFamily="18" charset="-34"/>
            </a:endParaRPr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th-TH" b="1" smtClean="0">
                <a:cs typeface="Angsana New" pitchFamily="18" charset="-34"/>
              </a:rPr>
              <a:t>ข้อควรคำนึงการบริหารเชิงกลยุทธ์</a:t>
            </a:r>
            <a:endParaRPr lang="en-US" sz="5400" smtClean="0">
              <a:solidFill>
                <a:schemeClr val="tx1"/>
              </a:solidFill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86C13B1-78D2-4327-A32D-4CB6CCCE43F3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76FF9-9519-4496-8FA9-E33104D984D6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36868" name="Text Box 1026"/>
          <p:cNvSpPr txBox="1">
            <a:spLocks noChangeArrowheads="1"/>
          </p:cNvSpPr>
          <p:nvPr/>
        </p:nvSpPr>
        <p:spPr bwMode="auto">
          <a:xfrm>
            <a:off x="2133600" y="2057400"/>
            <a:ext cx="4876800" cy="646113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3600">
                <a:latin typeface="Angsana New" pitchFamily="18" charset="-34"/>
              </a:rPr>
              <a:t>ปัจจุบันการดำเนินการเป็นอย่างไร</a:t>
            </a:r>
          </a:p>
        </p:txBody>
      </p:sp>
      <p:sp>
        <p:nvSpPr>
          <p:cNvPr id="36869" name="Text Box 1027"/>
          <p:cNvSpPr txBox="1">
            <a:spLocks noChangeArrowheads="1"/>
          </p:cNvSpPr>
          <p:nvPr/>
        </p:nvSpPr>
        <p:spPr bwMode="auto">
          <a:xfrm>
            <a:off x="2413000" y="4702175"/>
            <a:ext cx="3998913" cy="646113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3600">
                <a:latin typeface="Angsana New" pitchFamily="18" charset="-34"/>
              </a:rPr>
              <a:t>ทำอย่างไรจึงจะไปถึงจุดนั้น</a:t>
            </a:r>
          </a:p>
        </p:txBody>
      </p:sp>
      <p:sp>
        <p:nvSpPr>
          <p:cNvPr id="36870" name="Text Box 1029"/>
          <p:cNvSpPr txBox="1">
            <a:spLocks noChangeArrowheads="1"/>
          </p:cNvSpPr>
          <p:nvPr/>
        </p:nvSpPr>
        <p:spPr bwMode="auto">
          <a:xfrm>
            <a:off x="2438400" y="5867400"/>
            <a:ext cx="4287838" cy="646113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3600">
                <a:latin typeface="Angsana New" pitchFamily="18" charset="-34"/>
              </a:rPr>
              <a:t>เราทำได้ตามที่ต้องการหรือไม่</a:t>
            </a:r>
          </a:p>
        </p:txBody>
      </p:sp>
      <p:sp>
        <p:nvSpPr>
          <p:cNvPr id="36871" name="Line 1030"/>
          <p:cNvSpPr>
            <a:spLocks noChangeShapeType="1"/>
          </p:cNvSpPr>
          <p:nvPr/>
        </p:nvSpPr>
        <p:spPr bwMode="auto">
          <a:xfrm>
            <a:off x="4724400" y="2644775"/>
            <a:ext cx="0" cy="98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6872" name="Line 1032"/>
          <p:cNvSpPr>
            <a:spLocks noChangeShapeType="1"/>
          </p:cNvSpPr>
          <p:nvPr/>
        </p:nvSpPr>
        <p:spPr bwMode="auto">
          <a:xfrm>
            <a:off x="4724400" y="5410200"/>
            <a:ext cx="0" cy="76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6873" name="Text Box 38"/>
          <p:cNvSpPr txBox="1">
            <a:spLocks noChangeArrowheads="1"/>
          </p:cNvSpPr>
          <p:nvPr/>
        </p:nvSpPr>
        <p:spPr bwMode="auto">
          <a:xfrm>
            <a:off x="2743200" y="3429000"/>
            <a:ext cx="3257550" cy="646113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3600">
                <a:latin typeface="Angsana New" pitchFamily="18" charset="-34"/>
              </a:rPr>
              <a:t>อนาคตต้องการไปที่ใด</a:t>
            </a:r>
          </a:p>
        </p:txBody>
      </p:sp>
      <p:sp>
        <p:nvSpPr>
          <p:cNvPr id="36874" name="Line 39"/>
          <p:cNvSpPr>
            <a:spLocks noChangeShapeType="1"/>
          </p:cNvSpPr>
          <p:nvPr/>
        </p:nvSpPr>
        <p:spPr bwMode="auto">
          <a:xfrm>
            <a:off x="4724400" y="4016375"/>
            <a:ext cx="0" cy="98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4" name="Rectangle 1026"/>
          <p:cNvSpPr txBox="1">
            <a:spLocks noChangeArrowheads="1"/>
          </p:cNvSpPr>
          <p:nvPr/>
        </p:nvSpPr>
        <p:spPr>
          <a:xfrm>
            <a:off x="609600" y="457200"/>
            <a:ext cx="7924800" cy="914400"/>
          </a:xfrm>
          <a:prstGeom prst="rect">
            <a:avLst/>
          </a:prstGeom>
          <a:solidFill>
            <a:srgbClr val="669900"/>
          </a:solidFill>
        </p:spPr>
        <p:txBody>
          <a:bodyPr/>
          <a:lstStyle/>
          <a:p>
            <a:pPr algn="ctr">
              <a:defRPr/>
            </a:pPr>
            <a:r>
              <a:rPr lang="th-TH" sz="5400" kern="0">
                <a:solidFill>
                  <a:schemeClr val="bg1"/>
                </a:solidFill>
                <a:latin typeface="+mj-lt"/>
                <a:ea typeface="+mj-ea"/>
              </a:rPr>
              <a:t>ตัวแบบ การจัดการเชิงกลยุทธ์</a:t>
            </a:r>
            <a:endParaRPr lang="th-TH" sz="5400" kern="0" dirty="0">
              <a:solidFill>
                <a:schemeClr val="bg1"/>
              </a:solidFill>
              <a:latin typeface="+mj-lt"/>
              <a:ea typeface="+mj-e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EC0DF89-92B1-4CBC-9D90-E89328F38A14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5C1E66-3750-400E-9A60-25FD91F0539C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37892" name="Text Box 1027"/>
          <p:cNvSpPr txBox="1">
            <a:spLocks noChangeArrowheads="1"/>
          </p:cNvSpPr>
          <p:nvPr/>
        </p:nvSpPr>
        <p:spPr bwMode="auto">
          <a:xfrm>
            <a:off x="1524000" y="2286000"/>
            <a:ext cx="5959475" cy="549275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>
                <a:latin typeface="Angsana New" pitchFamily="18" charset="-34"/>
              </a:rPr>
              <a:t>การกำหนดทิศทางองค์กร </a:t>
            </a:r>
            <a:r>
              <a:rPr lang="en-US" sz="3000">
                <a:solidFill>
                  <a:schemeClr val="tx2"/>
                </a:solidFill>
                <a:latin typeface="Angsana New" pitchFamily="18" charset="-34"/>
              </a:rPr>
              <a:t>Strategic</a:t>
            </a:r>
            <a:r>
              <a:rPr lang="en-US" sz="3000">
                <a:latin typeface="Angsana New" pitchFamily="18" charset="-34"/>
              </a:rPr>
              <a:t> </a:t>
            </a:r>
            <a:r>
              <a:rPr lang="en-US" sz="3000">
                <a:solidFill>
                  <a:schemeClr val="tx2"/>
                </a:solidFill>
                <a:latin typeface="Angsana New" pitchFamily="18" charset="-34"/>
              </a:rPr>
              <a:t>Direction</a:t>
            </a:r>
          </a:p>
        </p:txBody>
      </p:sp>
      <p:sp>
        <p:nvSpPr>
          <p:cNvPr id="37893" name="Text Box 1028"/>
          <p:cNvSpPr txBox="1">
            <a:spLocks noChangeArrowheads="1"/>
          </p:cNvSpPr>
          <p:nvPr/>
        </p:nvSpPr>
        <p:spPr bwMode="auto">
          <a:xfrm>
            <a:off x="1524000" y="1371600"/>
            <a:ext cx="5943600" cy="549275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>
                <a:latin typeface="Angsana New" pitchFamily="18" charset="-34"/>
              </a:rPr>
              <a:t>การวิเคราะห์ เชิงกลยุทธ์     </a:t>
            </a:r>
            <a:r>
              <a:rPr lang="en-US" sz="3000">
                <a:solidFill>
                  <a:schemeClr val="tx2"/>
                </a:solidFill>
                <a:latin typeface="Angsana New" pitchFamily="18" charset="-34"/>
              </a:rPr>
              <a:t>Strategic  Analysis</a:t>
            </a:r>
            <a:endParaRPr lang="en-US" sz="3000" b="0">
              <a:latin typeface="Angsana New" pitchFamily="18" charset="-34"/>
            </a:endParaRPr>
          </a:p>
        </p:txBody>
      </p:sp>
      <p:sp>
        <p:nvSpPr>
          <p:cNvPr id="37894" name="Text Box 1029"/>
          <p:cNvSpPr txBox="1">
            <a:spLocks noChangeArrowheads="1"/>
          </p:cNvSpPr>
          <p:nvPr/>
        </p:nvSpPr>
        <p:spPr bwMode="auto">
          <a:xfrm>
            <a:off x="152400" y="3200400"/>
            <a:ext cx="8763000" cy="549275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>
                <a:latin typeface="Angsana New" pitchFamily="18" charset="-34"/>
              </a:rPr>
              <a:t>การจัดทำกลยุทธ์และตัวชี้วัด  </a:t>
            </a:r>
            <a:r>
              <a:rPr lang="en-US" sz="3000">
                <a:solidFill>
                  <a:schemeClr val="tx2"/>
                </a:solidFill>
                <a:latin typeface="Angsana New" pitchFamily="18" charset="-34"/>
              </a:rPr>
              <a:t>Strategic  Formulation&amp;success indicators</a:t>
            </a:r>
            <a:endParaRPr lang="en-US" sz="3200" b="0">
              <a:solidFill>
                <a:schemeClr val="tx2"/>
              </a:solidFill>
              <a:latin typeface="Angsana New" pitchFamily="18" charset="-34"/>
            </a:endParaRPr>
          </a:p>
        </p:txBody>
      </p:sp>
      <p:sp>
        <p:nvSpPr>
          <p:cNvPr id="37895" name="Text Box 1030"/>
          <p:cNvSpPr txBox="1">
            <a:spLocks noChangeArrowheads="1"/>
          </p:cNvSpPr>
          <p:nvPr/>
        </p:nvSpPr>
        <p:spPr bwMode="auto">
          <a:xfrm>
            <a:off x="914400" y="4114800"/>
            <a:ext cx="7239000" cy="549275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>
                <a:latin typeface="Angsana New" pitchFamily="18" charset="-34"/>
              </a:rPr>
              <a:t>การปฏิบัติตามกลยุทธ์        </a:t>
            </a:r>
            <a:r>
              <a:rPr lang="en-US" sz="3000">
                <a:solidFill>
                  <a:schemeClr val="tx2"/>
                </a:solidFill>
                <a:latin typeface="Angsana New" pitchFamily="18" charset="-34"/>
              </a:rPr>
              <a:t>Strategic  Implementation</a:t>
            </a:r>
            <a:endParaRPr lang="en-US" sz="3000" b="0">
              <a:solidFill>
                <a:schemeClr val="tx2"/>
              </a:solidFill>
              <a:latin typeface="Angsana New" pitchFamily="18" charset="-34"/>
            </a:endParaRPr>
          </a:p>
        </p:txBody>
      </p:sp>
      <p:sp>
        <p:nvSpPr>
          <p:cNvPr id="37896" name="Text Box 1031"/>
          <p:cNvSpPr txBox="1">
            <a:spLocks noChangeArrowheads="1"/>
          </p:cNvSpPr>
          <p:nvPr/>
        </p:nvSpPr>
        <p:spPr bwMode="auto">
          <a:xfrm>
            <a:off x="152400" y="5029200"/>
            <a:ext cx="8839200" cy="549275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>
                <a:latin typeface="Angsana New" pitchFamily="18" charset="-34"/>
              </a:rPr>
              <a:t>การประเมินและตรวจสอบผลการดำเนินงานขององค์กร </a:t>
            </a:r>
            <a:r>
              <a:rPr lang="en-US" sz="3000">
                <a:solidFill>
                  <a:schemeClr val="tx2"/>
                </a:solidFill>
                <a:latin typeface="Angsana New" pitchFamily="18" charset="-34"/>
              </a:rPr>
              <a:t>Evaluation &amp; Control</a:t>
            </a:r>
            <a:endParaRPr lang="en-US" sz="3000" b="0">
              <a:solidFill>
                <a:schemeClr val="tx2"/>
              </a:solidFill>
              <a:latin typeface="Angsana New" pitchFamily="18" charset="-34"/>
            </a:endParaRPr>
          </a:p>
        </p:txBody>
      </p:sp>
      <p:sp>
        <p:nvSpPr>
          <p:cNvPr id="37897" name="Line 1032"/>
          <p:cNvSpPr>
            <a:spLocks noChangeShapeType="1"/>
          </p:cNvSpPr>
          <p:nvPr/>
        </p:nvSpPr>
        <p:spPr bwMode="auto">
          <a:xfrm>
            <a:off x="4495800" y="19050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7898" name="Line 1033"/>
          <p:cNvSpPr>
            <a:spLocks noChangeShapeType="1"/>
          </p:cNvSpPr>
          <p:nvPr/>
        </p:nvSpPr>
        <p:spPr bwMode="auto">
          <a:xfrm>
            <a:off x="4495800" y="28194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7899" name="Line 1034"/>
          <p:cNvSpPr>
            <a:spLocks noChangeShapeType="1"/>
          </p:cNvSpPr>
          <p:nvPr/>
        </p:nvSpPr>
        <p:spPr bwMode="auto">
          <a:xfrm>
            <a:off x="4495800" y="3733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7900" name="Line 1035"/>
          <p:cNvSpPr>
            <a:spLocks noChangeShapeType="1"/>
          </p:cNvSpPr>
          <p:nvPr/>
        </p:nvSpPr>
        <p:spPr bwMode="auto">
          <a:xfrm>
            <a:off x="4495800" y="46482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7901" name="Rectangle 1037"/>
          <p:cNvSpPr>
            <a:spLocks noChangeArrowheads="1"/>
          </p:cNvSpPr>
          <p:nvPr/>
        </p:nvSpPr>
        <p:spPr bwMode="auto">
          <a:xfrm>
            <a:off x="381000" y="381000"/>
            <a:ext cx="8153400" cy="5334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>
                <a:latin typeface="Angsana New" pitchFamily="18" charset="-34"/>
              </a:rPr>
              <a:t>การทบทวนความจำเป็นและการตัดสินใจวางแผนกลยุทธ์  </a:t>
            </a:r>
            <a:r>
              <a:rPr lang="en-US" sz="3000">
                <a:solidFill>
                  <a:schemeClr val="tx2"/>
                </a:solidFill>
                <a:latin typeface="Angsana New" pitchFamily="18" charset="-34"/>
              </a:rPr>
              <a:t>Realization</a:t>
            </a:r>
          </a:p>
        </p:txBody>
      </p:sp>
      <p:sp>
        <p:nvSpPr>
          <p:cNvPr id="37902" name="Line 1038"/>
          <p:cNvSpPr>
            <a:spLocks noChangeShapeType="1"/>
          </p:cNvSpPr>
          <p:nvPr/>
        </p:nvSpPr>
        <p:spPr bwMode="auto">
          <a:xfrm>
            <a:off x="4495800" y="9906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7903" name="Rectangle 1039"/>
          <p:cNvSpPr>
            <a:spLocks noChangeArrowheads="1"/>
          </p:cNvSpPr>
          <p:nvPr/>
        </p:nvSpPr>
        <p:spPr bwMode="auto">
          <a:xfrm>
            <a:off x="533400" y="6019800"/>
            <a:ext cx="8001000" cy="4572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>
                <a:latin typeface="Angsana New" pitchFamily="18" charset="-34"/>
              </a:rPr>
              <a:t>การสะสมองค์ความรู้และนวตกรรม </a:t>
            </a:r>
            <a:r>
              <a:rPr lang="en-US" sz="3000">
                <a:solidFill>
                  <a:schemeClr val="tx2"/>
                </a:solidFill>
                <a:latin typeface="Angsana New" pitchFamily="18" charset="-34"/>
              </a:rPr>
              <a:t>Strategic Learning and innovation</a:t>
            </a:r>
            <a:endParaRPr lang="en-US" sz="3000">
              <a:latin typeface="Angsana New" pitchFamily="18" charset="-34"/>
            </a:endParaRPr>
          </a:p>
        </p:txBody>
      </p:sp>
      <p:sp>
        <p:nvSpPr>
          <p:cNvPr id="37904" name="Line 1040"/>
          <p:cNvSpPr>
            <a:spLocks noChangeShapeType="1"/>
          </p:cNvSpPr>
          <p:nvPr/>
        </p:nvSpPr>
        <p:spPr bwMode="auto">
          <a:xfrm>
            <a:off x="4495800" y="5638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C909A02-E152-4E4D-827C-78D6796C4EB2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FCA87-44B5-4A3F-B80C-7E43B6C92CCC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9144000" cy="990600"/>
          </a:xfrm>
        </p:spPr>
        <p:txBody>
          <a:bodyPr/>
          <a:lstStyle/>
          <a:p>
            <a:pPr>
              <a:defRPr/>
            </a:pPr>
            <a:r>
              <a:rPr lang="th-TH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  ตัวแบบการจัดทำกลยุทธ์</a:t>
            </a:r>
            <a:endParaRPr lang="th-TH" sz="6000" b="1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ngsana New" pitchFamily="18" charset="-34"/>
            </a:endParaRP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2949575" y="5662613"/>
            <a:ext cx="3908425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2568575" y="6043613"/>
            <a:ext cx="3908425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838200" y="1219200"/>
            <a:ext cx="7391400" cy="533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04808" name="Rectangle 8"/>
          <p:cNvSpPr>
            <a:spLocks noChangeArrowheads="1"/>
          </p:cNvSpPr>
          <p:nvPr/>
        </p:nvSpPr>
        <p:spPr bwMode="auto">
          <a:xfrm>
            <a:off x="304800" y="1371600"/>
            <a:ext cx="4114800" cy="4572000"/>
          </a:xfrm>
          <a:prstGeom prst="rect">
            <a:avLst/>
          </a:prstGeom>
          <a:noFill/>
          <a:ln w="12700">
            <a:solidFill>
              <a:srgbClr val="99FF33"/>
            </a:solidFill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การกำหนดวิสัยทัศน์ พันธกิจ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    และเป้าประสงค์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การกำหนดวัตถุประสงค์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   เชิงกลยุทธ์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การพัฒนากลยุทธ์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การนำกลยุทธ์ไปปฏิบัติ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การประเมินผล และ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   ควบคุมกลยุทธ์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         (ที่มา: Higgins, 1992)</a:t>
            </a:r>
            <a:endParaRPr lang="en-US" sz="3200">
              <a:solidFill>
                <a:srgbClr val="CC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</a:endParaRPr>
          </a:p>
        </p:txBody>
      </p:sp>
      <p:sp>
        <p:nvSpPr>
          <p:cNvPr id="204809" name="Rectangle 9"/>
          <p:cNvSpPr>
            <a:spLocks noChangeArrowheads="1"/>
          </p:cNvSpPr>
          <p:nvPr/>
        </p:nvSpPr>
        <p:spPr bwMode="auto">
          <a:xfrm>
            <a:off x="4648200" y="1371600"/>
            <a:ext cx="4191000" cy="457200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การทบทวน/กำหนดพันธกิจ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การวิเคราะห์สิ่งแวดล้อม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การกำหนดวัตถุประสงค์หลัก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การพัฒนายุทธศาสตร์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การกำหนดกิจกรรม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การติดตาม/ประเมินผล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            (ที่มา: Knight, 2000)</a:t>
            </a:r>
            <a:endParaRPr lang="en-US" sz="3200">
              <a:solidFill>
                <a:srgbClr val="CC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</a:endParaRP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4902200" y="6381750"/>
            <a:ext cx="41052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000" b="0">
                <a:latin typeface="Angsana New" pitchFamily="18" charset="-34"/>
              </a:rPr>
              <a:t>ผศ.ดร.โรจนัจฉริย์  ด่านสวัสดิ์  คณะการจัดการสิ่งแวดล้อม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C55180B-F9F2-4FBF-BEDA-791C17C84325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8A73F-55C2-4249-BD7A-489B431A4007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>
              <a:defRPr/>
            </a:pPr>
            <a:r>
              <a:rPr lang="th-TH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  ตัวแบบการจัดทำแผนกลยุทธ์</a:t>
            </a:r>
            <a:endParaRPr lang="th-TH" sz="54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ngsana New" pitchFamily="18" charset="-34"/>
            </a:endParaRP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2949575" y="5662613"/>
            <a:ext cx="3908425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2568575" y="6043613"/>
            <a:ext cx="3908425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9943" name="Rectangle 6"/>
          <p:cNvSpPr>
            <a:spLocks noChangeArrowheads="1"/>
          </p:cNvSpPr>
          <p:nvPr/>
        </p:nvSpPr>
        <p:spPr bwMode="auto">
          <a:xfrm>
            <a:off x="838200" y="1219200"/>
            <a:ext cx="7391400" cy="533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05832" name="Rectangle 8"/>
          <p:cNvSpPr>
            <a:spLocks noChangeArrowheads="1"/>
          </p:cNvSpPr>
          <p:nvPr/>
        </p:nvSpPr>
        <p:spPr bwMode="auto">
          <a:xfrm>
            <a:off x="1066800" y="1219200"/>
            <a:ext cx="7391400" cy="502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/>
            </a:pPr>
            <a:r>
              <a:rPr lang="th-TH" sz="36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วางแผนเพื่อจัดทำแผน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/>
            </a:pPr>
            <a:r>
              <a:rPr lang="th-TH" sz="36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ทบทวนตนเองและสิ่งแวดล้อม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/>
            </a:pPr>
            <a:r>
              <a:rPr lang="th-TH" sz="36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กำหนดจุดมุ่งหมายระดับต่าง ๆ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/>
            </a:pPr>
            <a:r>
              <a:rPr lang="th-TH" sz="36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พัฒนายุทธศาสตร์/กลยุทธ์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/>
            </a:pPr>
            <a:r>
              <a:rPr lang="th-TH" sz="36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ตัดสินใจ/เลือกกลยุทธ์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/>
            </a:pPr>
            <a:r>
              <a:rPr lang="th-TH" sz="36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กำหนดแผนปฏิบัติการ/แผนดำเนินงาน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/>
            </a:pPr>
            <a:r>
              <a:rPr lang="th-TH" sz="36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ควบคุมการดำเนินงาน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/>
            </a:pPr>
            <a:r>
              <a:rPr lang="th-TH" sz="36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ประเมินและทบทวนการดำเนินงาน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/>
            </a:pPr>
            <a:r>
              <a:rPr lang="th-TH" sz="36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ปรับปรุงแผน/การจัดทำแผน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D05AE63-3794-4B92-829C-03AE8E122FDE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22D1EE-F1E0-4C46-BFED-CF048168D522}" type="slidenum">
              <a:rPr lang="en-US"/>
              <a:pPr>
                <a:defRPr/>
              </a:pPr>
              <a:t>38</a:t>
            </a:fld>
            <a:endParaRPr lang="en-US"/>
          </a:p>
        </p:txBody>
      </p:sp>
      <p:grpSp>
        <p:nvGrpSpPr>
          <p:cNvPr id="2053" name="Group 1026"/>
          <p:cNvGrpSpPr>
            <a:grpSpLocks/>
          </p:cNvGrpSpPr>
          <p:nvPr/>
        </p:nvGrpSpPr>
        <p:grpSpPr bwMode="auto">
          <a:xfrm>
            <a:off x="533400" y="0"/>
            <a:ext cx="8305800" cy="6667500"/>
            <a:chOff x="336" y="-24"/>
            <a:chExt cx="5232" cy="4200"/>
          </a:xfrm>
        </p:grpSpPr>
        <p:grpSp>
          <p:nvGrpSpPr>
            <p:cNvPr id="2054" name="Group 1027"/>
            <p:cNvGrpSpPr>
              <a:grpSpLocks/>
            </p:cNvGrpSpPr>
            <p:nvPr/>
          </p:nvGrpSpPr>
          <p:grpSpPr bwMode="auto">
            <a:xfrm>
              <a:off x="3648" y="432"/>
              <a:ext cx="1216" cy="3744"/>
              <a:chOff x="4416" y="480"/>
              <a:chExt cx="1216" cy="3600"/>
            </a:xfrm>
          </p:grpSpPr>
          <p:sp>
            <p:nvSpPr>
              <p:cNvPr id="2077" name="AutoShape 1028"/>
              <p:cNvSpPr>
                <a:spLocks noChangeArrowheads="1"/>
              </p:cNvSpPr>
              <p:nvPr/>
            </p:nvSpPr>
            <p:spPr bwMode="auto">
              <a:xfrm rot="16200000" flipH="1">
                <a:off x="3224" y="1672"/>
                <a:ext cx="3600" cy="1216"/>
              </a:xfrm>
              <a:prstGeom prst="cube">
                <a:avLst>
                  <a:gd name="adj" fmla="val 55815"/>
                </a:avLst>
              </a:prstGeom>
              <a:gradFill rotWithShape="0">
                <a:gsLst>
                  <a:gs pos="0">
                    <a:srgbClr val="004700"/>
                  </a:gs>
                  <a:gs pos="50000">
                    <a:srgbClr val="009900"/>
                  </a:gs>
                  <a:gs pos="100000">
                    <a:srgbClr val="0047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078" name="Text Box 1029"/>
              <p:cNvSpPr txBox="1">
                <a:spLocks noChangeArrowheads="1"/>
              </p:cNvSpPr>
              <p:nvPr/>
            </p:nvSpPr>
            <p:spPr bwMode="auto">
              <a:xfrm rot="-5439911">
                <a:off x="4131" y="1676"/>
                <a:ext cx="2438" cy="327"/>
              </a:xfrm>
              <a:prstGeom prst="rect">
                <a:avLst/>
              </a:prstGeom>
              <a:gradFill rotWithShape="0">
                <a:gsLst>
                  <a:gs pos="0">
                    <a:srgbClr val="004700"/>
                  </a:gs>
                  <a:gs pos="50000">
                    <a:srgbClr val="009900"/>
                  </a:gs>
                  <a:gs pos="100000">
                    <a:srgbClr val="0047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i="1">
                    <a:solidFill>
                      <a:srgbClr val="FFFF00"/>
                    </a:solidFill>
                    <a:latin typeface="Angsana New" pitchFamily="18" charset="-34"/>
                  </a:rPr>
                  <a:t>EVALUATION     &amp;     CONTROL</a:t>
                </a:r>
                <a:endParaRPr lang="en-US">
                  <a:latin typeface="Angsana New" pitchFamily="18" charset="-34"/>
                </a:endParaRPr>
              </a:p>
            </p:txBody>
          </p:sp>
        </p:grpSp>
        <p:sp>
          <p:nvSpPr>
            <p:cNvPr id="2055" name="AutoShape 1030"/>
            <p:cNvSpPr>
              <a:spLocks noChangeArrowheads="1"/>
            </p:cNvSpPr>
            <p:nvPr/>
          </p:nvSpPr>
          <p:spPr bwMode="auto">
            <a:xfrm rot="10800000">
              <a:off x="648" y="492"/>
              <a:ext cx="3192" cy="1092"/>
            </a:xfrm>
            <a:prstGeom prst="cube">
              <a:avLst>
                <a:gd name="adj" fmla="val 62634"/>
              </a:avLst>
            </a:prstGeom>
            <a:gradFill rotWithShape="0">
              <a:gsLst>
                <a:gs pos="0">
                  <a:srgbClr val="CC99FF"/>
                </a:gs>
                <a:gs pos="50000">
                  <a:srgbClr val="5E4776"/>
                </a:gs>
                <a:gs pos="100000">
                  <a:srgbClr val="CC99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056" name="AutoShape 1031"/>
            <p:cNvSpPr>
              <a:spLocks noChangeArrowheads="1"/>
            </p:cNvSpPr>
            <p:nvPr/>
          </p:nvSpPr>
          <p:spPr bwMode="auto">
            <a:xfrm rot="10800000">
              <a:off x="624" y="1452"/>
              <a:ext cx="3216" cy="900"/>
            </a:xfrm>
            <a:prstGeom prst="cube">
              <a:avLst>
                <a:gd name="adj" fmla="val 59444"/>
              </a:avLst>
            </a:prstGeom>
            <a:gradFill rotWithShape="0">
              <a:gsLst>
                <a:gs pos="0">
                  <a:srgbClr val="9966FF"/>
                </a:gs>
                <a:gs pos="50000">
                  <a:srgbClr val="472F76"/>
                </a:gs>
                <a:gs pos="100000">
                  <a:srgbClr val="9966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>
                <a:spcBef>
                  <a:spcPct val="50000"/>
                </a:spcBef>
                <a:buFont typeface="Monotype Sorts" pitchFamily="2" charset="2"/>
                <a:buChar char="ë"/>
              </a:pPr>
              <a:endParaRPr lang="en-US" sz="2400" b="0">
                <a:latin typeface="Angsana New" pitchFamily="18" charset="-34"/>
              </a:endParaRPr>
            </a:p>
          </p:txBody>
        </p:sp>
        <p:sp>
          <p:nvSpPr>
            <p:cNvPr id="2057" name="AutoShape 1032"/>
            <p:cNvSpPr>
              <a:spLocks noChangeArrowheads="1"/>
            </p:cNvSpPr>
            <p:nvPr/>
          </p:nvSpPr>
          <p:spPr bwMode="auto">
            <a:xfrm rot="10800000">
              <a:off x="624" y="2316"/>
              <a:ext cx="3216" cy="1008"/>
            </a:xfrm>
            <a:prstGeom prst="cube">
              <a:avLst>
                <a:gd name="adj" fmla="val 60019"/>
              </a:avLst>
            </a:prstGeom>
            <a:gradFill rotWithShape="0">
              <a:gsLst>
                <a:gs pos="0">
                  <a:srgbClr val="6600CC"/>
                </a:gs>
                <a:gs pos="50000">
                  <a:srgbClr val="2F005E"/>
                </a:gs>
                <a:gs pos="100000">
                  <a:srgbClr val="6600C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058" name="Text Box 1033"/>
            <p:cNvSpPr txBox="1">
              <a:spLocks noChangeArrowheads="1"/>
            </p:cNvSpPr>
            <p:nvPr/>
          </p:nvSpPr>
          <p:spPr bwMode="auto">
            <a:xfrm>
              <a:off x="776" y="-24"/>
              <a:ext cx="421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 i="1">
                  <a:latin typeface="Angsana New" pitchFamily="18" charset="-34"/>
                </a:rPr>
                <a:t>STRATEGIC   MANAGEMENT   PROCESS</a:t>
              </a:r>
              <a:endParaRPr lang="en-US" sz="3200">
                <a:latin typeface="Angsana New" pitchFamily="18" charset="-34"/>
              </a:endParaRPr>
            </a:p>
          </p:txBody>
        </p:sp>
        <p:sp>
          <p:nvSpPr>
            <p:cNvPr id="2059" name="Text Box 1034"/>
            <p:cNvSpPr txBox="1">
              <a:spLocks noChangeArrowheads="1"/>
            </p:cNvSpPr>
            <p:nvPr/>
          </p:nvSpPr>
          <p:spPr bwMode="auto">
            <a:xfrm rot="3666">
              <a:off x="1536" y="478"/>
              <a:ext cx="240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>
                  <a:latin typeface="Angsana New" pitchFamily="18" charset="-34"/>
                </a:rPr>
                <a:t>  </a:t>
              </a:r>
              <a:r>
                <a:rPr lang="en-US" i="1">
                  <a:solidFill>
                    <a:srgbClr val="FF0000"/>
                  </a:solidFill>
                  <a:latin typeface="Angsana New" pitchFamily="18" charset="-34"/>
                </a:rPr>
                <a:t>WHERE  ARE  WE  NOW ?</a:t>
              </a:r>
              <a:endParaRPr lang="en-US" b="0">
                <a:solidFill>
                  <a:srgbClr val="FF0000"/>
                </a:solidFill>
                <a:latin typeface="Angsana New" pitchFamily="18" charset="-34"/>
              </a:endParaRPr>
            </a:p>
          </p:txBody>
        </p:sp>
        <p:sp>
          <p:nvSpPr>
            <p:cNvPr id="2060" name="Text Box 1035"/>
            <p:cNvSpPr txBox="1">
              <a:spLocks noChangeArrowheads="1"/>
            </p:cNvSpPr>
            <p:nvPr/>
          </p:nvSpPr>
          <p:spPr bwMode="auto">
            <a:xfrm>
              <a:off x="1227" y="1435"/>
              <a:ext cx="15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b="0">
                <a:latin typeface="Angsana New" pitchFamily="18" charset="-34"/>
              </a:endParaRPr>
            </a:p>
          </p:txBody>
        </p:sp>
        <p:sp>
          <p:nvSpPr>
            <p:cNvPr id="2061" name="Text Box 1036"/>
            <p:cNvSpPr txBox="1">
              <a:spLocks noChangeArrowheads="1"/>
            </p:cNvSpPr>
            <p:nvPr/>
          </p:nvSpPr>
          <p:spPr bwMode="auto">
            <a:xfrm rot="-14533">
              <a:off x="980" y="912"/>
              <a:ext cx="3004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i="1">
                  <a:latin typeface="Angsana New" pitchFamily="18" charset="-34"/>
                </a:rPr>
                <a:t>                </a:t>
              </a:r>
              <a:r>
                <a:rPr lang="en-US" sz="2400" i="1">
                  <a:solidFill>
                    <a:srgbClr val="FF0000"/>
                  </a:solidFill>
                  <a:latin typeface="Angsana New" pitchFamily="18" charset="-34"/>
                </a:rPr>
                <a:t>ENVIRONMENTAL   ANALYSIS</a:t>
              </a:r>
            </a:p>
            <a:p>
              <a:pPr>
                <a:lnSpc>
                  <a:spcPct val="60000"/>
                </a:lnSpc>
              </a:pPr>
              <a:r>
                <a:rPr lang="en-US" sz="2400" i="1">
                  <a:solidFill>
                    <a:srgbClr val="FF0000"/>
                  </a:solidFill>
                  <a:latin typeface="Angsana New" pitchFamily="18" charset="-34"/>
                </a:rPr>
                <a:t>               COMPETITIVE   ANALYSIS</a:t>
              </a:r>
            </a:p>
            <a:p>
              <a:pPr>
                <a:lnSpc>
                  <a:spcPct val="60000"/>
                </a:lnSpc>
              </a:pPr>
              <a:r>
                <a:rPr lang="en-US" sz="2400" i="1">
                  <a:solidFill>
                    <a:srgbClr val="FF0000"/>
                  </a:solidFill>
                  <a:latin typeface="Angsana New" pitchFamily="18" charset="-34"/>
                </a:rPr>
                <a:t>              INTERNAL   ANALYSIS</a:t>
              </a:r>
            </a:p>
          </p:txBody>
        </p:sp>
        <p:sp>
          <p:nvSpPr>
            <p:cNvPr id="2062" name="Text Box 1037"/>
            <p:cNvSpPr txBox="1">
              <a:spLocks noChangeArrowheads="1"/>
            </p:cNvSpPr>
            <p:nvPr/>
          </p:nvSpPr>
          <p:spPr bwMode="auto">
            <a:xfrm>
              <a:off x="1344" y="1452"/>
              <a:ext cx="249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>
                  <a:latin typeface="Angsana New" pitchFamily="18" charset="-34"/>
                </a:rPr>
                <a:t>WHERE  DO  WE  WANT  TO  BE  ?</a:t>
              </a:r>
              <a:endParaRPr lang="en-US" b="0">
                <a:latin typeface="Angsana New" pitchFamily="18" charset="-34"/>
              </a:endParaRPr>
            </a:p>
          </p:txBody>
        </p:sp>
        <p:sp>
          <p:nvSpPr>
            <p:cNvPr id="2063" name="Text Box 1038"/>
            <p:cNvSpPr txBox="1">
              <a:spLocks noChangeArrowheads="1"/>
            </p:cNvSpPr>
            <p:nvPr/>
          </p:nvSpPr>
          <p:spPr bwMode="auto">
            <a:xfrm>
              <a:off x="1440" y="2313"/>
              <a:ext cx="231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66FF33"/>
                  </a:solidFill>
                  <a:latin typeface="Angsana New" pitchFamily="18" charset="-34"/>
                </a:rPr>
                <a:t>HOW  WILL  WE  GET  THERE  ?</a:t>
              </a:r>
              <a:endParaRPr lang="en-US" b="0">
                <a:latin typeface="Angsana New" pitchFamily="18" charset="-34"/>
              </a:endParaRPr>
            </a:p>
          </p:txBody>
        </p:sp>
        <p:sp>
          <p:nvSpPr>
            <p:cNvPr id="2064" name="Text Box 1039"/>
            <p:cNvSpPr txBox="1">
              <a:spLocks noChangeArrowheads="1"/>
            </p:cNvSpPr>
            <p:nvPr/>
          </p:nvSpPr>
          <p:spPr bwMode="auto">
            <a:xfrm>
              <a:off x="1057" y="2723"/>
              <a:ext cx="3023" cy="5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i="1">
                  <a:latin typeface="Angsana New" pitchFamily="18" charset="-34"/>
                </a:rPr>
                <a:t>                 </a:t>
              </a:r>
              <a:r>
                <a:rPr lang="en-US" i="1">
                  <a:solidFill>
                    <a:srgbClr val="66FF33"/>
                  </a:solidFill>
                  <a:latin typeface="Angsana New" pitchFamily="18" charset="-34"/>
                </a:rPr>
                <a:t>CORPORATE   STRATEGY</a:t>
              </a:r>
            </a:p>
            <a:p>
              <a:pPr>
                <a:lnSpc>
                  <a:spcPct val="60000"/>
                </a:lnSpc>
              </a:pPr>
              <a:r>
                <a:rPr lang="en-US" i="1">
                  <a:solidFill>
                    <a:srgbClr val="66FF33"/>
                  </a:solidFill>
                  <a:latin typeface="Angsana New" pitchFamily="18" charset="-34"/>
                </a:rPr>
                <a:t>               FACULTY   STRATEGY</a:t>
              </a:r>
            </a:p>
            <a:p>
              <a:pPr>
                <a:lnSpc>
                  <a:spcPct val="60000"/>
                </a:lnSpc>
              </a:pPr>
              <a:r>
                <a:rPr lang="en-US" i="1">
                  <a:solidFill>
                    <a:srgbClr val="66FF33"/>
                  </a:solidFill>
                  <a:latin typeface="Angsana New" pitchFamily="18" charset="-34"/>
                </a:rPr>
                <a:t>  FUNCTIONAL  STRATEGY</a:t>
              </a:r>
              <a:endParaRPr lang="en-US">
                <a:solidFill>
                  <a:srgbClr val="66FF33"/>
                </a:solidFill>
                <a:latin typeface="Angsana New" pitchFamily="18" charset="-34"/>
              </a:endParaRPr>
            </a:p>
          </p:txBody>
        </p:sp>
        <p:sp>
          <p:nvSpPr>
            <p:cNvPr id="2065" name="AutoShape 1040"/>
            <p:cNvSpPr>
              <a:spLocks noChangeArrowheads="1"/>
            </p:cNvSpPr>
            <p:nvPr/>
          </p:nvSpPr>
          <p:spPr bwMode="auto">
            <a:xfrm rot="10800000">
              <a:off x="672" y="3312"/>
              <a:ext cx="3168" cy="864"/>
            </a:xfrm>
            <a:prstGeom prst="cube">
              <a:avLst>
                <a:gd name="adj" fmla="val 55787"/>
              </a:avLst>
            </a:prstGeom>
            <a:gradFill rotWithShape="0">
              <a:gsLst>
                <a:gs pos="0">
                  <a:srgbClr val="220777"/>
                </a:gs>
                <a:gs pos="50000">
                  <a:srgbClr val="100337"/>
                </a:gs>
                <a:gs pos="100000">
                  <a:srgbClr val="220777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066" name="Text Box 1041"/>
            <p:cNvSpPr txBox="1">
              <a:spLocks noChangeArrowheads="1"/>
            </p:cNvSpPr>
            <p:nvPr/>
          </p:nvSpPr>
          <p:spPr bwMode="auto">
            <a:xfrm>
              <a:off x="1648" y="3321"/>
              <a:ext cx="14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FFFF00"/>
                  </a:solidFill>
                  <a:latin typeface="Angsana New" pitchFamily="18" charset="-34"/>
                </a:rPr>
                <a:t>IMPLEMENTATION</a:t>
              </a:r>
              <a:endParaRPr lang="en-US" b="0">
                <a:solidFill>
                  <a:srgbClr val="FFFF00"/>
                </a:solidFill>
                <a:latin typeface="Angsana New" pitchFamily="18" charset="-34"/>
              </a:endParaRPr>
            </a:p>
          </p:txBody>
        </p:sp>
        <p:sp>
          <p:nvSpPr>
            <p:cNvPr id="2067" name="Text Box 1042"/>
            <p:cNvSpPr txBox="1">
              <a:spLocks noChangeArrowheads="1"/>
            </p:cNvSpPr>
            <p:nvPr/>
          </p:nvSpPr>
          <p:spPr bwMode="auto">
            <a:xfrm>
              <a:off x="1545" y="3792"/>
              <a:ext cx="133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rgbClr val="FFFF00"/>
                  </a:solidFill>
                  <a:latin typeface="Angsana New" pitchFamily="18" charset="-34"/>
                </a:rPr>
                <a:t>   7   S ’S  MODEL</a:t>
              </a:r>
              <a:endParaRPr lang="en-US" b="0">
                <a:solidFill>
                  <a:srgbClr val="FFFF00"/>
                </a:solidFill>
                <a:latin typeface="Angsana New" pitchFamily="18" charset="-34"/>
              </a:endParaRPr>
            </a:p>
          </p:txBody>
        </p:sp>
        <p:sp>
          <p:nvSpPr>
            <p:cNvPr id="2068" name="Line 1043"/>
            <p:cNvSpPr>
              <a:spLocks noChangeShapeType="1"/>
            </p:cNvSpPr>
            <p:nvPr/>
          </p:nvSpPr>
          <p:spPr bwMode="auto">
            <a:xfrm>
              <a:off x="852" y="1284"/>
              <a:ext cx="0" cy="492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th-TH"/>
            </a:p>
          </p:txBody>
        </p:sp>
        <p:sp>
          <p:nvSpPr>
            <p:cNvPr id="2069" name="Line 1044"/>
            <p:cNvSpPr>
              <a:spLocks noChangeShapeType="1"/>
            </p:cNvSpPr>
            <p:nvPr/>
          </p:nvSpPr>
          <p:spPr bwMode="auto">
            <a:xfrm>
              <a:off x="876" y="2148"/>
              <a:ext cx="0" cy="58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th-TH"/>
            </a:p>
          </p:txBody>
        </p:sp>
        <p:sp>
          <p:nvSpPr>
            <p:cNvPr id="2070" name="Line 1045"/>
            <p:cNvSpPr>
              <a:spLocks noChangeShapeType="1"/>
            </p:cNvSpPr>
            <p:nvPr/>
          </p:nvSpPr>
          <p:spPr bwMode="auto">
            <a:xfrm>
              <a:off x="864" y="3024"/>
              <a:ext cx="0" cy="576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th-TH"/>
            </a:p>
          </p:txBody>
        </p:sp>
        <p:sp>
          <p:nvSpPr>
            <p:cNvPr id="2071" name="Line 1046"/>
            <p:cNvSpPr>
              <a:spLocks noChangeShapeType="1"/>
            </p:cNvSpPr>
            <p:nvPr/>
          </p:nvSpPr>
          <p:spPr bwMode="auto">
            <a:xfrm flipH="1">
              <a:off x="3888" y="672"/>
              <a:ext cx="528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th-TH"/>
            </a:p>
          </p:txBody>
        </p:sp>
        <p:sp>
          <p:nvSpPr>
            <p:cNvPr id="2072" name="Line 1047"/>
            <p:cNvSpPr>
              <a:spLocks noChangeShapeType="1"/>
            </p:cNvSpPr>
            <p:nvPr/>
          </p:nvSpPr>
          <p:spPr bwMode="auto">
            <a:xfrm flipH="1">
              <a:off x="3888" y="1620"/>
              <a:ext cx="528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th-TH"/>
            </a:p>
          </p:txBody>
        </p:sp>
        <p:sp>
          <p:nvSpPr>
            <p:cNvPr id="2073" name="Line 1048"/>
            <p:cNvSpPr>
              <a:spLocks noChangeShapeType="1"/>
            </p:cNvSpPr>
            <p:nvPr/>
          </p:nvSpPr>
          <p:spPr bwMode="auto">
            <a:xfrm flipH="1">
              <a:off x="3888" y="2496"/>
              <a:ext cx="528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th-TH"/>
            </a:p>
          </p:txBody>
        </p:sp>
        <p:sp>
          <p:nvSpPr>
            <p:cNvPr id="2074" name="Line 1049"/>
            <p:cNvSpPr>
              <a:spLocks noChangeShapeType="1"/>
            </p:cNvSpPr>
            <p:nvPr/>
          </p:nvSpPr>
          <p:spPr bwMode="auto">
            <a:xfrm flipH="1">
              <a:off x="3888" y="3456"/>
              <a:ext cx="528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th-TH"/>
            </a:p>
          </p:txBody>
        </p:sp>
        <p:sp>
          <p:nvSpPr>
            <p:cNvPr id="2075" name="Line 1050"/>
            <p:cNvSpPr>
              <a:spLocks noChangeShapeType="1"/>
            </p:cNvSpPr>
            <p:nvPr/>
          </p:nvSpPr>
          <p:spPr bwMode="auto">
            <a:xfrm>
              <a:off x="336" y="384"/>
              <a:ext cx="5232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 type="diamond" w="med" len="med"/>
              <a:tailEnd type="diamond" w="med" len="med"/>
            </a:ln>
          </p:spPr>
          <p:txBody>
            <a:bodyPr wrap="none" anchor="ctr">
              <a:spAutoFit/>
            </a:bodyPr>
            <a:lstStyle/>
            <a:p>
              <a:endParaRPr lang="th-TH"/>
            </a:p>
          </p:txBody>
        </p:sp>
        <p:sp>
          <p:nvSpPr>
            <p:cNvPr id="2076" name="Text Box 1051"/>
            <p:cNvSpPr txBox="1">
              <a:spLocks noChangeArrowheads="1"/>
            </p:cNvSpPr>
            <p:nvPr/>
          </p:nvSpPr>
          <p:spPr bwMode="auto">
            <a:xfrm>
              <a:off x="1824" y="1872"/>
              <a:ext cx="1488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35000"/>
                </a:lnSpc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2000" i="1">
                  <a:latin typeface="Angsana New" pitchFamily="18" charset="-34"/>
                </a:rPr>
                <a:t>                         VISION</a:t>
              </a:r>
            </a:p>
            <a:p>
              <a:pPr>
                <a:lnSpc>
                  <a:spcPct val="35000"/>
                </a:lnSpc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2000" i="1">
                  <a:latin typeface="Angsana New" pitchFamily="18" charset="-34"/>
                </a:rPr>
                <a:t>             MISSION</a:t>
              </a:r>
            </a:p>
            <a:p>
              <a:pPr>
                <a:lnSpc>
                  <a:spcPct val="35000"/>
                </a:lnSpc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2000" i="1">
                  <a:latin typeface="Angsana New" pitchFamily="18" charset="-34"/>
                </a:rPr>
                <a:t>OBJECTIVE        </a:t>
              </a:r>
              <a:endParaRPr lang="en-US" sz="2000" b="0">
                <a:latin typeface="Angsana New" pitchFamily="18" charset="-34"/>
              </a:endParaRPr>
            </a:p>
          </p:txBody>
        </p:sp>
        <p:graphicFrame>
          <p:nvGraphicFramePr>
            <p:cNvPr id="2050" name="Object 1052"/>
            <p:cNvGraphicFramePr>
              <a:graphicFrameLocks noChangeAspect="1"/>
            </p:cNvGraphicFramePr>
            <p:nvPr/>
          </p:nvGraphicFramePr>
          <p:xfrm>
            <a:off x="336" y="240"/>
            <a:ext cx="336" cy="149"/>
          </p:xfrm>
          <a:graphic>
            <a:graphicData uri="http://schemas.openxmlformats.org/presentationml/2006/ole">
              <p:oleObj spid="_x0000_s2050" name="Clip" r:id="rId3" imgW="862560" imgH="382680" progId="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smtClean="0"/>
              <a:t>กลยุทธ์การตลาด 7</a:t>
            </a:r>
            <a:r>
              <a:rPr lang="en-US" b="1" smtClean="0"/>
              <a:t>s </a:t>
            </a:r>
            <a:r>
              <a:rPr lang="th-TH" b="1" smtClean="0"/>
              <a:t>กรอบแนวคิด</a:t>
            </a:r>
            <a:endParaRPr lang="th-TH" smtClean="0"/>
          </a:p>
        </p:txBody>
      </p:sp>
      <p:sp>
        <p:nvSpPr>
          <p:cNvPr id="4096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495800"/>
          </a:xfrm>
        </p:spPr>
        <p:txBody>
          <a:bodyPr/>
          <a:lstStyle/>
          <a:p>
            <a:r>
              <a:rPr lang="th-TH" b="1" smtClean="0"/>
              <a:t>กลยุทธ์ (</a:t>
            </a:r>
            <a:r>
              <a:rPr lang="en-US" b="1" smtClean="0"/>
              <a:t>Strategy)</a:t>
            </a:r>
            <a:endParaRPr lang="th-TH" smtClean="0"/>
          </a:p>
          <a:p>
            <a:r>
              <a:rPr lang="th-TH" b="1" smtClean="0"/>
              <a:t>โครงสร้างองค์กร (</a:t>
            </a:r>
            <a:r>
              <a:rPr lang="en-US" b="1" smtClean="0"/>
              <a:t>Structure)</a:t>
            </a:r>
          </a:p>
          <a:p>
            <a:r>
              <a:rPr lang="th-TH" b="1" smtClean="0"/>
              <a:t>สไตล์ (</a:t>
            </a:r>
            <a:r>
              <a:rPr lang="en-US" b="1" smtClean="0"/>
              <a:t>Style)</a:t>
            </a:r>
            <a:endParaRPr lang="th-TH" smtClean="0"/>
          </a:p>
          <a:p>
            <a:r>
              <a:rPr lang="th-TH" b="1" smtClean="0"/>
              <a:t>ระบบ (</a:t>
            </a:r>
            <a:r>
              <a:rPr lang="en-US" b="1" smtClean="0"/>
              <a:t>System)</a:t>
            </a:r>
          </a:p>
          <a:p>
            <a:r>
              <a:rPr lang="th-TH" b="1" smtClean="0"/>
              <a:t>บุคลากร (</a:t>
            </a:r>
            <a:r>
              <a:rPr lang="en-US" b="1" smtClean="0"/>
              <a:t>Staff)</a:t>
            </a:r>
            <a:endParaRPr lang="th-TH" smtClean="0"/>
          </a:p>
          <a:p>
            <a:r>
              <a:rPr lang="th-TH" b="1" smtClean="0"/>
              <a:t>ทักษะ (</a:t>
            </a:r>
            <a:r>
              <a:rPr lang="en-US" b="1" smtClean="0"/>
              <a:t>Skill)</a:t>
            </a:r>
            <a:r>
              <a:rPr lang="en-US" smtClean="0"/>
              <a:t> </a:t>
            </a:r>
            <a:endParaRPr lang="th-TH" smtClean="0"/>
          </a:p>
          <a:p>
            <a:r>
              <a:rPr lang="th-TH" b="1" smtClean="0"/>
              <a:t>ค่านิยม (</a:t>
            </a:r>
            <a:r>
              <a:rPr lang="en-US" b="1" smtClean="0"/>
              <a:t>Shared Value)</a:t>
            </a:r>
            <a:endParaRPr lang="th-TH" smtClean="0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CD30021-1689-42CF-BE76-94FDD7CB95A5}" type="datetime1">
              <a:rPr lang="en-US" smtClean="0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A34FE2-98C4-4979-B8A9-CDA91773E3B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2D164A1-51BD-48F5-BD45-6F651D9971B8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0D517-DCAE-4B65-9D29-5E9C0ED2317A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7172" name="Picture 2" descr="cimg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1981200" y="1676400"/>
            <a:ext cx="2133600" cy="44926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  <a:tabLst>
                <a:tab pos="292100" algn="l"/>
              </a:tabLst>
            </a:pPr>
            <a:r>
              <a:rPr lang="th-TH" sz="3600" dirty="0" smtClean="0">
                <a:solidFill>
                  <a:srgbClr val="0033CC"/>
                </a:solidFill>
                <a:latin typeface="AngsanaUPC" pitchFamily="18" charset="-34"/>
              </a:rPr>
              <a:t>สร้างทีม</a:t>
            </a:r>
            <a:endParaRPr lang="th-TH" sz="3600" dirty="0">
              <a:solidFill>
                <a:srgbClr val="0033CC"/>
              </a:solidFill>
              <a:latin typeface="AngsanaUPC" pitchFamily="18" charset="-34"/>
            </a:endParaRP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666750" y="228600"/>
            <a:ext cx="7848600" cy="1254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2100" algn="l"/>
              </a:tabLst>
            </a:pPr>
            <a:r>
              <a:rPr lang="th-TH" sz="5000">
                <a:solidFill>
                  <a:srgbClr val="D60093"/>
                </a:solidFill>
                <a:latin typeface="AngsanaUPC" pitchFamily="18" charset="-34"/>
              </a:rPr>
              <a:t>วัตถุประสงค์ของการวางแผนกลยุทธ์</a:t>
            </a:r>
          </a:p>
          <a:p>
            <a:pPr algn="ctr">
              <a:lnSpc>
                <a:spcPct val="0"/>
              </a:lnSpc>
              <a:spcBef>
                <a:spcPct val="50000"/>
              </a:spcBef>
              <a:tabLst>
                <a:tab pos="292100" algn="l"/>
              </a:tabLst>
            </a:pPr>
            <a:endParaRPr lang="th-TH" sz="5000">
              <a:solidFill>
                <a:srgbClr val="D60093"/>
              </a:solidFill>
              <a:latin typeface="AngsanaUPC" pitchFamily="18" charset="-34"/>
            </a:endParaRP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5791200" y="1752600"/>
            <a:ext cx="2743200" cy="92948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tabLst>
                <a:tab pos="292100" algn="l"/>
              </a:tabLst>
            </a:pPr>
            <a:r>
              <a:rPr lang="th-TH" sz="3400" dirty="0">
                <a:solidFill>
                  <a:srgbClr val="0033CC"/>
                </a:solidFill>
                <a:latin typeface="AngsanaUPC" pitchFamily="18" charset="-34"/>
              </a:rPr>
              <a:t>ทำ</a:t>
            </a:r>
            <a:r>
              <a:rPr lang="th-TH" sz="3400" dirty="0" err="1">
                <a:solidFill>
                  <a:srgbClr val="0033CC"/>
                </a:solidFill>
                <a:latin typeface="AngsanaUPC" pitchFamily="18" charset="-34"/>
              </a:rPr>
              <a:t>พันธ</a:t>
            </a:r>
            <a:r>
              <a:rPr lang="th-TH" sz="3400" dirty="0">
                <a:solidFill>
                  <a:srgbClr val="0033CC"/>
                </a:solidFill>
                <a:latin typeface="AngsanaUPC" pitchFamily="18" charset="-34"/>
              </a:rPr>
              <a:t>กิจ                ให้ชัดเจน</a:t>
            </a:r>
            <a:endParaRPr lang="th-TH" sz="3600" dirty="0">
              <a:solidFill>
                <a:srgbClr val="0033CC"/>
              </a:solidFill>
              <a:latin typeface="AngsanaUPC" pitchFamily="18" charset="-34"/>
            </a:endParaRPr>
          </a:p>
        </p:txBody>
      </p:sp>
      <p:sp>
        <p:nvSpPr>
          <p:cNvPr id="7176" name="Text Box 6"/>
          <p:cNvSpPr txBox="1">
            <a:spLocks noChangeArrowheads="1"/>
          </p:cNvSpPr>
          <p:nvPr/>
        </p:nvSpPr>
        <p:spPr bwMode="auto">
          <a:xfrm>
            <a:off x="377824" y="2311400"/>
            <a:ext cx="2289175" cy="134806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tabLst>
                <a:tab pos="292100" algn="l"/>
              </a:tabLst>
            </a:pPr>
            <a:r>
              <a:rPr lang="th-TH" sz="3400" dirty="0">
                <a:solidFill>
                  <a:srgbClr val="0033CC"/>
                </a:solidFill>
                <a:latin typeface="AngsanaUPC" pitchFamily="18" charset="-34"/>
              </a:rPr>
              <a:t>ทำให้เกิด           การเปลี่ยนแปลงที่สำคัญ</a:t>
            </a:r>
            <a:endParaRPr lang="th-TH" sz="3600" dirty="0">
              <a:solidFill>
                <a:srgbClr val="0033CC"/>
              </a:solidFill>
              <a:latin typeface="AngsanaUPC" pitchFamily="18" charset="-34"/>
            </a:endParaRPr>
          </a:p>
        </p:txBody>
      </p:sp>
      <p:sp>
        <p:nvSpPr>
          <p:cNvPr id="7177" name="Text Box 7"/>
          <p:cNvSpPr txBox="1">
            <a:spLocks noChangeArrowheads="1"/>
          </p:cNvSpPr>
          <p:nvPr/>
        </p:nvSpPr>
        <p:spPr bwMode="auto">
          <a:xfrm>
            <a:off x="6561138" y="4235450"/>
            <a:ext cx="2133600" cy="133508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tabLst>
                <a:tab pos="292100" algn="l"/>
              </a:tabLst>
            </a:pPr>
            <a:r>
              <a:rPr lang="th-TH" sz="3400">
                <a:solidFill>
                  <a:srgbClr val="0033CC"/>
                </a:solidFill>
                <a:latin typeface="AngsanaUPC" pitchFamily="18" charset="-34"/>
              </a:rPr>
              <a:t>ปรับปรุงกระบวนการ  ตัดสินใจ</a:t>
            </a:r>
            <a:endParaRPr lang="th-TH" sz="3600">
              <a:solidFill>
                <a:srgbClr val="0033CC"/>
              </a:solidFill>
              <a:latin typeface="AngsanaUPC" pitchFamily="18" charset="-34"/>
            </a:endParaRPr>
          </a:p>
        </p:txBody>
      </p:sp>
      <p:sp>
        <p:nvSpPr>
          <p:cNvPr id="7178" name="Text Box 8"/>
          <p:cNvSpPr txBox="1">
            <a:spLocks noChangeArrowheads="1"/>
          </p:cNvSpPr>
          <p:nvPr/>
        </p:nvSpPr>
        <p:spPr bwMode="auto">
          <a:xfrm>
            <a:off x="669925" y="5068888"/>
            <a:ext cx="2133600" cy="8604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  <a:tabLst>
                <a:tab pos="292100" algn="l"/>
              </a:tabLst>
            </a:pPr>
            <a:r>
              <a:rPr lang="th-TH" sz="3600" dirty="0">
                <a:solidFill>
                  <a:srgbClr val="0033CC"/>
                </a:solidFill>
                <a:latin typeface="AngsanaUPC" pitchFamily="18" charset="-34"/>
              </a:rPr>
              <a:t>สร้างกรอบความเห็นร่วม</a:t>
            </a:r>
          </a:p>
        </p:txBody>
      </p:sp>
      <p:sp>
        <p:nvSpPr>
          <p:cNvPr id="7179" name="Text Box 9"/>
          <p:cNvSpPr txBox="1">
            <a:spLocks noChangeArrowheads="1"/>
          </p:cNvSpPr>
          <p:nvPr/>
        </p:nvSpPr>
        <p:spPr bwMode="auto">
          <a:xfrm>
            <a:off x="3644900" y="5591175"/>
            <a:ext cx="2290763" cy="8604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  <a:tabLst>
                <a:tab pos="292100" algn="l"/>
              </a:tabLst>
            </a:pPr>
            <a:r>
              <a:rPr lang="th-TH" sz="3600">
                <a:solidFill>
                  <a:srgbClr val="0033CC"/>
                </a:solidFill>
                <a:latin typeface="AngsanaUPC" pitchFamily="18" charset="-34"/>
              </a:rPr>
              <a:t>สร้างแผนดำเนิน             งานที่เหมาะสม</a:t>
            </a:r>
          </a:p>
        </p:txBody>
      </p:sp>
      <p:sp>
        <p:nvSpPr>
          <p:cNvPr id="7180" name="Text Box 10"/>
          <p:cNvSpPr txBox="1">
            <a:spLocks noChangeArrowheads="1"/>
          </p:cNvSpPr>
          <p:nvPr/>
        </p:nvSpPr>
        <p:spPr bwMode="auto">
          <a:xfrm>
            <a:off x="4537075" y="6399213"/>
            <a:ext cx="4606925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r"/>
            <a:r>
              <a:rPr lang="en-US" sz="2400" b="0" i="1">
                <a:solidFill>
                  <a:srgbClr val="006600"/>
                </a:solidFill>
                <a:latin typeface="AngsanaUPC" pitchFamily="18" charset="-34"/>
              </a:rPr>
              <a:t>ดัดแปลงจาก Kristine  Hafner, University of California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smtClean="0"/>
              <a:t>กลยุทธ์การตลาด 7</a:t>
            </a:r>
            <a:r>
              <a:rPr lang="en-US" b="1" smtClean="0"/>
              <a:t>s </a:t>
            </a:r>
            <a:r>
              <a:rPr lang="th-TH" b="1" smtClean="0"/>
              <a:t>กรอบแนวคิด</a:t>
            </a:r>
            <a:endParaRPr lang="th-TH" smtClean="0"/>
          </a:p>
        </p:txBody>
      </p:sp>
      <p:sp>
        <p:nvSpPr>
          <p:cNvPr id="41987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495800"/>
          </a:xfrm>
        </p:spPr>
        <p:txBody>
          <a:bodyPr/>
          <a:lstStyle/>
          <a:p>
            <a:r>
              <a:rPr lang="th-TH" sz="4000" b="1" smtClean="0"/>
              <a:t>กลยุทธ์ (</a:t>
            </a:r>
            <a:r>
              <a:rPr lang="en-US" sz="4000" b="1" smtClean="0"/>
              <a:t>Strategy)</a:t>
            </a:r>
            <a:r>
              <a:rPr lang="en-US" sz="4000" smtClean="0"/>
              <a:t> </a:t>
            </a:r>
            <a:r>
              <a:rPr lang="th-TH" sz="4000" smtClean="0"/>
              <a:t>คือ การวางแผนกิจกรรมภายในองค์กร  โดยให้แผนที่วางขึ้นมานั้นได้สอดคล้องและเหมาะสมต่อการเปลี่ยนแปลงของสภาพแวดล้อมภายนอก  และภายในองค์กร  ซึ่งมีวัตถุประสงค์เพื่อให้ช่วยสนับสนุนให้องค์กรมีขีดความสามารถเหนือคู่แข่งขัน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CD30021-1689-42CF-BE76-94FDD7CB95A5}" type="datetime1">
              <a:rPr lang="en-US" smtClean="0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8D861-3B43-4629-B7F3-C72AAAC3D01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smtClean="0"/>
              <a:t>กลยุทธ์การตลาด 7</a:t>
            </a:r>
            <a:r>
              <a:rPr lang="en-US" b="1" smtClean="0"/>
              <a:t>s </a:t>
            </a:r>
            <a:r>
              <a:rPr lang="th-TH" b="1" smtClean="0"/>
              <a:t>กรอบแนวคิด</a:t>
            </a:r>
            <a:endParaRPr lang="th-TH" smtClean="0"/>
          </a:p>
        </p:txBody>
      </p:sp>
      <p:sp>
        <p:nvSpPr>
          <p:cNvPr id="43011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495800"/>
          </a:xfrm>
        </p:spPr>
        <p:txBody>
          <a:bodyPr/>
          <a:lstStyle/>
          <a:p>
            <a:r>
              <a:rPr lang="th-TH" sz="4000" b="1" smtClean="0"/>
              <a:t>โครงสร้างองค์กร (</a:t>
            </a:r>
            <a:r>
              <a:rPr lang="en-US" sz="4000" b="1" smtClean="0"/>
              <a:t>Structure)</a:t>
            </a:r>
            <a:r>
              <a:rPr lang="en-US" sz="4000" smtClean="0"/>
              <a:t> </a:t>
            </a:r>
            <a:r>
              <a:rPr lang="th-TH" sz="4000" smtClean="0"/>
              <a:t>หมายถึง ลักษณะโครงสร้างขององค์การที่แสดงความสัมพันธ์ระหว่างอำนาจหน้าที่และความรับผิดชอบ รวมถึงขนาดการควบคุม การรวมอำนาจ และการกระจายอำนาจของผู้บริหาร การแบ่งโครงสร้างงานตามหน้าที่ ตามผลิตภัณฑ์ ตามลูกค้า ตามภูมิภาคได้อย่างเหมาะสม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CD30021-1689-42CF-BE76-94FDD7CB95A5}" type="datetime1">
              <a:rPr lang="en-US" smtClean="0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D882D-3B6B-46FB-AAD3-A219CE55CE4F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smtClean="0"/>
              <a:t>กลยุทธ์การตลาด 7</a:t>
            </a:r>
            <a:r>
              <a:rPr lang="en-US" b="1" smtClean="0"/>
              <a:t>s </a:t>
            </a:r>
            <a:r>
              <a:rPr lang="th-TH" b="1" smtClean="0"/>
              <a:t>กรอบแนวคิด</a:t>
            </a:r>
            <a:endParaRPr lang="th-TH" smtClean="0"/>
          </a:p>
        </p:txBody>
      </p:sp>
      <p:sp>
        <p:nvSpPr>
          <p:cNvPr id="44035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000" b="1" smtClean="0"/>
              <a:t>สไตล์ (</a:t>
            </a:r>
            <a:r>
              <a:rPr lang="en-US" sz="4000" b="1" smtClean="0"/>
              <a:t>Style)</a:t>
            </a:r>
            <a:r>
              <a:rPr lang="en-US" sz="4000" smtClean="0"/>
              <a:t> </a:t>
            </a:r>
            <a:r>
              <a:rPr lang="th-TH" sz="4000" smtClean="0"/>
              <a:t>สไตล์ในการทำงานของผู้บริหารนั้น  มีความสำคัญเป็นอย่างยิ่งโดยเฉพาะผู้บริหารระดับสูง จะมีอิทธิพลต่อความรู้สึกนึกคิดของพนักงานภายในองค์กร  มากกว่าคำพูดของผู้บริหาร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CD30021-1689-42CF-BE76-94FDD7CB95A5}" type="datetime1">
              <a:rPr lang="en-US" smtClean="0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03AD1-CEBA-47CD-8DF8-4C7CBB407129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smtClean="0"/>
              <a:t>กลยุทธ์การตลาด 7</a:t>
            </a:r>
            <a:r>
              <a:rPr lang="en-US" b="1" smtClean="0"/>
              <a:t>s </a:t>
            </a:r>
            <a:r>
              <a:rPr lang="th-TH" b="1" smtClean="0"/>
              <a:t>กรอบแนวคิด</a:t>
            </a:r>
            <a:endParaRPr lang="th-TH" smtClean="0"/>
          </a:p>
        </p:txBody>
      </p:sp>
      <p:sp>
        <p:nvSpPr>
          <p:cNvPr id="45059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smtClean="0"/>
              <a:t>ระบบ (</a:t>
            </a:r>
            <a:r>
              <a:rPr lang="en-US" b="1" smtClean="0"/>
              <a:t>System)</a:t>
            </a:r>
            <a:r>
              <a:rPr lang="en-US" smtClean="0"/>
              <a:t> </a:t>
            </a:r>
            <a:r>
              <a:rPr lang="th-TH" smtClean="0"/>
              <a:t>เป็นการวิเคราะห์ถึงระบบงานขององค์กรในทุก ๆ เรื่อง ทั้งเรื่องระบบการบริหารจัดการ ระบบการปฏิบัติงาน  เช่น  ระบบสารสนเทศ ระบบการวางแผน  ระบบงบประมาณ ระบบการควบคุม  ระบบการจัดซื้อ ระบบในการสรรหาและคัดเลือกพนักงาน  ระบบในการฝึกอบรม  ตลอดจนระบบในการจ่ายผลตอบแทน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CD30021-1689-42CF-BE76-94FDD7CB95A5}" type="datetime1">
              <a:rPr lang="en-US" smtClean="0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04261-8788-41B7-A6E5-8EBF72CDCFA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smtClean="0"/>
              <a:t>กลยุทธ์การตลาด 7</a:t>
            </a:r>
            <a:r>
              <a:rPr lang="en-US" b="1" smtClean="0"/>
              <a:t>s </a:t>
            </a:r>
            <a:r>
              <a:rPr lang="th-TH" b="1" smtClean="0"/>
              <a:t>กรอบแนวคิด</a:t>
            </a:r>
            <a:endParaRPr lang="th-TH" smtClean="0"/>
          </a:p>
        </p:txBody>
      </p:sp>
      <p:sp>
        <p:nvSpPr>
          <p:cNvPr id="4608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600" b="1" smtClean="0"/>
              <a:t>บุคลากร </a:t>
            </a:r>
            <a:r>
              <a:rPr lang="th-TH" sz="2400" b="1" smtClean="0"/>
              <a:t>(</a:t>
            </a:r>
            <a:r>
              <a:rPr lang="en-US" sz="3600" b="1" smtClean="0"/>
              <a:t>Staff)</a:t>
            </a:r>
            <a:r>
              <a:rPr lang="en-US" sz="3600" smtClean="0"/>
              <a:t> </a:t>
            </a:r>
            <a:r>
              <a:rPr lang="th-TH" sz="3600" smtClean="0"/>
              <a:t>หมายถึง การคัดเลือกบุคลากรที่มีความสามารถ การพัฒนาบุคคลากรอย่างต่อเนื่อง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CD30021-1689-42CF-BE76-94FDD7CB95A5}" type="datetime1">
              <a:rPr lang="en-US" smtClean="0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A6E6B-8357-44DC-9D08-A7A866DA1FD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smtClean="0"/>
              <a:t>กลยุทธ์การตลาด 7</a:t>
            </a:r>
            <a:r>
              <a:rPr lang="en-US" b="1" smtClean="0"/>
              <a:t>s </a:t>
            </a:r>
            <a:r>
              <a:rPr lang="th-TH" b="1" smtClean="0"/>
              <a:t>กรอบแนวคิด</a:t>
            </a:r>
            <a:endParaRPr lang="th-TH" smtClean="0"/>
          </a:p>
        </p:txBody>
      </p:sp>
      <p:sp>
        <p:nvSpPr>
          <p:cNvPr id="47107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000" b="1" smtClean="0"/>
              <a:t>ทักษะ </a:t>
            </a:r>
            <a:r>
              <a:rPr lang="th-TH" b="1" smtClean="0"/>
              <a:t>(</a:t>
            </a:r>
            <a:r>
              <a:rPr lang="en-US" sz="4000" b="1" smtClean="0"/>
              <a:t>Skill)</a:t>
            </a:r>
            <a:r>
              <a:rPr lang="en-US" sz="4000" smtClean="0"/>
              <a:t>  </a:t>
            </a:r>
            <a:r>
              <a:rPr lang="th-TH" sz="4000" smtClean="0"/>
              <a:t>เป็นการพิจารณาถึงทักษะหรือความเชี่ยวชาญขององค์กรโดยรวม  ว่ามีความเชี่ยวชาญหรือมีความชำนาญในด้านใด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CD30021-1689-42CF-BE76-94FDD7CB95A5}" type="datetime1">
              <a:rPr lang="en-US" smtClean="0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640DE-F74E-4F7F-81B6-DC9AF81D7CDE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smtClean="0"/>
              <a:t>กลยุทธ์การตลาด 7</a:t>
            </a:r>
            <a:r>
              <a:rPr lang="en-US" b="1" smtClean="0"/>
              <a:t>s </a:t>
            </a:r>
            <a:r>
              <a:rPr lang="th-TH" b="1" smtClean="0"/>
              <a:t>กรอบแนวคิด</a:t>
            </a:r>
            <a:endParaRPr lang="th-TH" smtClean="0"/>
          </a:p>
        </p:txBody>
      </p:sp>
      <p:sp>
        <p:nvSpPr>
          <p:cNvPr id="48131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600" b="1" smtClean="0"/>
              <a:t>ค่านิยม (</a:t>
            </a:r>
            <a:r>
              <a:rPr lang="en-US" sz="3600" b="1" smtClean="0"/>
              <a:t>Shared Value)</a:t>
            </a:r>
            <a:r>
              <a:rPr lang="en-US" sz="3600" smtClean="0"/>
              <a:t> </a:t>
            </a:r>
            <a:r>
              <a:rPr lang="th-TH" sz="3600" smtClean="0"/>
              <a:t>หมายถึง ค่านิยมร่วมกันระหว่างคนในองค์การ ความเป็นอันหนึ่งอันเดียวกัน</a:t>
            </a:r>
          </a:p>
          <a:p>
            <a:endParaRPr lang="th-TH" sz="3600" smtClean="0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CD30021-1689-42CF-BE76-94FDD7CB95A5}" type="datetime1">
              <a:rPr lang="en-US" smtClean="0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8F884A-6796-40ED-B1C8-C48AC99B09B5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3AF887E-E3F6-4E1C-94C9-5DFDCBBB1C83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2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7542D-DFF0-4E88-A141-74C1701C9F63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49156" name="Oval 2"/>
          <p:cNvSpPr>
            <a:spLocks noChangeArrowheads="1"/>
          </p:cNvSpPr>
          <p:nvPr/>
        </p:nvSpPr>
        <p:spPr bwMode="auto">
          <a:xfrm>
            <a:off x="914400" y="2590800"/>
            <a:ext cx="2590800" cy="22098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8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4800"/>
          </a:p>
        </p:txBody>
      </p:sp>
      <p:sp>
        <p:nvSpPr>
          <p:cNvPr id="49157" name="Line 3"/>
          <p:cNvSpPr>
            <a:spLocks noChangeShapeType="1"/>
          </p:cNvSpPr>
          <p:nvPr/>
        </p:nvSpPr>
        <p:spPr bwMode="auto">
          <a:xfrm>
            <a:off x="2209800" y="2590800"/>
            <a:ext cx="0" cy="2209800"/>
          </a:xfrm>
          <a:prstGeom prst="line">
            <a:avLst/>
          </a:prstGeom>
          <a:noFill/>
          <a:ln w="9525">
            <a:solidFill>
              <a:srgbClr val="8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49158" name="Line 5"/>
          <p:cNvSpPr>
            <a:spLocks noChangeShapeType="1"/>
          </p:cNvSpPr>
          <p:nvPr/>
        </p:nvSpPr>
        <p:spPr bwMode="auto">
          <a:xfrm>
            <a:off x="914400" y="3733800"/>
            <a:ext cx="2590800" cy="0"/>
          </a:xfrm>
          <a:prstGeom prst="line">
            <a:avLst/>
          </a:prstGeom>
          <a:noFill/>
          <a:ln w="9525">
            <a:solidFill>
              <a:srgbClr val="8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2286000" y="2797175"/>
            <a:ext cx="9667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000040"/>
                </a:solidFill>
                <a:latin typeface="Angsana New" pitchFamily="18" charset="-34"/>
              </a:rPr>
              <a:t>Plan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2438400" y="3711575"/>
            <a:ext cx="6762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000040"/>
                </a:solidFill>
                <a:latin typeface="Angsana New" pitchFamily="18" charset="-34"/>
              </a:rPr>
              <a:t>Do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1066800" y="3684588"/>
            <a:ext cx="1187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0040"/>
                </a:solidFill>
                <a:latin typeface="Angsana New" pitchFamily="18" charset="-34"/>
              </a:rPr>
              <a:t>Check</a:t>
            </a:r>
            <a:endParaRPr lang="en-US" sz="4800">
              <a:solidFill>
                <a:srgbClr val="000040"/>
              </a:solidFill>
              <a:latin typeface="Angsana New" pitchFamily="18" charset="-34"/>
            </a:endParaRP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1371600" y="2797175"/>
            <a:ext cx="787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000040"/>
                </a:solidFill>
                <a:latin typeface="Angsana New" pitchFamily="18" charset="-34"/>
              </a:rPr>
              <a:t>Act</a:t>
            </a: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5334000" y="838200"/>
            <a:ext cx="3124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200">
                <a:solidFill>
                  <a:srgbClr val="000040"/>
                </a:solidFill>
                <a:latin typeface="Angsana New" pitchFamily="18" charset="-34"/>
              </a:rPr>
              <a:t>พัฒนาภารกิจและวิสัยทัศน์</a:t>
            </a:r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5334000" y="1828800"/>
            <a:ext cx="3124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200">
                <a:solidFill>
                  <a:srgbClr val="000040"/>
                </a:solidFill>
                <a:latin typeface="Angsana New" pitchFamily="18" charset="-34"/>
              </a:rPr>
              <a:t>สร้างแผนระยะ 3-5 ปี</a:t>
            </a:r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5334000" y="2819400"/>
            <a:ext cx="3124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200">
                <a:solidFill>
                  <a:srgbClr val="000040"/>
                </a:solidFill>
                <a:latin typeface="Angsana New" pitchFamily="18" charset="-34"/>
              </a:rPr>
              <a:t>พัฒนาแผนรายปี</a:t>
            </a: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5334000" y="3810000"/>
            <a:ext cx="3124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200">
                <a:solidFill>
                  <a:srgbClr val="000040"/>
                </a:solidFill>
                <a:latin typeface="Angsana New" pitchFamily="18" charset="-34"/>
              </a:rPr>
              <a:t>กำหนดวัตถุประสงค์</a:t>
            </a:r>
          </a:p>
        </p:txBody>
      </p: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5334000" y="4800600"/>
            <a:ext cx="3124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200">
                <a:solidFill>
                  <a:srgbClr val="000040"/>
                </a:solidFill>
                <a:latin typeface="Angsana New" pitchFamily="18" charset="-34"/>
              </a:rPr>
              <a:t>นำแผนสู่การปฏิบัติ</a:t>
            </a:r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5334000" y="5791200"/>
            <a:ext cx="3124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200">
                <a:solidFill>
                  <a:srgbClr val="000040"/>
                </a:solidFill>
                <a:latin typeface="Angsana New" pitchFamily="18" charset="-34"/>
              </a:rPr>
              <a:t>สอบทาน ตรวจสอบ</a:t>
            </a:r>
          </a:p>
        </p:txBody>
      </p:sp>
      <p:sp>
        <p:nvSpPr>
          <p:cNvPr id="49169" name="Line 24"/>
          <p:cNvSpPr>
            <a:spLocks noChangeShapeType="1"/>
          </p:cNvSpPr>
          <p:nvPr/>
        </p:nvSpPr>
        <p:spPr bwMode="auto">
          <a:xfrm flipH="1">
            <a:off x="4267200" y="1143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49170" name="Line 25"/>
          <p:cNvSpPr>
            <a:spLocks noChangeShapeType="1"/>
          </p:cNvSpPr>
          <p:nvPr/>
        </p:nvSpPr>
        <p:spPr bwMode="auto">
          <a:xfrm>
            <a:off x="4267200" y="1143000"/>
            <a:ext cx="0" cy="510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49171" name="Line 26"/>
          <p:cNvSpPr>
            <a:spLocks noChangeShapeType="1"/>
          </p:cNvSpPr>
          <p:nvPr/>
        </p:nvSpPr>
        <p:spPr bwMode="auto">
          <a:xfrm>
            <a:off x="4267200" y="6248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49172" name="Line 27"/>
          <p:cNvSpPr>
            <a:spLocks noChangeShapeType="1"/>
          </p:cNvSpPr>
          <p:nvPr/>
        </p:nvSpPr>
        <p:spPr bwMode="auto">
          <a:xfrm>
            <a:off x="3505200" y="3733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49173" name="Line 28"/>
          <p:cNvSpPr>
            <a:spLocks noChangeShapeType="1"/>
          </p:cNvSpPr>
          <p:nvPr/>
        </p:nvSpPr>
        <p:spPr bwMode="auto">
          <a:xfrm>
            <a:off x="4267200" y="2286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49174" name="Line 29"/>
          <p:cNvSpPr>
            <a:spLocks noChangeShapeType="1"/>
          </p:cNvSpPr>
          <p:nvPr/>
        </p:nvSpPr>
        <p:spPr bwMode="auto">
          <a:xfrm>
            <a:off x="4267200" y="4191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49175" name="Line 30"/>
          <p:cNvSpPr>
            <a:spLocks noChangeShapeType="1"/>
          </p:cNvSpPr>
          <p:nvPr/>
        </p:nvSpPr>
        <p:spPr bwMode="auto">
          <a:xfrm flipH="1">
            <a:off x="4191000" y="3200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49176" name="Line 31"/>
          <p:cNvSpPr>
            <a:spLocks noChangeShapeType="1"/>
          </p:cNvSpPr>
          <p:nvPr/>
        </p:nvSpPr>
        <p:spPr bwMode="auto">
          <a:xfrm>
            <a:off x="4267200" y="5181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49177" name="Text Box 1033"/>
          <p:cNvSpPr txBox="1">
            <a:spLocks noChangeArrowheads="1"/>
          </p:cNvSpPr>
          <p:nvPr/>
        </p:nvSpPr>
        <p:spPr bwMode="auto">
          <a:xfrm>
            <a:off x="1143000" y="0"/>
            <a:ext cx="6692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i="1">
                <a:latin typeface="Angsana New" pitchFamily="18" charset="-34"/>
              </a:rPr>
              <a:t>STRATEGIC   MANAGEMENT   PROCESS</a:t>
            </a:r>
            <a:endParaRPr lang="en-US" sz="3200">
              <a:latin typeface="Angsana New" pitchFamily="18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D41E656-24BA-45E2-B99B-83F70A70C286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A5629-8646-4BF2-B763-4B30196CCED9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8196" name="Picture 2" descr="cimg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6995" name="Text Box 3"/>
          <p:cNvSpPr txBox="1">
            <a:spLocks noChangeArrowheads="1"/>
          </p:cNvSpPr>
          <p:nvPr/>
        </p:nvSpPr>
        <p:spPr bwMode="auto">
          <a:xfrm>
            <a:off x="685800" y="271463"/>
            <a:ext cx="7848600" cy="625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  <a:tabLst>
                <a:tab pos="292100" algn="l"/>
              </a:tabLst>
              <a:defRPr/>
            </a:pPr>
            <a:r>
              <a:rPr lang="th-TH" sz="500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UPC" pitchFamily="18" charset="-34"/>
              </a:rPr>
              <a:t>จุดมุ่งหมายกลยุทธ์ระดับต่าง ๆ</a:t>
            </a: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051300" y="2217738"/>
            <a:ext cx="1117600" cy="4556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  <a:tabLst>
                <a:tab pos="292100" algn="l"/>
              </a:tabLst>
            </a:pPr>
            <a:r>
              <a:rPr lang="th-TH">
                <a:latin typeface="AngsanaUPC" pitchFamily="18" charset="-34"/>
              </a:rPr>
              <a:t>วิสัยทัศน์</a:t>
            </a:r>
            <a:endParaRPr lang="th-TH" sz="3600">
              <a:latin typeface="AngsanaUPC" pitchFamily="18" charset="-34"/>
            </a:endParaRPr>
          </a:p>
        </p:txBody>
      </p:sp>
      <p:sp>
        <p:nvSpPr>
          <p:cNvPr id="8199" name="Text Box 5"/>
          <p:cNvSpPr txBox="1">
            <a:spLocks noChangeArrowheads="1"/>
          </p:cNvSpPr>
          <p:nvPr/>
        </p:nvSpPr>
        <p:spPr bwMode="auto">
          <a:xfrm>
            <a:off x="3989388" y="3148013"/>
            <a:ext cx="1117600" cy="455612"/>
          </a:xfrm>
          <a:prstGeom prst="rect">
            <a:avLst/>
          </a:prstGeom>
          <a:solidFill>
            <a:srgbClr val="D9FEC4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  <a:tabLst>
                <a:tab pos="292100" algn="l"/>
              </a:tabLst>
            </a:pPr>
            <a:r>
              <a:rPr lang="th-TH">
                <a:solidFill>
                  <a:srgbClr val="000000"/>
                </a:solidFill>
                <a:latin typeface="AngsanaUPC" pitchFamily="18" charset="-34"/>
              </a:rPr>
              <a:t>พันธกิจ</a:t>
            </a:r>
            <a:endParaRPr lang="th-TH" sz="3600">
              <a:solidFill>
                <a:srgbClr val="000000"/>
              </a:solidFill>
              <a:latin typeface="AngsanaUPC" pitchFamily="18" charset="-34"/>
            </a:endParaRPr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2162175" y="4140200"/>
            <a:ext cx="1449388" cy="455613"/>
          </a:xfrm>
          <a:prstGeom prst="rect">
            <a:avLst/>
          </a:prstGeom>
          <a:solidFill>
            <a:srgbClr val="D9FEC4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  <a:tabLst>
                <a:tab pos="292100" algn="l"/>
              </a:tabLst>
            </a:pPr>
            <a:r>
              <a:rPr lang="th-TH">
                <a:solidFill>
                  <a:srgbClr val="000000"/>
                </a:solidFill>
                <a:latin typeface="AngsanaUPC" pitchFamily="18" charset="-34"/>
              </a:rPr>
              <a:t>เป้าประสงค์</a:t>
            </a:r>
            <a:endParaRPr lang="th-TH" sz="3600">
              <a:solidFill>
                <a:srgbClr val="000000"/>
              </a:solidFill>
              <a:latin typeface="AngsanaUPC" pitchFamily="18" charset="-34"/>
            </a:endParaRPr>
          </a:p>
        </p:txBody>
      </p:sp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4243388" y="4022725"/>
            <a:ext cx="1758950" cy="369888"/>
          </a:xfrm>
          <a:prstGeom prst="rect">
            <a:avLst/>
          </a:prstGeom>
          <a:solidFill>
            <a:srgbClr val="D9FEC4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  <a:tabLst>
                <a:tab pos="292100" algn="l"/>
              </a:tabLst>
            </a:pPr>
            <a:r>
              <a:rPr lang="th-TH">
                <a:solidFill>
                  <a:srgbClr val="000000"/>
                </a:solidFill>
                <a:latin typeface="AngsanaUPC" pitchFamily="18" charset="-34"/>
              </a:rPr>
              <a:t>กลยุทธ์และ</a:t>
            </a:r>
            <a:endParaRPr lang="th-TH" sz="3600">
              <a:solidFill>
                <a:srgbClr val="000000"/>
              </a:solidFill>
              <a:latin typeface="AngsanaUPC" pitchFamily="18" charset="-34"/>
            </a:endParaRPr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4398963" y="4354513"/>
            <a:ext cx="2809875" cy="369887"/>
          </a:xfrm>
          <a:prstGeom prst="rect">
            <a:avLst/>
          </a:prstGeom>
          <a:solidFill>
            <a:srgbClr val="D9FEC4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  <a:tabLst>
                <a:tab pos="292100" algn="l"/>
              </a:tabLst>
            </a:pPr>
            <a:r>
              <a:rPr lang="th-TH">
                <a:solidFill>
                  <a:srgbClr val="000000"/>
                </a:solidFill>
                <a:latin typeface="AngsanaUPC" pitchFamily="18" charset="-34"/>
              </a:rPr>
              <a:t>ปัจจัยความสำเร็จที่สำคัญ</a:t>
            </a:r>
          </a:p>
        </p:txBody>
      </p:sp>
      <p:sp>
        <p:nvSpPr>
          <p:cNvPr id="8203" name="Text Box 9"/>
          <p:cNvSpPr txBox="1">
            <a:spLocks noChangeArrowheads="1"/>
          </p:cNvSpPr>
          <p:nvPr/>
        </p:nvSpPr>
        <p:spPr bwMode="auto">
          <a:xfrm>
            <a:off x="3294063" y="5114925"/>
            <a:ext cx="2360612" cy="4556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  <a:tabLst>
                <a:tab pos="292100" algn="l"/>
              </a:tabLst>
            </a:pPr>
            <a:r>
              <a:rPr lang="th-TH">
                <a:solidFill>
                  <a:srgbClr val="000000"/>
                </a:solidFill>
                <a:latin typeface="AngsanaUPC" pitchFamily="18" charset="-34"/>
              </a:rPr>
              <a:t>กระบวนการคุณภาพ</a:t>
            </a:r>
            <a:endParaRPr lang="th-TH" sz="3600">
              <a:solidFill>
                <a:srgbClr val="000000"/>
              </a:solidFill>
              <a:latin typeface="AngsanaUPC" pitchFamily="18" charset="-34"/>
            </a:endParaRPr>
          </a:p>
        </p:txBody>
      </p:sp>
      <p:sp>
        <p:nvSpPr>
          <p:cNvPr id="8204" name="Text Box 10"/>
          <p:cNvSpPr txBox="1">
            <a:spLocks noChangeArrowheads="1"/>
          </p:cNvSpPr>
          <p:nvPr/>
        </p:nvSpPr>
        <p:spPr bwMode="auto">
          <a:xfrm>
            <a:off x="3506788" y="5853113"/>
            <a:ext cx="1992312" cy="311150"/>
          </a:xfrm>
          <a:prstGeom prst="rect">
            <a:avLst/>
          </a:prstGeom>
          <a:solidFill>
            <a:srgbClr val="FFC3E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5000"/>
              </a:lnSpc>
              <a:spcBef>
                <a:spcPct val="50000"/>
              </a:spcBef>
              <a:tabLst>
                <a:tab pos="292100" algn="l"/>
              </a:tabLst>
            </a:pPr>
            <a:r>
              <a:rPr lang="th-TH" sz="2600">
                <a:solidFill>
                  <a:srgbClr val="000000"/>
                </a:solidFill>
                <a:latin typeface="AngsanaUPC" pitchFamily="18" charset="-34"/>
              </a:rPr>
              <a:t>ทรัพยากร</a:t>
            </a:r>
          </a:p>
        </p:txBody>
      </p:sp>
      <p:sp>
        <p:nvSpPr>
          <p:cNvPr id="8205" name="Text Box 11"/>
          <p:cNvSpPr txBox="1">
            <a:spLocks noChangeArrowheads="1"/>
          </p:cNvSpPr>
          <p:nvPr/>
        </p:nvSpPr>
        <p:spPr bwMode="auto">
          <a:xfrm>
            <a:off x="1662113" y="6223000"/>
            <a:ext cx="1409700" cy="350838"/>
          </a:xfrm>
          <a:prstGeom prst="rect">
            <a:avLst/>
          </a:prstGeom>
          <a:solidFill>
            <a:srgbClr val="FFC9E4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  <a:tabLst>
                <a:tab pos="292100" algn="l"/>
              </a:tabLst>
            </a:pPr>
            <a:r>
              <a:rPr lang="th-TH" sz="2600">
                <a:solidFill>
                  <a:srgbClr val="000000"/>
                </a:solidFill>
                <a:latin typeface="AngsanaUPC" pitchFamily="18" charset="-34"/>
              </a:rPr>
              <a:t>คน</a:t>
            </a:r>
          </a:p>
        </p:txBody>
      </p:sp>
      <p:sp>
        <p:nvSpPr>
          <p:cNvPr id="8206" name="Text Box 12"/>
          <p:cNvSpPr txBox="1">
            <a:spLocks noChangeArrowheads="1"/>
          </p:cNvSpPr>
          <p:nvPr/>
        </p:nvSpPr>
        <p:spPr bwMode="auto">
          <a:xfrm>
            <a:off x="3508375" y="6259513"/>
            <a:ext cx="1954213" cy="311150"/>
          </a:xfrm>
          <a:prstGeom prst="rect">
            <a:avLst/>
          </a:prstGeom>
          <a:solidFill>
            <a:srgbClr val="FFC3E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5000"/>
              </a:lnSpc>
              <a:spcBef>
                <a:spcPct val="50000"/>
              </a:spcBef>
              <a:tabLst>
                <a:tab pos="292100" algn="l"/>
              </a:tabLst>
            </a:pPr>
            <a:r>
              <a:rPr lang="th-TH" sz="2600">
                <a:solidFill>
                  <a:srgbClr val="000000"/>
                </a:solidFill>
                <a:latin typeface="AngsanaUPC" pitchFamily="18" charset="-34"/>
              </a:rPr>
              <a:t>ข้อมูล</a:t>
            </a:r>
          </a:p>
        </p:txBody>
      </p:sp>
      <p:sp>
        <p:nvSpPr>
          <p:cNvPr id="8207" name="Text Box 13"/>
          <p:cNvSpPr txBox="1">
            <a:spLocks noChangeArrowheads="1"/>
          </p:cNvSpPr>
          <p:nvPr/>
        </p:nvSpPr>
        <p:spPr bwMode="auto">
          <a:xfrm>
            <a:off x="6092825" y="6226175"/>
            <a:ext cx="1117600" cy="350838"/>
          </a:xfrm>
          <a:prstGeom prst="rect">
            <a:avLst/>
          </a:prstGeom>
          <a:solidFill>
            <a:srgbClr val="FFC3E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  <a:tabLst>
                <a:tab pos="292100" algn="l"/>
              </a:tabLst>
            </a:pPr>
            <a:r>
              <a:rPr lang="th-TH" sz="2600">
                <a:solidFill>
                  <a:srgbClr val="000000"/>
                </a:solidFill>
                <a:latin typeface="AngsanaUPC" pitchFamily="18" charset="-34"/>
              </a:rPr>
              <a:t>เงิน</a:t>
            </a:r>
          </a:p>
        </p:txBody>
      </p:sp>
      <p:sp>
        <p:nvSpPr>
          <p:cNvPr id="8208" name="Text Box 14"/>
          <p:cNvSpPr txBox="1">
            <a:spLocks noChangeArrowheads="1"/>
          </p:cNvSpPr>
          <p:nvPr/>
        </p:nvSpPr>
        <p:spPr bwMode="auto">
          <a:xfrm>
            <a:off x="3973513" y="2217738"/>
            <a:ext cx="1250950" cy="455612"/>
          </a:xfrm>
          <a:prstGeom prst="rect">
            <a:avLst/>
          </a:prstGeom>
          <a:solidFill>
            <a:srgbClr val="D9FEC4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  <a:tabLst>
                <a:tab pos="292100" algn="l"/>
              </a:tabLst>
            </a:pPr>
            <a:r>
              <a:rPr lang="th-TH">
                <a:solidFill>
                  <a:srgbClr val="000000"/>
                </a:solidFill>
                <a:latin typeface="AngsanaUPC" pitchFamily="18" charset="-34"/>
              </a:rPr>
              <a:t>วิสัยทัศน์</a:t>
            </a:r>
            <a:endParaRPr lang="th-TH" sz="3600">
              <a:solidFill>
                <a:srgbClr val="000000"/>
              </a:solidFill>
              <a:latin typeface="AngsanaUPC" pitchFamily="18" charset="-34"/>
            </a:endParaRPr>
          </a:p>
        </p:txBody>
      </p:sp>
      <p:sp>
        <p:nvSpPr>
          <p:cNvPr id="8209" name="Text Box 15"/>
          <p:cNvSpPr txBox="1">
            <a:spLocks noChangeArrowheads="1"/>
          </p:cNvSpPr>
          <p:nvPr/>
        </p:nvSpPr>
        <p:spPr bwMode="auto">
          <a:xfrm rot="-5424119">
            <a:off x="-1227137" y="3167063"/>
            <a:ext cx="4221162" cy="455612"/>
          </a:xfrm>
          <a:prstGeom prst="rect">
            <a:avLst/>
          </a:prstGeom>
          <a:solidFill>
            <a:srgbClr val="E5E5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  <a:tabLst>
                <a:tab pos="292100" algn="l"/>
              </a:tabLst>
            </a:pPr>
            <a:r>
              <a:rPr lang="th-TH">
                <a:solidFill>
                  <a:srgbClr val="000000"/>
                </a:solidFill>
                <a:latin typeface="AngsanaUPC" pitchFamily="18" charset="-34"/>
              </a:rPr>
              <a:t>ลูกค้า/ผู้สนับสนุน/ปัจจัยภายนอกอื่น ๆ</a:t>
            </a:r>
            <a:endParaRPr lang="th-TH" sz="3600">
              <a:solidFill>
                <a:srgbClr val="000000"/>
              </a:solidFill>
              <a:latin typeface="AngsanaUPC" pitchFamily="18" charset="-34"/>
            </a:endParaRPr>
          </a:p>
        </p:txBody>
      </p:sp>
      <p:sp>
        <p:nvSpPr>
          <p:cNvPr id="8210" name="Text Box 16"/>
          <p:cNvSpPr txBox="1">
            <a:spLocks noChangeArrowheads="1"/>
          </p:cNvSpPr>
          <p:nvPr/>
        </p:nvSpPr>
        <p:spPr bwMode="auto">
          <a:xfrm rot="5375881">
            <a:off x="5988844" y="4042569"/>
            <a:ext cx="4457700" cy="363538"/>
          </a:xfrm>
          <a:prstGeom prst="rect">
            <a:avLst/>
          </a:prstGeom>
          <a:solidFill>
            <a:srgbClr val="E5F2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  <a:tabLst>
                <a:tab pos="292100" algn="l"/>
              </a:tabLst>
            </a:pPr>
            <a:r>
              <a:rPr lang="th-TH">
                <a:solidFill>
                  <a:srgbClr val="000000"/>
                </a:solidFill>
                <a:latin typeface="AngsanaUPC" pitchFamily="18" charset="-34"/>
              </a:rPr>
              <a:t>ระบบการจัดการ/การวัดประเมินภายในองค์กร</a:t>
            </a:r>
          </a:p>
        </p:txBody>
      </p:sp>
      <p:sp>
        <p:nvSpPr>
          <p:cNvPr id="8211" name="Text Box 17"/>
          <p:cNvSpPr txBox="1">
            <a:spLocks noChangeArrowheads="1"/>
          </p:cNvSpPr>
          <p:nvPr/>
        </p:nvSpPr>
        <p:spPr bwMode="auto">
          <a:xfrm>
            <a:off x="4537075" y="6437313"/>
            <a:ext cx="4606925" cy="53022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2400" b="0" i="1">
                <a:solidFill>
                  <a:srgbClr val="000000"/>
                </a:solidFill>
                <a:latin typeface="AngsanaUPC" pitchFamily="18" charset="-34"/>
              </a:rPr>
              <a:t>ดัดแปลงจาก Kristine  Hafner, University of California</a:t>
            </a:r>
          </a:p>
        </p:txBody>
      </p:sp>
      <p:sp>
        <p:nvSpPr>
          <p:cNvPr id="8212" name="AutoShape 18"/>
          <p:cNvSpPr>
            <a:spLocks noChangeArrowheads="1"/>
          </p:cNvSpPr>
          <p:nvPr/>
        </p:nvSpPr>
        <p:spPr bwMode="auto">
          <a:xfrm>
            <a:off x="3924300" y="1104900"/>
            <a:ext cx="1352550" cy="838200"/>
          </a:xfrm>
          <a:prstGeom prst="triangle">
            <a:avLst>
              <a:gd name="adj" fmla="val 50000"/>
            </a:avLst>
          </a:prstGeom>
          <a:solidFill>
            <a:srgbClr val="D9FEC4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8213" name="Text Box 19"/>
          <p:cNvSpPr txBox="1">
            <a:spLocks noChangeArrowheads="1"/>
          </p:cNvSpPr>
          <p:nvPr/>
        </p:nvSpPr>
        <p:spPr bwMode="auto">
          <a:xfrm>
            <a:off x="4071938" y="1463675"/>
            <a:ext cx="11176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  <a:tabLst>
                <a:tab pos="292100" algn="l"/>
              </a:tabLst>
            </a:pPr>
            <a:r>
              <a:rPr lang="th-TH">
                <a:solidFill>
                  <a:srgbClr val="000000"/>
                </a:solidFill>
                <a:latin typeface="AngsanaUPC" pitchFamily="18" charset="-34"/>
              </a:rPr>
              <a:t>คุณค่า</a:t>
            </a:r>
            <a:endParaRPr lang="th-TH" sz="3600">
              <a:solidFill>
                <a:srgbClr val="000000"/>
              </a:solidFill>
              <a:latin typeface="AngsanaUPC" pitchFamily="18" charset="-34"/>
            </a:endParaRPr>
          </a:p>
        </p:txBody>
      </p:sp>
      <p:sp>
        <p:nvSpPr>
          <p:cNvPr id="8214" name="AutoShape 20"/>
          <p:cNvSpPr>
            <a:spLocks noChangeArrowheads="1"/>
          </p:cNvSpPr>
          <p:nvPr/>
        </p:nvSpPr>
        <p:spPr bwMode="auto">
          <a:xfrm flipV="1">
            <a:off x="533400" y="5219700"/>
            <a:ext cx="685800" cy="1085850"/>
          </a:xfrm>
          <a:prstGeom prst="triangle">
            <a:avLst>
              <a:gd name="adj" fmla="val 50000"/>
            </a:avLst>
          </a:prstGeom>
          <a:solidFill>
            <a:srgbClr val="E5E5FF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8215" name="AutoShape 21"/>
          <p:cNvSpPr>
            <a:spLocks noChangeArrowheads="1"/>
          </p:cNvSpPr>
          <p:nvPr/>
        </p:nvSpPr>
        <p:spPr bwMode="auto">
          <a:xfrm>
            <a:off x="7981950" y="1181100"/>
            <a:ext cx="495300" cy="838200"/>
          </a:xfrm>
          <a:prstGeom prst="triangle">
            <a:avLst>
              <a:gd name="adj" fmla="val 50000"/>
            </a:avLst>
          </a:prstGeom>
          <a:solidFill>
            <a:srgbClr val="E5F2FF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4891D38-5025-4AD7-B37F-1F76A1275775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2A1FE-52F2-408E-841C-913876710CD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7772400" cy="1143000"/>
          </a:xfrm>
        </p:spPr>
        <p:txBody>
          <a:bodyPr/>
          <a:lstStyle/>
          <a:p>
            <a:r>
              <a:rPr lang="th-TH" b="1" smtClean="0">
                <a:latin typeface="Cordia New" pitchFamily="34" charset="-34"/>
              </a:rPr>
              <a:t>  การบริหารจัดการเชิงกลยุทธ์</a:t>
            </a:r>
            <a:endParaRPr lang="th-TH" sz="6000" b="1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66800" y="1411288"/>
            <a:ext cx="7086600" cy="5218112"/>
            <a:chOff x="1296" y="768"/>
            <a:chExt cx="3792" cy="3481"/>
          </a:xfrm>
        </p:grpSpPr>
        <p:sp>
          <p:nvSpPr>
            <p:cNvPr id="852997" name="AutoShape 5"/>
            <p:cNvSpPr>
              <a:spLocks noChangeArrowheads="1"/>
            </p:cNvSpPr>
            <p:nvPr/>
          </p:nvSpPr>
          <p:spPr bwMode="auto">
            <a:xfrm>
              <a:off x="1440" y="768"/>
              <a:ext cx="3456" cy="91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>
                <a:lnSpc>
                  <a:spcPct val="60000"/>
                </a:lnSpc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  <a:defRPr/>
              </a:pPr>
              <a:endParaRPr kumimoji="1" lang="en-US" sz="36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1037" name="Group 6"/>
            <p:cNvGrpSpPr>
              <a:grpSpLocks/>
            </p:cNvGrpSpPr>
            <p:nvPr/>
          </p:nvGrpSpPr>
          <p:grpSpPr bwMode="auto">
            <a:xfrm>
              <a:off x="1296" y="868"/>
              <a:ext cx="3792" cy="3381"/>
              <a:chOff x="1296" y="868"/>
              <a:chExt cx="3792" cy="3381"/>
            </a:xfrm>
          </p:grpSpPr>
          <p:graphicFrame>
            <p:nvGraphicFramePr>
              <p:cNvPr id="1026" name="Object 7"/>
              <p:cNvGraphicFramePr>
                <a:graphicFrameLocks noChangeAspect="1"/>
              </p:cNvGraphicFramePr>
              <p:nvPr/>
            </p:nvGraphicFramePr>
            <p:xfrm>
              <a:off x="1440" y="1680"/>
              <a:ext cx="3504" cy="2112"/>
            </p:xfrm>
            <a:graphic>
              <a:graphicData uri="http://schemas.openxmlformats.org/presentationml/2006/ole">
                <p:oleObj spid="_x0000_s1026" name="Clip" r:id="rId3" imgW="3709440" imgH="2963520" progId="">
                  <p:embed/>
                </p:oleObj>
              </a:graphicData>
            </a:graphic>
          </p:graphicFrame>
          <p:sp>
            <p:nvSpPr>
              <p:cNvPr id="1038" name="Rectangle 8"/>
              <p:cNvSpPr>
                <a:spLocks noChangeArrowheads="1"/>
              </p:cNvSpPr>
              <p:nvPr/>
            </p:nvSpPr>
            <p:spPr bwMode="auto">
              <a:xfrm>
                <a:off x="1296" y="3792"/>
                <a:ext cx="3792" cy="384"/>
              </a:xfrm>
              <a:prstGeom prst="rect">
                <a:avLst/>
              </a:prstGeom>
              <a:solidFill>
                <a:srgbClr val="9900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th-TH"/>
              </a:p>
            </p:txBody>
          </p:sp>
          <p:sp>
            <p:nvSpPr>
              <p:cNvPr id="853001" name="Text Box 9"/>
              <p:cNvSpPr txBox="1">
                <a:spLocks noChangeArrowheads="1"/>
              </p:cNvSpPr>
              <p:nvPr/>
            </p:nvSpPr>
            <p:spPr bwMode="auto">
              <a:xfrm>
                <a:off x="2327" y="868"/>
                <a:ext cx="1730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algn="ctr">
                  <a:lnSpc>
                    <a:spcPct val="6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None/>
                  <a:defRPr/>
                </a:pPr>
                <a:r>
                  <a:rPr kumimoji="1" lang="en-US" sz="4000" dirty="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Charter</a:t>
                </a:r>
                <a:endParaRPr kumimoji="1" 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  <a:p>
                <a:pPr algn="ctr">
                  <a:lnSpc>
                    <a:spcPct val="7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None/>
                  <a:defRPr/>
                </a:pPr>
                <a:r>
                  <a:rPr kumimoji="1" lang="en-US" sz="2400" dirty="0" err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วิสัยทัศน์</a:t>
                </a:r>
                <a:r>
                  <a:rPr kumimoji="1" lang="en-US" sz="2400" dirty="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/</a:t>
                </a:r>
                <a:r>
                  <a:rPr kumimoji="1" lang="en-US" sz="2400" dirty="0" err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ภารกิจ</a:t>
                </a:r>
                <a:endParaRPr kumimoji="1" 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  <a:p>
                <a:pPr algn="ctr">
                  <a:lnSpc>
                    <a:spcPct val="5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None/>
                  <a:defRPr/>
                </a:pPr>
                <a:r>
                  <a:rPr kumimoji="1" lang="en-US" sz="2400" dirty="0" err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วัตถุประสงค์</a:t>
                </a:r>
                <a:r>
                  <a:rPr kumimoji="1" lang="en-US" sz="2400" dirty="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/</a:t>
                </a:r>
                <a:r>
                  <a:rPr kumimoji="1" lang="en-US" sz="2400" dirty="0" err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กลยุทธ์</a:t>
                </a:r>
                <a:r>
                  <a:rPr kumimoji="1" lang="en-US" sz="2400" dirty="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/</a:t>
                </a:r>
                <a:r>
                  <a:rPr kumimoji="1" lang="en-US" sz="2400" dirty="0" err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นโยบาย</a:t>
                </a:r>
                <a:r>
                  <a:rPr kumimoji="1" lang="en-US" sz="3200" dirty="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</a:t>
                </a:r>
              </a:p>
            </p:txBody>
          </p:sp>
          <p:sp>
            <p:nvSpPr>
              <p:cNvPr id="1040" name="Text Box 10"/>
              <p:cNvSpPr txBox="1">
                <a:spLocks noChangeArrowheads="1"/>
              </p:cNvSpPr>
              <p:nvPr/>
            </p:nvSpPr>
            <p:spPr bwMode="auto">
              <a:xfrm>
                <a:off x="1721" y="1885"/>
                <a:ext cx="768" cy="5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None/>
                </a:pPr>
                <a:r>
                  <a:rPr kumimoji="1" lang="en-US">
                    <a:solidFill>
                      <a:schemeClr val="bg1"/>
                    </a:solidFill>
                  </a:rPr>
                  <a:t>Structure</a:t>
                </a:r>
              </a:p>
              <a:p>
                <a:pPr algn="ctr">
                  <a:lnSpc>
                    <a:spcPct val="5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None/>
                </a:pPr>
                <a:r>
                  <a:rPr kumimoji="1" lang="en-US">
                    <a:solidFill>
                      <a:schemeClr val="bg1"/>
                    </a:solidFill>
                  </a:rPr>
                  <a:t>โครงสร้าง</a:t>
                </a:r>
                <a:endParaRPr kumimoji="1"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1041" name="Text Box 11"/>
              <p:cNvSpPr txBox="1">
                <a:spLocks noChangeArrowheads="1"/>
              </p:cNvSpPr>
              <p:nvPr/>
            </p:nvSpPr>
            <p:spPr bwMode="auto">
              <a:xfrm>
                <a:off x="3501" y="1922"/>
                <a:ext cx="1419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None/>
                </a:pPr>
                <a:r>
                  <a:rPr kumimoji="1" lang="en-US">
                    <a:solidFill>
                      <a:srgbClr val="00113C"/>
                    </a:solidFill>
                  </a:rPr>
                  <a:t>Culture</a:t>
                </a:r>
              </a:p>
              <a:p>
                <a:pPr algn="ctr">
                  <a:lnSpc>
                    <a:spcPct val="5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None/>
                </a:pPr>
                <a:r>
                  <a:rPr kumimoji="1" lang="en-US">
                    <a:solidFill>
                      <a:srgbClr val="00113C"/>
                    </a:solidFill>
                  </a:rPr>
                  <a:t>บุคลากร/วัฒนธรรม</a:t>
                </a:r>
                <a:endParaRPr kumimoji="1"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1042" name="Text Box 12"/>
              <p:cNvSpPr txBox="1">
                <a:spLocks noChangeArrowheads="1"/>
              </p:cNvSpPr>
              <p:nvPr/>
            </p:nvSpPr>
            <p:spPr bwMode="auto">
              <a:xfrm>
                <a:off x="3335" y="3169"/>
                <a:ext cx="1534" cy="4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>
                  <a:lnSpc>
                    <a:spcPct val="5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None/>
                </a:pPr>
                <a:r>
                  <a:rPr kumimoji="1" lang="en-US">
                    <a:solidFill>
                      <a:schemeClr val="bg1"/>
                    </a:solidFill>
                  </a:rPr>
                  <a:t>Tool</a:t>
                </a:r>
              </a:p>
              <a:p>
                <a:pPr algn="ctr">
                  <a:lnSpc>
                    <a:spcPct val="5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None/>
                </a:pPr>
                <a:r>
                  <a:rPr kumimoji="1" lang="en-US">
                    <a:solidFill>
                      <a:schemeClr val="bg1"/>
                    </a:solidFill>
                  </a:rPr>
                  <a:t>เทคโนโลยีสารสนเทศ</a:t>
                </a:r>
                <a:endParaRPr kumimoji="1"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1043" name="Text Box 13"/>
              <p:cNvSpPr txBox="1">
                <a:spLocks noChangeArrowheads="1"/>
              </p:cNvSpPr>
              <p:nvPr/>
            </p:nvSpPr>
            <p:spPr bwMode="auto">
              <a:xfrm>
                <a:off x="1675" y="3075"/>
                <a:ext cx="942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None/>
                </a:pPr>
                <a:r>
                  <a:rPr kumimoji="1" lang="en-US">
                    <a:solidFill>
                      <a:srgbClr val="00113C"/>
                    </a:solidFill>
                  </a:rPr>
                  <a:t>Process</a:t>
                </a:r>
              </a:p>
              <a:p>
                <a:pPr algn="ctr">
                  <a:lnSpc>
                    <a:spcPct val="5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None/>
                </a:pPr>
                <a:r>
                  <a:rPr kumimoji="1" lang="en-US">
                    <a:solidFill>
                      <a:srgbClr val="00113C"/>
                    </a:solidFill>
                  </a:rPr>
                  <a:t>กระบวนงาน</a:t>
                </a:r>
                <a:endParaRPr kumimoji="1"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1044" name="Text Box 14"/>
              <p:cNvSpPr txBox="1">
                <a:spLocks noChangeArrowheads="1"/>
              </p:cNvSpPr>
              <p:nvPr/>
            </p:nvSpPr>
            <p:spPr bwMode="auto">
              <a:xfrm>
                <a:off x="2672" y="2642"/>
                <a:ext cx="1042" cy="4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>
                  <a:lnSpc>
                    <a:spcPct val="5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None/>
                </a:pPr>
                <a:r>
                  <a:rPr kumimoji="1" lang="en-US">
                    <a:solidFill>
                      <a:srgbClr val="00113C"/>
                    </a:solidFill>
                  </a:rPr>
                  <a:t>Shared Vision</a:t>
                </a:r>
              </a:p>
              <a:p>
                <a:pPr algn="ctr">
                  <a:lnSpc>
                    <a:spcPct val="5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None/>
                </a:pPr>
                <a:r>
                  <a:rPr kumimoji="1" lang="en-US">
                    <a:solidFill>
                      <a:srgbClr val="00113C"/>
                    </a:solidFill>
                  </a:rPr>
                  <a:t>วิสัยทัศน์ร่วม</a:t>
                </a:r>
              </a:p>
            </p:txBody>
          </p:sp>
          <p:sp>
            <p:nvSpPr>
              <p:cNvPr id="853007" name="Text Box 15"/>
              <p:cNvSpPr txBox="1">
                <a:spLocks noChangeArrowheads="1"/>
              </p:cNvSpPr>
              <p:nvPr/>
            </p:nvSpPr>
            <p:spPr bwMode="auto">
              <a:xfrm>
                <a:off x="1440" y="3745"/>
                <a:ext cx="3648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 algn="ctr">
                  <a:lnSpc>
                    <a:spcPct val="6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None/>
                  <a:defRPr/>
                </a:pPr>
                <a:r>
                  <a:rPr kumimoji="1" lang="en-US" sz="360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Monitoring &amp; Evaluation System</a:t>
                </a:r>
              </a:p>
              <a:p>
                <a:pPr algn="ctr">
                  <a:lnSpc>
                    <a:spcPct val="5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None/>
                  <a:defRPr/>
                </a:pPr>
                <a:r>
                  <a:rPr kumimoji="1"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ระบบติดตามและวัดผลการดำเนินงาน</a:t>
                </a:r>
                <a:r>
                  <a:rPr kumimoji="1" lang="en-US" sz="360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</a:t>
                </a:r>
              </a:p>
            </p:txBody>
          </p:sp>
        </p:grp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28600" y="2824163"/>
            <a:ext cx="8724900" cy="2698750"/>
            <a:chOff x="-157" y="2019"/>
            <a:chExt cx="5993" cy="1700"/>
          </a:xfrm>
        </p:grpSpPr>
        <p:sp>
          <p:nvSpPr>
            <p:cNvPr id="853009" name="Text Box 17"/>
            <p:cNvSpPr txBox="1">
              <a:spLocks noChangeArrowheads="1"/>
            </p:cNvSpPr>
            <p:nvPr/>
          </p:nvSpPr>
          <p:spPr bwMode="auto">
            <a:xfrm>
              <a:off x="-157" y="2064"/>
              <a:ext cx="125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  <a:defRPr/>
              </a:pPr>
              <a:r>
                <a:rPr kumimoji="1" lang="en-US" sz="36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Re-structure</a:t>
              </a:r>
            </a:p>
          </p:txBody>
        </p:sp>
        <p:sp>
          <p:nvSpPr>
            <p:cNvPr id="853010" name="Text Box 18"/>
            <p:cNvSpPr txBox="1">
              <a:spLocks noChangeArrowheads="1"/>
            </p:cNvSpPr>
            <p:nvPr/>
          </p:nvSpPr>
          <p:spPr bwMode="auto">
            <a:xfrm>
              <a:off x="0" y="3315"/>
              <a:ext cx="117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  <a:defRPr/>
              </a:pPr>
              <a:r>
                <a:rPr kumimoji="1" lang="en-US" sz="36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Re-process</a:t>
              </a:r>
            </a:p>
          </p:txBody>
        </p:sp>
        <p:sp>
          <p:nvSpPr>
            <p:cNvPr id="853011" name="Text Box 19"/>
            <p:cNvSpPr txBox="1">
              <a:spLocks noChangeArrowheads="1"/>
            </p:cNvSpPr>
            <p:nvPr/>
          </p:nvSpPr>
          <p:spPr bwMode="auto">
            <a:xfrm>
              <a:off x="4893" y="2019"/>
              <a:ext cx="892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  <a:defRPr/>
              </a:pPr>
              <a:r>
                <a:rPr kumimoji="1" lang="en-US" sz="36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Re-think</a:t>
              </a:r>
            </a:p>
            <a:p>
              <a:pPr>
                <a:lnSpc>
                  <a:spcPct val="40000"/>
                </a:lnSpc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  <a:defRPr/>
              </a:pPr>
              <a:r>
                <a:rPr kumimoji="1" lang="en-US" sz="36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Re-train</a:t>
              </a:r>
            </a:p>
          </p:txBody>
        </p:sp>
        <p:sp>
          <p:nvSpPr>
            <p:cNvPr id="853012" name="Text Box 20"/>
            <p:cNvSpPr txBox="1">
              <a:spLocks noChangeArrowheads="1"/>
            </p:cNvSpPr>
            <p:nvPr/>
          </p:nvSpPr>
          <p:spPr bwMode="auto">
            <a:xfrm>
              <a:off x="4944" y="3267"/>
              <a:ext cx="89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  <a:defRPr/>
              </a:pPr>
              <a:r>
                <a:rPr kumimoji="1" lang="en-US" sz="36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Re-tools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BA056BB-9AB3-4F16-8475-284F37F9BD83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611BD2-34EE-4646-AA00-9D0824FC06B7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922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pPr algn="l"/>
            <a:r>
              <a:rPr lang="th-TH" sz="4800" b="1" dirty="0" smtClean="0">
                <a:cs typeface="Angsana New" pitchFamily="18" charset="-34"/>
              </a:rPr>
              <a:t>  การบริหารจัดการเชิงกลยุทธ์  </a:t>
            </a:r>
            <a:r>
              <a:rPr lang="th-TH" sz="4000" b="1" dirty="0" smtClean="0">
                <a:solidFill>
                  <a:schemeClr val="bg1"/>
                </a:solidFill>
                <a:cs typeface="Angsana New" pitchFamily="18" charset="-34"/>
              </a:rPr>
              <a:t>เกี่ยวข้องกับ</a:t>
            </a:r>
            <a:endParaRPr lang="th-TH" sz="6000" b="1" dirty="0" smtClean="0">
              <a:cs typeface="Angsana New" pitchFamily="18" charset="-34"/>
            </a:endParaRPr>
          </a:p>
        </p:txBody>
      </p:sp>
      <p:sp>
        <p:nvSpPr>
          <p:cNvPr id="28877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371600"/>
            <a:ext cx="8458200" cy="4724400"/>
          </a:xfrm>
        </p:spPr>
        <p:txBody>
          <a:bodyPr lIns="92075" tIns="46038" rIns="92075" bIns="46038"/>
          <a:lstStyle/>
          <a:p>
            <a:pPr marL="742950" lvl="1" indent="-285750" algn="l">
              <a:lnSpc>
                <a:spcPct val="80000"/>
              </a:lnSpc>
              <a:buClr>
                <a:schemeClr val="hlink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4400" dirty="0" err="1" smtClean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กระบวนการวางแผนกลยุทธ์</a:t>
            </a:r>
            <a:r>
              <a:rPr lang="en-US" sz="4400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 </a:t>
            </a:r>
          </a:p>
          <a:p>
            <a:pPr marL="742950" lvl="1" indent="-285750" algn="l">
              <a:lnSpc>
                <a:spcPct val="80000"/>
              </a:lnSpc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	Strategic Planning</a:t>
            </a:r>
            <a:r>
              <a:rPr lang="en-US" sz="4400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 </a:t>
            </a:r>
          </a:p>
          <a:p>
            <a:pPr marL="742950" lvl="1" indent="-285750" algn="l">
              <a:lnSpc>
                <a:spcPct val="80000"/>
              </a:lnSpc>
              <a:buClr>
                <a:schemeClr val="hlink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4400" dirty="0" err="1" smtClean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กระบวนการตัดสินใจ</a:t>
            </a:r>
            <a:r>
              <a:rPr lang="en-US" sz="4400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/</a:t>
            </a:r>
            <a:r>
              <a:rPr lang="en-US" sz="4400" dirty="0" err="1" smtClean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การเลือก</a:t>
            </a:r>
            <a:r>
              <a:rPr lang="en-US" sz="4400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/</a:t>
            </a:r>
            <a:r>
              <a:rPr lang="en-US" sz="4400" dirty="0" err="1" smtClean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การชี้นำ</a:t>
            </a:r>
            <a:r>
              <a:rPr lang="en-US" sz="4400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/</a:t>
            </a:r>
            <a:r>
              <a:rPr lang="en-US" sz="4400" dirty="0" err="1" smtClean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ชักนำ</a:t>
            </a:r>
            <a:r>
              <a:rPr lang="en-US" sz="4400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 </a:t>
            </a:r>
          </a:p>
          <a:p>
            <a:pPr marL="742950" lvl="1" indent="-285750" algn="l">
              <a:lnSpc>
                <a:spcPct val="80000"/>
              </a:lnSpc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	Strategic Decision</a:t>
            </a:r>
          </a:p>
          <a:p>
            <a:pPr marL="742950" lvl="1" indent="-285750" algn="l">
              <a:lnSpc>
                <a:spcPct val="80000"/>
              </a:lnSpc>
              <a:buClr>
                <a:schemeClr val="hlink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4400" dirty="0" err="1" smtClean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กระบวนการเรียนรู้</a:t>
            </a:r>
            <a:r>
              <a:rPr lang="en-US" sz="4400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  </a:t>
            </a:r>
            <a:r>
              <a:rPr lang="en-US" sz="4400" dirty="0" err="1" smtClean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ปรับปรุง</a:t>
            </a:r>
            <a:r>
              <a:rPr lang="en-US" sz="4400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 </a:t>
            </a:r>
            <a:r>
              <a:rPr lang="en-US" sz="4400" dirty="0" err="1" smtClean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ปรับเปลี่ยน</a:t>
            </a:r>
            <a:r>
              <a:rPr lang="en-US" sz="4400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 </a:t>
            </a:r>
            <a:r>
              <a:rPr lang="en-US" sz="4400" dirty="0" err="1" smtClean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และพลิกแพลงตามสถานการณ์</a:t>
            </a:r>
            <a:r>
              <a:rPr lang="en-US" sz="4400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  </a:t>
            </a:r>
            <a:r>
              <a:rPr lang="en-US" sz="4400" dirty="0" err="1" smtClean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ฯลฯ</a:t>
            </a:r>
            <a:r>
              <a:rPr lang="en-US" sz="4400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  </a:t>
            </a:r>
          </a:p>
          <a:p>
            <a:pPr marL="742950" lvl="1" indent="-285750" algn="l">
              <a:lnSpc>
                <a:spcPct val="80000"/>
              </a:lnSpc>
              <a:buClr>
                <a:schemeClr val="hlink"/>
              </a:buClr>
              <a:buSzPct val="70000"/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	Strategic Thinking</a:t>
            </a:r>
          </a:p>
          <a:p>
            <a:pPr marL="742950" lvl="1" indent="-285750" algn="l">
              <a:lnSpc>
                <a:spcPct val="80000"/>
              </a:lnSpc>
              <a:buClr>
                <a:schemeClr val="hlink"/>
              </a:buClr>
              <a:buSzPct val="70000"/>
              <a:defRPr/>
            </a:pPr>
            <a:endParaRPr lang="en-US" sz="4400" dirty="0" smtClean="0">
              <a:solidFill>
                <a:srgbClr val="CCFF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9EE503E-02F9-4466-AB52-A4317D01E8C1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B8AE1-FD00-46C5-98D3-7CF755B947FF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h-TH" sz="4800" b="1" smtClean="0">
                <a:cs typeface="Angsana New" pitchFamily="18" charset="-34"/>
              </a:rPr>
              <a:t>หลักสำคัญที่จะทำให้กลยุทธ์สัมฤทธิ์ผล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400" b="1" dirty="0" err="1" smtClean="0">
                <a:solidFill>
                  <a:srgbClr val="FF0000"/>
                </a:solidFill>
                <a:cs typeface="Angsana New" pitchFamily="18" charset="-34"/>
              </a:rPr>
              <a:t>การแปลงกลยุทธ์ให้มีความหมายเชิงปฏิบัติ</a:t>
            </a:r>
            <a:r>
              <a:rPr lang="en-US" sz="4400" b="1" dirty="0" smtClean="0">
                <a:solidFill>
                  <a:srgbClr val="FF0000"/>
                </a:solidFill>
                <a:cs typeface="Angsana New" pitchFamily="18" charset="-34"/>
              </a:rPr>
              <a:t> : </a:t>
            </a:r>
            <a:r>
              <a:rPr lang="en-US" sz="4400" dirty="0" err="1" smtClean="0">
                <a:cs typeface="Angsana New" pitchFamily="18" charset="-34"/>
              </a:rPr>
              <a:t>แผนที่กลยุทธ์</a:t>
            </a:r>
            <a:r>
              <a:rPr lang="en-US" sz="4400" dirty="0" smtClean="0">
                <a:cs typeface="Angsana New" pitchFamily="18" charset="-34"/>
              </a:rPr>
              <a:t> (Strategy Maps)  Balanced Scorecards</a:t>
            </a:r>
          </a:p>
          <a:p>
            <a:pPr>
              <a:lnSpc>
                <a:spcPct val="80000"/>
              </a:lnSpc>
            </a:pPr>
            <a:r>
              <a:rPr lang="en-US" sz="4400" b="1" dirty="0" smtClean="0">
                <a:solidFill>
                  <a:srgbClr val="FF0000"/>
                </a:solidFill>
                <a:cs typeface="Angsana New" pitchFamily="18" charset="-34"/>
              </a:rPr>
              <a:t>การเชื่อมโยงองค์กรเข้ากับกลยุทธ์ </a:t>
            </a:r>
            <a:r>
              <a:rPr lang="en-US" sz="4400" b="1" dirty="0" smtClean="0">
                <a:cs typeface="Angsana New" pitchFamily="18" charset="-34"/>
              </a:rPr>
              <a:t>: </a:t>
            </a:r>
            <a:r>
              <a:rPr lang="en-US" sz="4400" dirty="0" err="1" smtClean="0">
                <a:cs typeface="Angsana New" pitchFamily="18" charset="-34"/>
              </a:rPr>
              <a:t>บทบาทของสำนักงานกลาง</a:t>
            </a:r>
            <a:r>
              <a:rPr lang="en-US" sz="4400" dirty="0" smtClean="0">
                <a:cs typeface="Angsana New" pitchFamily="18" charset="-34"/>
              </a:rPr>
              <a:t>(</a:t>
            </a:r>
            <a:r>
              <a:rPr lang="en-US" sz="4400" dirty="0" err="1" smtClean="0">
                <a:cs typeface="Angsana New" pitchFamily="18" charset="-34"/>
              </a:rPr>
              <a:t>coperate</a:t>
            </a:r>
            <a:r>
              <a:rPr lang="en-US" sz="4400" dirty="0" smtClean="0">
                <a:cs typeface="Angsana New" pitchFamily="18" charset="-34"/>
              </a:rPr>
              <a:t> role) </a:t>
            </a:r>
            <a:r>
              <a:rPr lang="en-US" sz="4400" dirty="0" err="1" smtClean="0">
                <a:cs typeface="Angsana New" pitchFamily="18" charset="-34"/>
              </a:rPr>
              <a:t>พลังประสานระหว่างหน่วยธุรกิจและหน่วยประสานงานกลาง</a:t>
            </a:r>
            <a:endParaRPr lang="en-US" sz="4400" dirty="0" smtClean="0"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9EE503E-02F9-4466-AB52-A4317D01E8C1}" type="datetime1">
              <a:rPr lang="en-US"/>
              <a:pPr>
                <a:defRPr/>
              </a:pPr>
              <a:t>2/18/2016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6407B-6B40-4174-9910-AF1678BED9E7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h-TH" sz="4800" b="1" smtClean="0">
                <a:cs typeface="Angsana New" pitchFamily="18" charset="-34"/>
              </a:rPr>
              <a:t>หลักสำคัญที่จะทำให้กลยุทธ์สัมฤทธิ์ผล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153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dirty="0" err="1" smtClean="0">
                <a:solidFill>
                  <a:srgbClr val="FF0000"/>
                </a:solidFill>
                <a:cs typeface="Angsana New" pitchFamily="18" charset="-34"/>
              </a:rPr>
              <a:t>การทำให้การสนองต่อกลยุทธ์เป็นหน้าที่ของทุกคน</a:t>
            </a:r>
            <a:r>
              <a:rPr lang="en-US" sz="3600" dirty="0" smtClean="0">
                <a:solidFill>
                  <a:srgbClr val="FF0000"/>
                </a:solidFill>
                <a:cs typeface="Angsana New" pitchFamily="18" charset="-34"/>
              </a:rPr>
              <a:t> : </a:t>
            </a:r>
            <a:r>
              <a:rPr lang="en-US" sz="3600" dirty="0" err="1" smtClean="0">
                <a:cs typeface="Angsana New" pitchFamily="18" charset="-34"/>
              </a:rPr>
              <a:t>ความตระหนักในกลยุทธ์</a:t>
            </a:r>
            <a:r>
              <a:rPr lang="en-US" sz="3600" dirty="0" smtClean="0">
                <a:cs typeface="Angsana New" pitchFamily="18" charset="-34"/>
              </a:rPr>
              <a:t> </a:t>
            </a:r>
            <a:r>
              <a:rPr lang="en-US" sz="3600" dirty="0" err="1" smtClean="0">
                <a:cs typeface="Angsana New" pitchFamily="18" charset="-34"/>
              </a:rPr>
              <a:t>สร้าง</a:t>
            </a:r>
            <a:r>
              <a:rPr lang="en-US" sz="3600" dirty="0" smtClean="0">
                <a:cs typeface="Angsana New" pitchFamily="18" charset="-34"/>
              </a:rPr>
              <a:t> scorecard </a:t>
            </a:r>
            <a:r>
              <a:rPr lang="en-US" sz="3600" dirty="0" err="1" smtClean="0">
                <a:cs typeface="Angsana New" pitchFamily="18" charset="-34"/>
              </a:rPr>
              <a:t>ระดับบุคคล</a:t>
            </a:r>
            <a:r>
              <a:rPr lang="en-US" sz="3600" dirty="0" smtClean="0">
                <a:cs typeface="Angsana New" pitchFamily="18" charset="-34"/>
              </a:rPr>
              <a:t> </a:t>
            </a:r>
            <a:r>
              <a:rPr lang="en-US" sz="3600" dirty="0" err="1" smtClean="0">
                <a:cs typeface="Angsana New" pitchFamily="18" charset="-34"/>
              </a:rPr>
              <a:t>การจ่ายคืนอย่างสมดุล</a:t>
            </a:r>
            <a:endParaRPr lang="en-US" sz="3600" dirty="0" smtClean="0">
              <a:cs typeface="Angsana New" pitchFamily="18" charset="-34"/>
            </a:endParaRPr>
          </a:p>
          <a:p>
            <a:pPr>
              <a:lnSpc>
                <a:spcPct val="80000"/>
              </a:lnSpc>
            </a:pPr>
            <a:r>
              <a:rPr lang="en-US" sz="3600" dirty="0" err="1" smtClean="0">
                <a:solidFill>
                  <a:srgbClr val="FF0000"/>
                </a:solidFill>
                <a:cs typeface="Angsana New" pitchFamily="18" charset="-34"/>
              </a:rPr>
              <a:t>การทำให้กลยุทธ์เป็นกระบวนการที่ต่อเนื่อง</a:t>
            </a:r>
            <a:r>
              <a:rPr lang="en-US" sz="3600" dirty="0" smtClean="0">
                <a:solidFill>
                  <a:srgbClr val="FF0000"/>
                </a:solidFill>
                <a:cs typeface="Angsana New" pitchFamily="18" charset="-34"/>
              </a:rPr>
              <a:t> : </a:t>
            </a:r>
            <a:r>
              <a:rPr lang="en-US" sz="3600" dirty="0" err="1" smtClean="0">
                <a:cs typeface="Angsana New" pitchFamily="18" charset="-34"/>
              </a:rPr>
              <a:t>เชื่อมโยงระบบงบประมาณ</a:t>
            </a:r>
            <a:r>
              <a:rPr lang="en-US" sz="3600" dirty="0" smtClean="0">
                <a:cs typeface="Angsana New" pitchFamily="18" charset="-34"/>
              </a:rPr>
              <a:t> </a:t>
            </a:r>
            <a:r>
              <a:rPr lang="en-US" sz="3600" dirty="0" err="1" smtClean="0">
                <a:cs typeface="Angsana New" pitchFamily="18" charset="-34"/>
              </a:rPr>
              <a:t>ระบบการวิเคราะห์ข้อมูลสารสนเทศ</a:t>
            </a:r>
            <a:r>
              <a:rPr lang="en-US" sz="3600" dirty="0" smtClean="0">
                <a:cs typeface="Angsana New" pitchFamily="18" charset="-34"/>
              </a:rPr>
              <a:t> </a:t>
            </a:r>
            <a:r>
              <a:rPr lang="en-US" sz="3600" dirty="0" err="1" smtClean="0">
                <a:cs typeface="Angsana New" pitchFamily="18" charset="-34"/>
              </a:rPr>
              <a:t>การเรียนรู้เชิงกลยุทธ์</a:t>
            </a:r>
            <a:endParaRPr lang="en-US" sz="3600" dirty="0" smtClean="0">
              <a:cs typeface="Angsana New" pitchFamily="18" charset="-34"/>
            </a:endParaRPr>
          </a:p>
          <a:p>
            <a:pPr>
              <a:lnSpc>
                <a:spcPct val="80000"/>
              </a:lnSpc>
            </a:pPr>
            <a:r>
              <a:rPr lang="en-US" sz="3600" dirty="0" err="1" smtClean="0">
                <a:solidFill>
                  <a:srgbClr val="FF0000"/>
                </a:solidFill>
                <a:cs typeface="Angsana New" pitchFamily="18" charset="-34"/>
              </a:rPr>
              <a:t>การใช้ความเป็นผู้นำของผู้บริหารผลักดันให้เกิดการเปลี่ยนแปลง</a:t>
            </a:r>
            <a:r>
              <a:rPr lang="en-US" sz="3600" dirty="0" smtClean="0">
                <a:solidFill>
                  <a:srgbClr val="FF0000"/>
                </a:solidFill>
                <a:cs typeface="Angsana New" pitchFamily="18" charset="-34"/>
              </a:rPr>
              <a:t> :  </a:t>
            </a:r>
            <a:r>
              <a:rPr lang="en-US" sz="3600" dirty="0" err="1" smtClean="0">
                <a:cs typeface="Angsana New" pitchFamily="18" charset="-34"/>
              </a:rPr>
              <a:t>คล่องตัว</a:t>
            </a:r>
            <a:r>
              <a:rPr lang="en-US" sz="3600" dirty="0" smtClean="0">
                <a:cs typeface="Angsana New" pitchFamily="18" charset="-34"/>
              </a:rPr>
              <a:t> </a:t>
            </a:r>
            <a:r>
              <a:rPr lang="en-US" sz="3600" dirty="0" err="1" smtClean="0">
                <a:cs typeface="Angsana New" pitchFamily="18" charset="-34"/>
              </a:rPr>
              <a:t>กระบวนการกำกับดูแล</a:t>
            </a:r>
            <a:r>
              <a:rPr lang="en-US" sz="3600" dirty="0" smtClean="0">
                <a:cs typeface="Angsana New" pitchFamily="18" charset="-34"/>
              </a:rPr>
              <a:t> </a:t>
            </a:r>
            <a:r>
              <a:rPr lang="en-US" sz="3600" dirty="0" err="1" smtClean="0">
                <a:cs typeface="Angsana New" pitchFamily="18" charset="-34"/>
              </a:rPr>
              <a:t>ระบบการบริหารจัดการเชิงกลยุทธ์</a:t>
            </a:r>
            <a:endParaRPr lang="en-US" sz="3600" dirty="0" smtClean="0"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FFFF00"/>
      </a:dk1>
      <a:lt1>
        <a:srgbClr val="FFFFFF"/>
      </a:lt1>
      <a:dk2>
        <a:srgbClr val="00FF00"/>
      </a:dk2>
      <a:lt2>
        <a:srgbClr val="808080"/>
      </a:lt2>
      <a:accent1>
        <a:srgbClr val="00FFFF"/>
      </a:accent1>
      <a:accent2>
        <a:srgbClr val="3333CC"/>
      </a:accent2>
      <a:accent3>
        <a:srgbClr val="FFFFFF"/>
      </a:accent3>
      <a:accent4>
        <a:srgbClr val="DADA00"/>
      </a:accent4>
      <a:accent5>
        <a:srgbClr val="AAFFFF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ngsana New"/>
        <a:ea typeface=""/>
        <a:cs typeface=""/>
      </a:majorFont>
      <a:minorFont>
        <a:latin typeface="Angsana N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rdia New" pitchFamily="34" charset="-34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rdia New" pitchFamily="34" charset="-34"/>
            <a:cs typeface="Angsana New" pitchFamily="18" charset="-34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FFFF00"/>
    </a:dk1>
    <a:lt1>
      <a:srgbClr val="FFFFFF"/>
    </a:lt1>
    <a:dk2>
      <a:srgbClr val="00FF00"/>
    </a:dk2>
    <a:lt2>
      <a:srgbClr val="808080"/>
    </a:lt2>
    <a:accent1>
      <a:srgbClr val="00FFFF"/>
    </a:accent1>
    <a:accent2>
      <a:srgbClr val="3333CC"/>
    </a:accent2>
    <a:accent3>
      <a:srgbClr val="FFFFFF"/>
    </a:accent3>
    <a:accent4>
      <a:srgbClr val="DADA00"/>
    </a:accent4>
    <a:accent5>
      <a:srgbClr val="AAFFFF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4084</TotalTime>
  <Words>2382</Words>
  <Application>Microsoft Office PowerPoint</Application>
  <PresentationFormat>นำเสนอทางหน้าจอ (4:3)</PresentationFormat>
  <Paragraphs>380</Paragraphs>
  <Slides>47</Slides>
  <Notes>4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47</vt:i4>
      </vt:variant>
    </vt:vector>
  </HeadingPairs>
  <TitlesOfParts>
    <vt:vector size="49" baseType="lpstr">
      <vt:lpstr>Blank Presentation</vt:lpstr>
      <vt:lpstr>Clip</vt:lpstr>
      <vt:lpstr>ภาพนิ่ง 1</vt:lpstr>
      <vt:lpstr>Strategic  Management</vt:lpstr>
      <vt:lpstr>Strategic  Management</vt:lpstr>
      <vt:lpstr>ภาพนิ่ง 4</vt:lpstr>
      <vt:lpstr>ภาพนิ่ง 5</vt:lpstr>
      <vt:lpstr>  การบริหารจัดการเชิงกลยุทธ์</vt:lpstr>
      <vt:lpstr>  การบริหารจัดการเชิงกลยุทธ์  เกี่ยวข้องกับ</vt:lpstr>
      <vt:lpstr>หลักสำคัญที่จะทำให้กลยุทธ์สัมฤทธิ์ผล</vt:lpstr>
      <vt:lpstr>หลักสำคัญที่จะทำให้กลยุทธ์สัมฤทธิ์ผล</vt:lpstr>
      <vt:lpstr>ปัจจัยพื้นฐานที่จะทำให้แผนกลยุทธ์สัมฤทธิ์ผล </vt:lpstr>
      <vt:lpstr>ปัจจัยพื้นฐานที่จะทำให้แผนกลยุทธ์สัมฤทธิ์ผล </vt:lpstr>
      <vt:lpstr>ปัจจัยที่สำคัญในการบริหารเชิงกลยุทธ์</vt:lpstr>
      <vt:lpstr>ปัจจัยที่สำคัญในการบริหารเชิงกลยุทธ์</vt:lpstr>
      <vt:lpstr>ปัจจัยที่สำคัญในการบริหารเชิงกลยุทธ์</vt:lpstr>
      <vt:lpstr>ปัญหาและอุปสรรคการบริหารกลยุทธ์</vt:lpstr>
      <vt:lpstr>ลำดับขั้นในการวางแผนกลยุทธ์</vt:lpstr>
      <vt:lpstr>วิธีการขององค์กรในการจัดทำกลยุทธ์ </vt:lpstr>
      <vt:lpstr>The Master Strategist Approach</vt:lpstr>
      <vt:lpstr>The Delegate - It - to - Others Approach</vt:lpstr>
      <vt:lpstr>The Collaborative Approach</vt:lpstr>
      <vt:lpstr>The Champion Approach</vt:lpstr>
      <vt:lpstr>ภาพนิ่ง 22</vt:lpstr>
      <vt:lpstr>ภาพนิ่ง 23</vt:lpstr>
      <vt:lpstr>การสนับสนุนของผู้บริหาร</vt:lpstr>
      <vt:lpstr>การสนับสนุนของผู้บริหาร</vt:lpstr>
      <vt:lpstr>กิจกรรมกระบวนการบริหารเชิงกลยุทธ์</vt:lpstr>
      <vt:lpstr>กิจกรรมกระบวนการบริหารเชิงกลยุทธ์</vt:lpstr>
      <vt:lpstr>ความเป็นผู้นำเชิงกลยุทธ์   Strategic Leadership</vt:lpstr>
      <vt:lpstr>ข้อควรคำนึงการบริหารเชิงกลยุทธ์</vt:lpstr>
      <vt:lpstr>ข้อควรคำนึงการบริหารเชิงกลยุทธ์</vt:lpstr>
      <vt:lpstr>ข้อควรคำนึงการบริหารเชิงกลยุทธ์</vt:lpstr>
      <vt:lpstr>ข้อควรคำนึงการบริหารเชิงกลยุทธ์</vt:lpstr>
      <vt:lpstr>ข้อควรคำนึงการบริหารเชิงกลยุทธ์</vt:lpstr>
      <vt:lpstr>ภาพนิ่ง 34</vt:lpstr>
      <vt:lpstr>ภาพนิ่ง 35</vt:lpstr>
      <vt:lpstr>  ตัวแบบการจัดทำกลยุทธ์</vt:lpstr>
      <vt:lpstr>  ตัวแบบการจัดทำแผนกลยุทธ์</vt:lpstr>
      <vt:lpstr>ภาพนิ่ง 38</vt:lpstr>
      <vt:lpstr>กลยุทธ์การตลาด 7s กรอบแนวคิด</vt:lpstr>
      <vt:lpstr>กลยุทธ์การตลาด 7s กรอบแนวคิด</vt:lpstr>
      <vt:lpstr>กลยุทธ์การตลาด 7s กรอบแนวคิด</vt:lpstr>
      <vt:lpstr>กลยุทธ์การตลาด 7s กรอบแนวคิด</vt:lpstr>
      <vt:lpstr>กลยุทธ์การตลาด 7s กรอบแนวคิด</vt:lpstr>
      <vt:lpstr>กลยุทธ์การตลาด 7s กรอบแนวคิด</vt:lpstr>
      <vt:lpstr>กลยุทธ์การตลาด 7s กรอบแนวคิด</vt:lpstr>
      <vt:lpstr>กลยุทธ์การตลาด 7s กรอบแนวคิด</vt:lpstr>
      <vt:lpstr>ภาพนิ่ง 47</vt:lpstr>
    </vt:vector>
  </TitlesOfParts>
  <Company>PSU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การจัดการเชิงกลยุทธ์ strategic  Management</dc:title>
  <dc:creator>PongThep</dc:creator>
  <cp:lastModifiedBy>kok</cp:lastModifiedBy>
  <cp:revision>282</cp:revision>
  <dcterms:created xsi:type="dcterms:W3CDTF">2002-05-21T16:13:29Z</dcterms:created>
  <dcterms:modified xsi:type="dcterms:W3CDTF">2016-02-18T06:30:02Z</dcterms:modified>
</cp:coreProperties>
</file>