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75" r:id="rId3"/>
    <p:sldId id="376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283" r:id="rId15"/>
    <p:sldId id="284" r:id="rId16"/>
    <p:sldId id="332" r:id="rId17"/>
    <p:sldId id="285" r:id="rId18"/>
    <p:sldId id="286" r:id="rId19"/>
    <p:sldId id="287" r:id="rId20"/>
    <p:sldId id="333" r:id="rId21"/>
    <p:sldId id="312" r:id="rId22"/>
    <p:sldId id="334" r:id="rId23"/>
    <p:sldId id="288" r:id="rId24"/>
    <p:sldId id="373" r:id="rId25"/>
    <p:sldId id="374" r:id="rId26"/>
    <p:sldId id="290" r:id="rId27"/>
    <p:sldId id="336" r:id="rId28"/>
    <p:sldId id="291" r:id="rId29"/>
    <p:sldId id="292" r:id="rId30"/>
    <p:sldId id="335" r:id="rId31"/>
    <p:sldId id="293" r:id="rId32"/>
    <p:sldId id="317" r:id="rId33"/>
    <p:sldId id="295" r:id="rId34"/>
    <p:sldId id="318" r:id="rId35"/>
    <p:sldId id="296" r:id="rId36"/>
    <p:sldId id="319" r:id="rId37"/>
    <p:sldId id="378" r:id="rId38"/>
    <p:sldId id="382" r:id="rId39"/>
    <p:sldId id="379" r:id="rId40"/>
    <p:sldId id="380" r:id="rId41"/>
    <p:sldId id="381" r:id="rId42"/>
    <p:sldId id="297" r:id="rId43"/>
    <p:sldId id="377" r:id="rId44"/>
    <p:sldId id="298" r:id="rId45"/>
    <p:sldId id="299" r:id="rId46"/>
    <p:sldId id="321" r:id="rId47"/>
    <p:sldId id="320" r:id="rId48"/>
    <p:sldId id="343" r:id="rId49"/>
    <p:sldId id="300" r:id="rId50"/>
    <p:sldId id="322" r:id="rId51"/>
    <p:sldId id="344" r:id="rId52"/>
    <p:sldId id="301" r:id="rId53"/>
    <p:sldId id="302" r:id="rId54"/>
    <p:sldId id="337" r:id="rId55"/>
    <p:sldId id="303" r:id="rId56"/>
    <p:sldId id="304" r:id="rId57"/>
    <p:sldId id="342" r:id="rId5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28B45-EDEA-41FC-BD79-566648F926D1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E2137-EE92-40DF-8197-6316E486902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9ACD9-85F7-4A2C-9688-88D66EAE0BF4}" type="slidenum">
              <a:rPr lang="en-US"/>
              <a:pPr/>
              <a:t>2</a:t>
            </a:fld>
            <a:endParaRPr lang="th-TH"/>
          </a:p>
        </p:txBody>
      </p:sp>
      <p:sp>
        <p:nvSpPr>
          <p:cNvPr id="246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7489F-7F84-4860-B42D-8F768B4E8BC4}" type="slidenum">
              <a:rPr lang="en-US"/>
              <a:pPr/>
              <a:t>11</a:t>
            </a:fld>
            <a:endParaRPr lang="th-TH"/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70186-64B8-472D-8352-C2EDA3BD7BBF}" type="slidenum">
              <a:rPr lang="en-US"/>
              <a:pPr/>
              <a:t>12</a:t>
            </a:fld>
            <a:endParaRPr lang="th-TH"/>
          </a:p>
        </p:txBody>
      </p:sp>
      <p:sp>
        <p:nvSpPr>
          <p:cNvPr id="279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BD9BF-E83B-447C-83F3-9DC00A5DBCEC}" type="slidenum">
              <a:rPr lang="en-US"/>
              <a:pPr/>
              <a:t>13</a:t>
            </a:fld>
            <a:endParaRPr lang="th-TH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D8F49-2ED5-4586-AEE5-6246CD2517A6}" type="slidenum">
              <a:rPr lang="en-US"/>
              <a:pPr/>
              <a:t>37</a:t>
            </a:fld>
            <a:endParaRPr lang="th-TH"/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5D8F49-2ED5-4586-AEE5-6246CD2517A6}" type="slidenum">
              <a:rPr lang="en-US"/>
              <a:pPr/>
              <a:t>38</a:t>
            </a:fld>
            <a:endParaRPr lang="th-TH"/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A5712-1929-4AF6-87D3-0B9C89431168}" type="slidenum">
              <a:rPr lang="en-US"/>
              <a:pPr/>
              <a:t>39</a:t>
            </a:fld>
            <a:endParaRPr lang="th-TH"/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F6EA8-A204-49A5-9D97-2AEE27185A25}" type="slidenum">
              <a:rPr lang="en-US"/>
              <a:pPr/>
              <a:t>40</a:t>
            </a:fld>
            <a:endParaRPr lang="th-TH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60458-F62A-4910-B1BA-C70B133AA0A1}" type="slidenum">
              <a:rPr lang="en-US"/>
              <a:pPr/>
              <a:t>41</a:t>
            </a:fld>
            <a:endParaRPr lang="th-TH"/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DC5ED5-6C58-4285-B6DB-4D3298A8AC22}" type="slidenum">
              <a:rPr lang="en-US"/>
              <a:pPr/>
              <a:t>43</a:t>
            </a:fld>
            <a:endParaRPr lang="th-TH"/>
          </a:p>
        </p:txBody>
      </p:sp>
      <p:sp>
        <p:nvSpPr>
          <p:cNvPr id="249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1D65A-7C93-42A6-80A0-EDA71DDD2BD1}" type="slidenum">
              <a:rPr lang="en-US"/>
              <a:pPr/>
              <a:t>3</a:t>
            </a:fld>
            <a:endParaRPr lang="th-TH"/>
          </a:p>
        </p:txBody>
      </p:sp>
      <p:sp>
        <p:nvSpPr>
          <p:cNvPr id="247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410038-B34B-4C96-9641-68D133CF547E}" type="slidenum">
              <a:rPr lang="en-US"/>
              <a:pPr/>
              <a:t>4</a:t>
            </a:fld>
            <a:endParaRPr lang="th-TH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FB732A-BCA0-4041-A33A-45757E59E2DD}" type="slidenum">
              <a:rPr lang="en-US"/>
              <a:pPr/>
              <a:t>5</a:t>
            </a:fld>
            <a:endParaRPr lang="th-TH"/>
          </a:p>
        </p:txBody>
      </p:sp>
      <p:sp>
        <p:nvSpPr>
          <p:cNvPr id="270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F0BB5C-9E45-4E77-81AF-67B3D843221B}" type="slidenum">
              <a:rPr lang="en-US"/>
              <a:pPr/>
              <a:t>6</a:t>
            </a:fld>
            <a:endParaRPr lang="th-TH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F9B3C-F74C-4B33-BF1D-8768543E0DBF}" type="slidenum">
              <a:rPr lang="en-US"/>
              <a:pPr/>
              <a:t>7</a:t>
            </a:fld>
            <a:endParaRPr lang="th-TH"/>
          </a:p>
        </p:txBody>
      </p:sp>
      <p:sp>
        <p:nvSpPr>
          <p:cNvPr id="272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A0CC9-5CA7-4756-AD74-85FE76FD8F66}" type="slidenum">
              <a:rPr lang="en-US"/>
              <a:pPr/>
              <a:t>8</a:t>
            </a:fld>
            <a:endParaRPr lang="th-TH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1AC18-B058-4190-9991-9CE8C82B5CCC}" type="slidenum">
              <a:rPr lang="en-US"/>
              <a:pPr/>
              <a:t>9</a:t>
            </a:fld>
            <a:endParaRPr lang="th-TH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5251D7-3218-43D9-A682-6914CA1763A9}" type="slidenum">
              <a:rPr lang="en-US"/>
              <a:pPr/>
              <a:t>10</a:t>
            </a:fld>
            <a:endParaRPr lang="th-TH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B083-8FBE-4E64-A1D6-07AB84F49CFF}" type="datetimeFigureOut">
              <a:rPr lang="th-TH" smtClean="0"/>
              <a:pPr/>
              <a:t>10/02/59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6DAC-F39F-45AF-8803-BD69B792192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136904" cy="20186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5400" b="1" dirty="0" smtClean="0"/>
              <a:t>บทที่ 4 </a:t>
            </a:r>
            <a:br>
              <a:rPr lang="th-TH" sz="5400" b="1" dirty="0" smtClean="0"/>
            </a:br>
            <a:r>
              <a:rPr lang="th-TH" sz="5400" b="1" dirty="0" smtClean="0"/>
              <a:t>การบริหารเชิงกล</a:t>
            </a:r>
            <a:r>
              <a:rPr lang="th-TH" sz="5400" b="1" dirty="0"/>
              <a:t>ยุทธ์</a:t>
            </a:r>
            <a:endParaRPr lang="th-TH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2975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การกำหนดวิสัยทัศน์ไอที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916832"/>
            <a:ext cx="8424936" cy="3960440"/>
          </a:xfrm>
          <a:noFill/>
        </p:spPr>
        <p:txBody>
          <a:bodyPr lIns="90488" tIns="44450" rIns="90488" bIns="44450"/>
          <a:lstStyle/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วิสัยทัศน์ คือภาพของอนาคตที่ต้องการ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องค์กรต้องกำหนดวิสัยทัศน์ด้านไอทีของตนให้ชัดเจน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วิสัยทัศน์ไอทีต้องสอดคล้องและสนับสนุนวิสัยทัศน์ขององค์กร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992888" cy="10081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การประยุกต์ไอทีในองค์กร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2438" cy="4495800"/>
          </a:xfrm>
          <a:noFill/>
        </p:spPr>
        <p:txBody>
          <a:bodyPr lIns="90488" tIns="44450" rIns="90488" bIns="44450"/>
          <a:lstStyle/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3600" dirty="0" smtClean="0">
                <a:latin typeface="Tahoma" pitchFamily="34" charset="0"/>
                <a:cs typeface="+mj-cs"/>
              </a:rPr>
              <a:t>เพื่อเพิ่มขีดความสามารถในการแข่งขันทางธุรกิจ และทำให้การทำงานมีผลิตภาพสูงขึ้น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3600" dirty="0" smtClean="0">
                <a:latin typeface="Tahoma" pitchFamily="34" charset="0"/>
                <a:cs typeface="+mj-cs"/>
              </a:rPr>
              <a:t>เพื่อทำการวิเคราะห์สถานการณ์ในอดีต และทำการวางแผนปรับเปลี่ยนองค์กร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3600" dirty="0" smtClean="0">
                <a:latin typeface="Tahoma" pitchFamily="34" charset="0"/>
                <a:cs typeface="+mj-cs"/>
              </a:rPr>
              <a:t>เพื่อลดขั้นตอนในการทำงาน และลดขนาดขององค์กรลง </a:t>
            </a:r>
            <a:r>
              <a:rPr lang="en-US" sz="3600" dirty="0" smtClean="0">
                <a:latin typeface="Tahoma" pitchFamily="34" charset="0"/>
                <a:cs typeface="+mj-cs"/>
              </a:rPr>
              <a:t>(Downsizing)</a:t>
            </a:r>
            <a:endParaRPr lang="th-TH" sz="3600" dirty="0" smtClean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24167" cy="4648200"/>
          </a:xfrm>
          <a:noFill/>
        </p:spPr>
        <p:txBody>
          <a:bodyPr lIns="90488" tIns="44450" rIns="90488" bIns="44450">
            <a:normAutofit/>
          </a:bodyPr>
          <a:lstStyle/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เพื่อกำหนดนโยบายและวิสัยทัศน์ไอทีขององค์กร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เพื่อสนับสนุนการจัดทำแผนแม่บทไอที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เพื่อสนับสนุนการใช้ทรัพยากรสารสนเทศ</a:t>
            </a:r>
            <a:r>
              <a:rPr lang="en-US" sz="4000" dirty="0" err="1" smtClean="0">
                <a:latin typeface="Tahoma" pitchFamily="34" charset="0"/>
                <a:cs typeface="+mj-cs"/>
              </a:rPr>
              <a:t>อย่าง</a:t>
            </a:r>
            <a:r>
              <a:rPr lang="th-TH" sz="4000" dirty="0" smtClean="0">
                <a:latin typeface="Tahoma" pitchFamily="34" charset="0"/>
                <a:cs typeface="+mj-cs"/>
              </a:rPr>
              <a:t>มีประสิทธิภาพ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เพื่อส่งเสริมการมีและการใช้ไอที และระบบสารสนเทศในองค์กรอย่างแพร่หลาย และต่อเนื่อง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798513" y="-127000"/>
            <a:ext cx="576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3200" b="1">
                <a:solidFill>
                  <a:srgbClr val="660033"/>
                </a:solidFill>
                <a:latin typeface="Tahoma" pitchFamily="34" charset="0"/>
              </a:rPr>
              <a:t>  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0772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 dirty="0" err="1" smtClean="0"/>
              <a:t>บทบาท</a:t>
            </a:r>
            <a:r>
              <a:rPr lang="en-US" b="1" dirty="0" smtClean="0"/>
              <a:t> </a:t>
            </a:r>
            <a:r>
              <a:rPr lang="th-TH" b="1" dirty="0" smtClean="0"/>
              <a:t> </a:t>
            </a:r>
            <a:r>
              <a:rPr lang="en-US" b="1" dirty="0" smtClean="0"/>
              <a:t>CIO </a:t>
            </a:r>
            <a:endParaRPr lang="th-TH" b="1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077200" cy="914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บทบาท</a:t>
            </a:r>
            <a:r>
              <a:rPr lang="en-US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CIO </a:t>
            </a:r>
            <a:endParaRPr lang="th-TH" b="1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875"/>
            <a:ext cx="8532812" cy="4752429"/>
          </a:xfrm>
          <a:noFill/>
        </p:spPr>
        <p:txBody>
          <a:bodyPr lIns="90488" tIns="44450" rIns="90488" bIns="44450">
            <a:noAutofit/>
          </a:bodyPr>
          <a:lstStyle/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3600" dirty="0" smtClean="0">
                <a:latin typeface="Tahoma" pitchFamily="34" charset="0"/>
                <a:cs typeface="+mj-cs"/>
              </a:rPr>
              <a:t>กำกับให้หน่วยงานมีแผนแม่บทด้านไอที</a:t>
            </a:r>
            <a:endParaRPr lang="en-US" sz="3600" dirty="0" smtClean="0">
              <a:latin typeface="Tahoma" pitchFamily="34" charset="0"/>
              <a:cs typeface="+mj-cs"/>
            </a:endParaRP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3600" dirty="0" smtClean="0">
                <a:latin typeface="Tahoma" pitchFamily="34" charset="0"/>
                <a:cs typeface="+mj-cs"/>
              </a:rPr>
              <a:t>สนับสนุนและผลักดันให้จัดสรรงบประมาณและทรัพยากรอื่นๆ ให้เป็นไปตามแผนแม่บทไอที </a:t>
            </a:r>
          </a:p>
          <a:p>
            <a:pPr marL="766763" indent="-766763" eaLnBrk="1" hangingPunct="1">
              <a:buFont typeface="Wingdings" pitchFamily="2" charset="2"/>
              <a:buChar char="v"/>
            </a:pPr>
            <a:r>
              <a:rPr lang="th-TH" sz="3600" dirty="0" smtClean="0">
                <a:latin typeface="Tahoma" pitchFamily="34" charset="0"/>
                <a:cs typeface="+mj-cs"/>
              </a:rPr>
              <a:t>จัดทำงบประมาณและปรับเปลี่ยนให้สอดคล้องกับสภาพแวดล้อมทั้งภายในและภายนอกขององค์กร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กระบวนการบริหารเชิงกลยุทธ์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600" b="1" dirty="0" smtClean="0"/>
              <a:t>กระบวนการ</a:t>
            </a:r>
            <a:r>
              <a:rPr lang="th-TH" sz="3600" b="1" dirty="0"/>
              <a:t>บริหารเชิงกลยุทธ์ จะประกอบด้วย</a:t>
            </a:r>
            <a:r>
              <a:rPr lang="th-TH" sz="3600" b="1" dirty="0" smtClean="0"/>
              <a:t>ขั้นตอนพื้นฐาน </a:t>
            </a:r>
            <a:r>
              <a:rPr lang="th-TH" sz="3600" b="1" dirty="0"/>
              <a:t>5 ขั้น คือ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1</a:t>
            </a:r>
            <a:r>
              <a:rPr lang="th-TH" sz="3600" dirty="0"/>
              <a:t>. การวิเคราะห์สภาพแวดล้อม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2</a:t>
            </a:r>
            <a:r>
              <a:rPr lang="th-TH" sz="3600" dirty="0"/>
              <a:t>. การกำหนดทิศทางขององค์กร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3</a:t>
            </a:r>
            <a:r>
              <a:rPr lang="th-TH" sz="3600" dirty="0"/>
              <a:t>. การกำหนดกลยุทธ์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4</a:t>
            </a:r>
            <a:r>
              <a:rPr lang="th-TH" sz="3600" dirty="0"/>
              <a:t>. การดำเนินกลยุทธ์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5</a:t>
            </a:r>
            <a:r>
              <a:rPr lang="th-TH" sz="3600" dirty="0"/>
              <a:t>. การควบคุมกลยุทธ์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กระบวนการบริหารเชิงกลยุทธ์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Wingdings" pitchFamily="2" charset="2"/>
              <a:buChar char="v"/>
            </a:pPr>
            <a:r>
              <a:rPr lang="th-TH" sz="3600" dirty="0" smtClean="0"/>
              <a:t> กระบวนการ</a:t>
            </a:r>
            <a:r>
              <a:rPr lang="th-TH" sz="3600" dirty="0"/>
              <a:t>เชิงกลยุทธ์จะเกี่ยวข้องกับกิจกรรมตั้งแต่ การวิเคราะห์</a:t>
            </a:r>
            <a:r>
              <a:rPr lang="th-TH" sz="3600" dirty="0" smtClean="0"/>
              <a:t>สภาพแวดล้อมภายนอก ไปจนถึง</a:t>
            </a:r>
            <a:r>
              <a:rPr lang="th-TH" sz="3600" dirty="0"/>
              <a:t>การประเมินผลการดำเนินงานของบริษัท </a:t>
            </a:r>
            <a:endParaRPr lang="th-TH" sz="3600" dirty="0" smtClean="0"/>
          </a:p>
          <a:p>
            <a:pPr lvl="1">
              <a:buFont typeface="Wingdings" pitchFamily="2" charset="2"/>
              <a:buChar char="v"/>
            </a:pPr>
            <a:r>
              <a:rPr lang="th-TH" sz="3600" dirty="0" smtClean="0"/>
              <a:t> ผู้บริหาร</a:t>
            </a:r>
            <a:r>
              <a:rPr lang="th-TH" sz="3600" dirty="0"/>
              <a:t>ระดับสูงจะต้องวิเคราะห์ทั้งสภาพแวดล้อมภายนอก เพื่อการค้นหาโอกาสและอุปสรรค และ สภาพแวดล้อมภายใน เพื่อการค้นหา จุดแข็ง และ จุดอ่อน ที่รู้จักกันโดยทั่วไปว่า </a:t>
            </a:r>
            <a:r>
              <a:rPr lang="en-US" sz="3600" dirty="0"/>
              <a:t>SWOT 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กระบวนการบริหารเชิงกลยุทธ์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6510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ขั้นตอนแรกของการกำหนดกลยุทธ์คือหา </a:t>
            </a:r>
            <a:r>
              <a:rPr lang="th-TH" sz="4000" b="1" dirty="0" smtClean="0">
                <a:solidFill>
                  <a:srgbClr val="FF0000"/>
                </a:solidFill>
              </a:rPr>
              <a:t>ปัจจัย</a:t>
            </a:r>
            <a:r>
              <a:rPr lang="th-TH" sz="4000" b="1" dirty="0">
                <a:solidFill>
                  <a:srgbClr val="FF0000"/>
                </a:solidFill>
              </a:rPr>
              <a:t>เชิงกลยุทธ์ </a:t>
            </a:r>
            <a:r>
              <a:rPr lang="th-TH" sz="3200" dirty="0"/>
              <a:t>(</a:t>
            </a:r>
            <a:r>
              <a:rPr lang="en-US" sz="3200" dirty="0"/>
              <a:t>Strategic Factors) </a:t>
            </a:r>
            <a:r>
              <a:rPr lang="th-TH" sz="3200" dirty="0" smtClean="0"/>
              <a:t>ซึ่งจะ</a:t>
            </a:r>
            <a:r>
              <a:rPr lang="th-TH" sz="3200" dirty="0"/>
              <a:t>มีความสำคัญต่ออนาคตของบริษัท ผู้บริหารจะต้องประเมินปัจจัยเชิงกลยุทธ์และกำหนดภารกิจของ</a:t>
            </a:r>
            <a:r>
              <a:rPr lang="th-TH" sz="3200" dirty="0" smtClean="0"/>
              <a:t>บริษัท</a:t>
            </a:r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 ถ้อย</a:t>
            </a:r>
            <a:r>
              <a:rPr lang="th-TH" sz="3200" dirty="0"/>
              <a:t>แถลงของภารกิจ จะเป็นพื้นฐานของการกำหนด เป้าหมาย กลยุทธ์ และ นโยบายของบริษัท </a:t>
            </a:r>
            <a:endParaRPr lang="th-TH" sz="32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กล</a:t>
            </a:r>
            <a:r>
              <a:rPr lang="th-TH" sz="3200" dirty="0"/>
              <a:t>ยุทธ์และ</a:t>
            </a:r>
            <a:r>
              <a:rPr lang="th-TH" sz="3200" dirty="0" smtClean="0"/>
              <a:t>นโยบายจะ</a:t>
            </a:r>
            <a:r>
              <a:rPr lang="th-TH" sz="3200" dirty="0"/>
              <a:t>ถูกดำเนินการผ่านทางโครงการ งบประมาณ </a:t>
            </a:r>
            <a:r>
              <a:rPr lang="th-TH" sz="3200" dirty="0" smtClean="0"/>
              <a:t>และระเบียบ</a:t>
            </a:r>
            <a:r>
              <a:rPr lang="th-TH" sz="3200" dirty="0"/>
              <a:t>วิธีปฏิบัติงานของบริษัท และมีการประเมินผลการดำเนินงาน ให้เป็นข้อมูลป้อนกลับเพื่อการควบคุมการดำเนินงานให้บรรลุเป้าหมายที่กำหนดไว้ 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กระบวนการบริหารเชิงกลยุทธ์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2530" name="Picture 2" descr="http://www.bloggang.com/data/moonfleet/picture/12565674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3888432" cy="4807403"/>
          </a:xfrm>
          <a:prstGeom prst="rect">
            <a:avLst/>
          </a:prstGeom>
          <a:noFill/>
        </p:spPr>
      </p:pic>
      <p:pic>
        <p:nvPicPr>
          <p:cNvPr id="38914" name="Picture 2" descr="Image result for การ์ตูนไลน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78904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การวางแผนกลยุทธ์ (</a:t>
            </a:r>
            <a:r>
              <a:rPr lang="en-US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Strategic Planning)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55679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th-TH" sz="3600" dirty="0" smtClean="0"/>
              <a:t>	ใน</a:t>
            </a:r>
            <a:r>
              <a:rPr lang="th-TH" sz="3600" dirty="0"/>
              <a:t>การจัดการเชิงกลยุทธ์ จะต้องมีการวางแผนกลยุทธ์ การ</a:t>
            </a:r>
            <a:r>
              <a:rPr lang="th-TH" sz="3600" dirty="0" smtClean="0"/>
              <a:t>นำกล</a:t>
            </a:r>
            <a:r>
              <a:rPr lang="th-TH" sz="3600" dirty="0"/>
              <a:t>ยุทธ์ไปปฏิบัติ และ การควบคุมกลยุทธ์ 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	</a:t>
            </a:r>
            <a:r>
              <a:rPr lang="th-TH" sz="3600" b="1" dirty="0" smtClean="0"/>
              <a:t>การ</a:t>
            </a:r>
            <a:r>
              <a:rPr lang="th-TH" sz="3600" b="1" dirty="0"/>
              <a:t>วางแผนกลยุทธ์ </a:t>
            </a:r>
            <a:r>
              <a:rPr lang="th-TH" sz="3600" dirty="0"/>
              <a:t>เป็นการคิดวิเคราะห์เพื่อการวางแผนในระยะยาวขององค์การ บนพื้นฐานของการวิเคราะห์จุดแข็งและจุดอ่อนของกิจการ จากการประเมินสภาวะแวดล้อมภายใน ประกอบกับการแสวงหาโอกาสและอุปสรรคจากการประเมินสภาวะแวดล้อมภายนอก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ความสำคัญการวางแผนกลยุทธ์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6085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การ</a:t>
            </a:r>
            <a:r>
              <a:rPr lang="th-TH" sz="3600" dirty="0"/>
              <a:t>ดำเนินธุรกิจ เปรียบเสมือนการทำสงครามในสนามรบ </a:t>
            </a:r>
            <a:r>
              <a:rPr lang="th-TH" sz="3600" dirty="0" smtClean="0"/>
              <a:t>คือ </a:t>
            </a:r>
            <a:r>
              <a:rPr lang="th-TH" sz="3600" dirty="0"/>
              <a:t>ธุรกิจมีวัตถุประสงค์หลักในการดำเนินการเพื่อให้เกิดผลลัพธ์ที่ดีที่สุดต่อ</a:t>
            </a:r>
            <a:r>
              <a:rPr lang="th-TH" sz="3600" dirty="0" smtClean="0"/>
              <a:t>ตัวเอง   เช่นเดียวกับ</a:t>
            </a:r>
            <a:r>
              <a:rPr lang="th-TH" sz="3600" dirty="0"/>
              <a:t>การทำสงคราม แม่ทัพแต่ละฝ่ายต่างก็มุ่งที่จะดำเนินการให้ตนเป็นผู้กำชัยชนะแห่งสงครามนั้นๆ ด้วยการวางแผนยุทธ์</a:t>
            </a:r>
            <a:r>
              <a:rPr lang="th-TH" sz="3600" dirty="0" smtClean="0"/>
              <a:t>ศาสตร์</a:t>
            </a:r>
          </a:p>
        </p:txBody>
      </p:sp>
      <p:pic>
        <p:nvPicPr>
          <p:cNvPr id="36866" name="Picture 2" descr="Image result for การ์ตูนไลน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77072"/>
            <a:ext cx="2114550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395288" y="1773238"/>
            <a:ext cx="8443912" cy="3827462"/>
          </a:xfrm>
          <a:prstGeom prst="rect">
            <a:avLst/>
          </a:prstGeom>
          <a:noFill/>
          <a:ln w="76200" cmpd="tri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4800" dirty="0">
                <a:solidFill>
                  <a:schemeClr val="accent2"/>
                </a:solidFill>
                <a:latin typeface="Browallia New" pitchFamily="34" charset="-34"/>
                <a:cs typeface="+mj-cs"/>
              </a:rPr>
              <a:t>   </a:t>
            </a:r>
            <a:r>
              <a:rPr lang="th-TH" sz="4800" dirty="0">
                <a:solidFill>
                  <a:srgbClr val="000099"/>
                </a:solidFill>
                <a:latin typeface="Browallia New" pitchFamily="34" charset="-34"/>
                <a:cs typeface="+mj-cs"/>
              </a:rPr>
              <a:t>กลยุทธ์</a:t>
            </a:r>
            <a:r>
              <a:rPr lang="th-TH" sz="4800" dirty="0">
                <a:latin typeface="Browallia New" pitchFamily="34" charset="-34"/>
                <a:cs typeface="+mj-cs"/>
              </a:rPr>
              <a:t>  หมายถึง แผนแม่บทหรือแผนปฏิบัติการหลักสำคัญขององค์กร ซึ่งองค์กรใช้กำหนดทิศทางการดำเนินงานระยะยาว รวมทั้งเพื่อเป็นแนวทางในการใช้ทรัพยากรเพื่อให้บรรลุเป้าหมายและได้เปรียบในการแข่งขัน</a:t>
            </a:r>
          </a:p>
        </p:txBody>
      </p:sp>
      <p:sp>
        <p:nvSpPr>
          <p:cNvPr id="83971" name="Text Box 25"/>
          <p:cNvSpPr txBox="1">
            <a:spLocks noChangeArrowheads="1"/>
          </p:cNvSpPr>
          <p:nvPr/>
        </p:nvSpPr>
        <p:spPr bwMode="auto">
          <a:xfrm>
            <a:off x="3563938" y="6165850"/>
            <a:ext cx="496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cs typeface="Angsana New" pitchFamily="18" charset="-34"/>
              </a:rPr>
              <a:t>Schermerhorn , 2002:2003</a:t>
            </a:r>
            <a:endParaRPr lang="th-TH" sz="1800" b="1">
              <a:cs typeface="Angsana New" pitchFamily="18" charset="-34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260648"/>
            <a:ext cx="864096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b="1" dirty="0">
                <a:solidFill>
                  <a:schemeClr val="dk1"/>
                </a:solidFill>
              </a:rPr>
              <a:t> </a:t>
            </a:r>
            <a:r>
              <a:rPr lang="th-TH" sz="4400" b="1" dirty="0" smtClean="0">
                <a:solidFill>
                  <a:srgbClr val="000099"/>
                </a:solidFill>
                <a:latin typeface="Browallia New" pitchFamily="34" charset="-34"/>
              </a:rPr>
              <a:t>ความหมายของการบริหารเชิงกลยุทธ์</a:t>
            </a:r>
            <a:r>
              <a:rPr lang="th-TH" sz="3600" b="1" dirty="0" smtClean="0">
                <a:latin typeface="Browallia New" pitchFamily="34" charset="-34"/>
              </a:rPr>
              <a:t> </a:t>
            </a:r>
            <a:endParaRPr lang="th-TH" sz="4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ความสำคัญการวางแผนกลยุทธ์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1556792"/>
            <a:ext cx="8568952" cy="460851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2800" dirty="0" smtClean="0"/>
              <a:t>การ</a:t>
            </a:r>
            <a:r>
              <a:rPr lang="th-TH" sz="2800" dirty="0"/>
              <a:t>วางแผนเชิงกลยุทธ์ เริ่มต้นที่การวางทิศทางขององค์กร โดยการระบุ วิสัยทัศน์ ภารกิจ วัตถุประสงค์ และ กำหนดกลยุทธ์ธุรกิจ รวมทั้งนโยบายธุรกิจ ซึ่งเป็นแนวทางในการดำเนินกลยุทธ์ </a:t>
            </a:r>
            <a:endParaRPr lang="th-TH" sz="2800" dirty="0" smtClean="0"/>
          </a:p>
          <a:p>
            <a:pPr>
              <a:buFont typeface="Wingdings" pitchFamily="2" charset="2"/>
              <a:buChar char="v"/>
            </a:pPr>
            <a:r>
              <a:rPr lang="th-TH" sz="2800" dirty="0" smtClean="0"/>
              <a:t> การ</a:t>
            </a:r>
            <a:r>
              <a:rPr lang="th-TH" sz="2800" dirty="0"/>
              <a:t>วางแผนกล</a:t>
            </a:r>
            <a:r>
              <a:rPr lang="th-TH" sz="2800" dirty="0" smtClean="0"/>
              <a:t>ยุทธ์ เป็น</a:t>
            </a:r>
            <a:r>
              <a:rPr lang="th-TH" sz="2800" dirty="0"/>
              <a:t>หัวใจสำคัญของการอยู่รอดของธุรกิจที่กำลังดำเนินอยู่ภายใต้สภาวะแวดล้อมทางเศรษฐกิจและสังคมที่เปลี่ยนแปลงไป การกำหนดกลยุทธ์ของธุรกิจ ไม่ว่าจะเป็นธุรกิจเล็กหรือใหญ่ จึงต้องอยู่ภายใต้แรงกดดันของสภาพแรเปลี่ยนแปลงอยู่เสมอ </a:t>
            </a:r>
            <a:endParaRPr lang="th-TH" sz="2800" dirty="0" smtClean="0"/>
          </a:p>
          <a:p>
            <a:pPr>
              <a:buFont typeface="Wingdings" pitchFamily="2" charset="2"/>
              <a:buChar char="v"/>
            </a:pPr>
            <a:r>
              <a:rPr lang="th-TH" sz="2800" dirty="0" smtClean="0"/>
              <a:t>ผู้บริหาร</a:t>
            </a:r>
            <a:r>
              <a:rPr lang="th-TH" sz="2800" dirty="0"/>
              <a:t>เชิงกลยุทธ์ที่สามารถวางแผนกลยุทธ์ได้อย่างชำนาญ ฉลาด และ ถูกต้องย่อมนำธุรกิจของตนไปสู่ความสำเร็จได้</a:t>
            </a:r>
            <a:r>
              <a:rPr lang="th-TH" sz="2800" dirty="0" smtClean="0"/>
              <a:t/>
            </a:r>
            <a:br>
              <a:rPr lang="th-TH" sz="2800" dirty="0" smtClean="0"/>
            </a:b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ความสำคัญการวางแผนกลยุทธ์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dirty="0" smtClean="0"/>
              <a:t>การ</a:t>
            </a:r>
            <a:r>
              <a:rPr lang="th-TH" sz="3600" dirty="0"/>
              <a:t>กำหนดกลยุทธ์อยู่บนพื้นฐานข้อมูลจากการวิเคราะห์สภาพแวดล้อม </a:t>
            </a:r>
            <a:endParaRPr lang="th-TH" sz="36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โดย</a:t>
            </a:r>
            <a:r>
              <a:rPr lang="th-TH" sz="3200" dirty="0"/>
              <a:t>การระบุทิศทางขององค์กร </a:t>
            </a:r>
            <a:endParaRPr lang="th-TH" sz="32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พิจารณา</a:t>
            </a:r>
            <a:r>
              <a:rPr lang="th-TH" sz="3200" dirty="0"/>
              <a:t>กลยุทธ์หลายๆทางเลือก </a:t>
            </a:r>
            <a:endParaRPr lang="th-TH" sz="32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ประเมิน</a:t>
            </a:r>
            <a:r>
              <a:rPr lang="th-TH" sz="3200" dirty="0"/>
              <a:t>ความเป็นไปได้ของกลยุทธ์ทางเลือก </a:t>
            </a:r>
            <a:r>
              <a:rPr lang="th-TH" sz="3200" dirty="0" smtClean="0"/>
              <a:t>	</a:t>
            </a:r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ตัดสินใจ</a:t>
            </a:r>
            <a:r>
              <a:rPr lang="th-TH" sz="3200" dirty="0"/>
              <a:t>เลือกทางเลือกที่เหมาะสมที่สุด </a:t>
            </a:r>
            <a:endParaRPr lang="th-TH" sz="3200" dirty="0" smtClean="0"/>
          </a:p>
          <a:p>
            <a:pPr lvl="1">
              <a:buFont typeface="Wingdings" pitchFamily="2" charset="2"/>
              <a:buChar char="v"/>
            </a:pPr>
            <a:r>
              <a:rPr lang="th-TH" sz="3200" dirty="0" smtClean="0"/>
              <a:t>การ</a:t>
            </a:r>
            <a:r>
              <a:rPr lang="th-TH" sz="3200" dirty="0"/>
              <a:t>วางแผนกลยุทธ์ขององค์การ ต้องคำนึงถึงการแข่งขันขององค์กรตนกับองค์กร</a:t>
            </a:r>
            <a:r>
              <a:rPr lang="th-TH" sz="3200" dirty="0" smtClean="0"/>
              <a:t>อื่น</a:t>
            </a:r>
          </a:p>
        </p:txBody>
      </p:sp>
      <p:pic>
        <p:nvPicPr>
          <p:cNvPr id="34818" name="Picture 2" descr="http://www.positioningmag.com/sites/default/files/styles/larger/public/2_hin.jpg?itok=o1HXfta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348880"/>
            <a:ext cx="2915816" cy="1643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ความสำคัญการวางแผนกลยุทธ์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dirty="0" smtClean="0"/>
              <a:t>การ</a:t>
            </a:r>
            <a:r>
              <a:rPr lang="th-TH" dirty="0"/>
              <a:t>วางแผนกลยุทธ์ มีจุดแตกต่างกับการวางแผนของธุรกิจด้านอื่นๆตรงที่การเน้น “</a:t>
            </a:r>
            <a:r>
              <a:rPr lang="th-TH" b="1" dirty="0"/>
              <a:t>สภาพการแข่งขัน” </a:t>
            </a:r>
            <a:endParaRPr lang="th-TH" b="1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การ</a:t>
            </a:r>
            <a:r>
              <a:rPr lang="th-TH" dirty="0"/>
              <a:t>วางแผนกลยุทธ์มีจุดมุ่งหมาย</a:t>
            </a:r>
            <a:r>
              <a:rPr lang="th-TH" dirty="0" smtClean="0"/>
              <a:t>เพื่อชนะ</a:t>
            </a:r>
            <a:r>
              <a:rPr lang="th-TH" dirty="0"/>
              <a:t>ธุรกิจอื่นที่เป็นคู่แข่งทางการค้า</a:t>
            </a:r>
            <a:r>
              <a:rPr lang="th-TH" dirty="0" smtClean="0"/>
              <a:t>ได้ภายใต้</a:t>
            </a:r>
            <a:r>
              <a:rPr lang="th-TH" dirty="0"/>
              <a:t>เงื่อนไขของทรัพยากรที่มีอยู่ </a:t>
            </a:r>
            <a:r>
              <a:rPr lang="th-TH" b="1" dirty="0" smtClean="0"/>
              <a:t>กล</a:t>
            </a:r>
            <a:r>
              <a:rPr lang="th-TH" b="1" dirty="0"/>
              <a:t>ยุทธ์ที่ดี จึงหมายถึง กลยุทธ์ที่ก่อให้เกิดความได้เปรียบทางธุรกิจต่อคู่แข่งขัน</a:t>
            </a:r>
            <a:r>
              <a:rPr lang="th-TH" dirty="0"/>
              <a:t> </a:t>
            </a:r>
            <a:endParaRPr lang="th-TH" dirty="0" smtClean="0"/>
          </a:p>
          <a:p>
            <a:pPr>
              <a:buFont typeface="Wingdings" pitchFamily="2" charset="2"/>
              <a:buChar char="v"/>
            </a:pPr>
            <a:r>
              <a:rPr lang="th-TH" dirty="0" smtClean="0"/>
              <a:t> ผู้บริหาร</a:t>
            </a:r>
            <a:r>
              <a:rPr lang="th-TH" dirty="0"/>
              <a:t>ที่รับผิดชอบเป็นผู้กำหนดกลยุทธ์ของธุรกิจ จำเป็นต้องมีวิธีการสร้างสรรค์สิ่งใหม่ๆ หรือ วิสัยทัศน์ (</a:t>
            </a:r>
            <a:r>
              <a:rPr lang="en-US" dirty="0"/>
              <a:t>Vision) </a:t>
            </a:r>
            <a:r>
              <a:rPr lang="th-TH" dirty="0"/>
              <a:t>ประกอบการตัดสินใจ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ข้อแตกต่างระหว่าง</a:t>
            </a:r>
            <a:b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การวางแผนกลยุทธ์ และ การวางแผนระยะยาว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772817"/>
            <a:ext cx="8208912" cy="43924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/>
              <a:t>	การ</a:t>
            </a:r>
            <a:r>
              <a:rPr lang="th-TH" sz="3600" b="1" dirty="0"/>
              <a:t>วางแผนกลยุทธ์ (</a:t>
            </a:r>
            <a:r>
              <a:rPr lang="en-US" sz="3600" b="1" dirty="0"/>
              <a:t>Strategic Planning) </a:t>
            </a:r>
            <a:r>
              <a:rPr lang="th-TH" sz="3600" dirty="0"/>
              <a:t>แม้จะเป็นแผนในระยะยาว แต่ก็มีความแตกต่างกับการวางแผนระยะยาว 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	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ข้อแตกต่างระหว่าง</a:t>
            </a:r>
            <a:b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การวางแผนกลยุทธ์ และ การวางแผนระยะยาว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ตัวยึดเนื้อหา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การวางแผนระยะยาว</a:t>
                      </a:r>
                      <a:endParaRPr lang="th-T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การวางแผนกลยุทธ์ 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โดยมากไม่สนใจหรือ คำนึงถึงการออกผลิตภัณฑ์ใหม่ออกสู่ตลาด เพื่อยึดครองตลาดหรือขยายส่วนตลาดให้กว้างออกไป หรือ การถอยออกจากตลาด 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มุ่งสนใจเกี่ยวกับกลยุทธ์ของผลิตภัณฑ์และตลาดโดยตรง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มักจะไม่มีการพิจารณาโดยละเอียดเกี่ยวข้องกับข้อได้เปรียบต่อคู่แข่งขัน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มุ่งสนใจที่จะช่วยให้กิจการสามารถเอาชนะคู่แข่งขันได้ หรือ อีกนัยหนึ่งก็คือ การหาทางหลีกเลี่ยงการแข่งขัน โดยมิได้เกิดผลเสียใดๆ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มักจะอิงอยู่กับผลงานในอดีตที่เคยทำได้เป็นส่วนมาก 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h-TH" sz="2400" i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พยายามมุ่งไปข้างหน้า โดยพยายามสร้างสรรค์สถานภาพ ความมั่นคง ของกิจการโดยการวิเคราะห์ต่างๆ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b="1" dirty="0" smtClean="0"/>
              <a:t>ข้อแตกต่างระหว่าง</a:t>
            </a:r>
            <a:br>
              <a:rPr lang="th-TH" b="1" dirty="0" smtClean="0"/>
            </a:br>
            <a:r>
              <a:rPr lang="th-TH" b="1" dirty="0" smtClean="0"/>
              <a:t>การวางแผนกลยุทธ์ และ การวางแผนดำเนินการ</a:t>
            </a:r>
            <a:endParaRPr lang="th-TH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ตัวยึดเนื้อหา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/>
                        <a:t>การวางแผนดำเนินการ</a:t>
                      </a:r>
                      <a:endParaRPr lang="th-T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การวางแผนกลยุทธ์ 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จะเกี่ยวข้องกับงานเฉพาะอย่าง หรือ งานเฉพาะด้านเท่านั้น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เป็นการวางแผนที่ครบถ้วนสมบูรณ์ และ เป็นแผนรวมของงานหลายๆด้านที่ประสานเข้าด้วยกัน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h-TH" sz="2400" dirty="0" smtClean="0"/>
                        <a:t>จะเป็นกระบวนการพิจารณาในขอบเขตที่แคบโดยพิจารณาการทำงานแต่ละกรณีว่า จะให้เสร็จสิ้นไปได้อย่างไร  การประเมินวิเคราะห์จัดทำแผนดำเนินงานจึงสามารถเสร็จสิ้นได้โดยใช้เวลาไม่มากนัก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เป็นกระบวนการพิจารณาคาดคะเน และ กำหนดวัตถุประสงค์ต่างๆภายในขอบเขตที่กว้างเท่านั้น</a:t>
                      </a:r>
                    </a:p>
                    <a:p>
                      <a:r>
                        <a:rPr lang="th-TH" sz="2400" dirty="0" smtClean="0"/>
                        <a:t>จะต้องใช้ช่วงระยะเวลาทำที่ยาวนานกว่า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ซึ่งเป็นภาระของผู้บริหารระดับกลางและระดับต้นที่ต้องกระทำ เวลาของแผนจะสั้นกว่ามาก ปกติจะเป็นหนึ่งปี หรือ สั้นกว่า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โดยปกติจะเป็นภาระของผู้บริหารระดับสูงที่จัดทำ ซึ่งเวลาของแผนค่อนข้างยาว 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กระบวนการจัดการเชิงกลยุทธ์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ขั้นตอน</a:t>
            </a:r>
            <a:r>
              <a:rPr lang="th-TH" dirty="0"/>
              <a:t>ที่1 การวิเคราะห์สภาพแวดล้อม (</a:t>
            </a:r>
            <a:r>
              <a:rPr lang="en-US" dirty="0"/>
              <a:t>Environment Analysis</a:t>
            </a:r>
            <a:r>
              <a:rPr lang="en-US" dirty="0" smtClean="0"/>
              <a:t>) </a:t>
            </a:r>
            <a:endParaRPr lang="th-TH" dirty="0" smtClean="0"/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 ขั้นตอนที่ 2 การระบุทิศทางขององค์กร (</a:t>
            </a:r>
            <a:r>
              <a:rPr lang="en-US" dirty="0" smtClean="0"/>
              <a:t>Set Organization Direction)</a:t>
            </a:r>
            <a:endParaRPr lang="th-TH" dirty="0" smtClean="0"/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 ขั้นตอนที่ 3 การกำหนดกลยุทธ์ (</a:t>
            </a:r>
            <a:r>
              <a:rPr lang="en-US" dirty="0" smtClean="0"/>
              <a:t>Strategy formulation)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th-TH" dirty="0" smtClean="0"/>
              <a:t>ขั้นตอนที่ 4 การดำเนินกลยุทธ์ หรือ การนำกลยุทธ์ไปปฏิบัติ (</a:t>
            </a:r>
            <a:r>
              <a:rPr lang="en-US" dirty="0" smtClean="0"/>
              <a:t>Strategic implementation)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b="1" dirty="0" smtClean="0"/>
              <a:t>ขั้นตอนที่ 5 การประเมิน และ การควบคุมกลยุทธ์ (</a:t>
            </a:r>
            <a:r>
              <a:rPr lang="en-US" b="1" dirty="0" smtClean="0"/>
              <a:t>Strategy Evaluation and Control)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กระบวนการจัดการเชิงกลยุทธ์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ขั้นตอน</a:t>
            </a:r>
            <a:r>
              <a:rPr lang="th-TH" b="1" dirty="0"/>
              <a:t>ที่1 การวิเคราะห์สภาพแวดล้อม (</a:t>
            </a:r>
            <a:r>
              <a:rPr lang="en-US" b="1" dirty="0"/>
              <a:t>Environment Analysis</a:t>
            </a:r>
            <a:r>
              <a:rPr lang="en-US" b="1" dirty="0" smtClean="0"/>
              <a:t>) </a:t>
            </a:r>
            <a:r>
              <a:rPr lang="th-TH" dirty="0" smtClean="0"/>
              <a:t>โดย</a:t>
            </a:r>
            <a:r>
              <a:rPr lang="th-TH" dirty="0"/>
              <a:t>แยกวิเคราะห์ 2 </a:t>
            </a:r>
            <a:r>
              <a:rPr lang="th-TH" dirty="0" smtClean="0"/>
              <a:t>ส่วน</a:t>
            </a:r>
          </a:p>
          <a:p>
            <a:pPr>
              <a:buNone/>
            </a:pPr>
            <a:r>
              <a:rPr lang="th-TH" dirty="0" smtClean="0"/>
              <a:t>		1. การ</a:t>
            </a:r>
            <a:r>
              <a:rPr lang="th-TH" dirty="0"/>
              <a:t>วิเคราะห์สภาพแวดล้อมภายนอกองค์การ 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th-TH" dirty="0" smtClean="0"/>
              <a:t>2. การวิเคราะห์สภาพแวดล้อมภายในองค์การ </a:t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กระบวนการจัดการเชิงกลยุทธ์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ขั้นตอนที่ 2 การระบุทิศทางขององค์กร (</a:t>
            </a:r>
            <a:r>
              <a:rPr lang="en-US" b="1" dirty="0"/>
              <a:t>Set Organization Direction</a:t>
            </a:r>
            <a:r>
              <a:rPr lang="en-US" b="1" dirty="0" smtClean="0"/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n-US" b="1" dirty="0" smtClean="0"/>
              <a:t> </a:t>
            </a:r>
            <a:r>
              <a:rPr lang="th-TH" dirty="0" smtClean="0"/>
              <a:t>โดย</a:t>
            </a:r>
            <a:r>
              <a:rPr lang="th-TH" dirty="0"/>
              <a:t>การกำหนด วิสัยทัศน์ (</a:t>
            </a:r>
            <a:r>
              <a:rPr lang="en-US" dirty="0"/>
              <a:t>Vision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th-TH" dirty="0" smtClean="0"/>
              <a:t>ข้อความ</a:t>
            </a:r>
            <a:r>
              <a:rPr lang="th-TH" dirty="0"/>
              <a:t>ภารกิจ (</a:t>
            </a:r>
            <a:r>
              <a:rPr lang="en-US" dirty="0"/>
              <a:t>Mission statement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th-TH" dirty="0" smtClean="0"/>
              <a:t>เป้าหมาย </a:t>
            </a:r>
            <a:r>
              <a:rPr lang="th-TH" dirty="0"/>
              <a:t>(</a:t>
            </a:r>
            <a:r>
              <a:rPr lang="en-US" dirty="0"/>
              <a:t>Goal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th-TH" dirty="0" smtClean="0"/>
              <a:t>วัตถุประสงค์ </a:t>
            </a:r>
            <a:r>
              <a:rPr lang="th-TH" dirty="0"/>
              <a:t>(</a:t>
            </a:r>
            <a:r>
              <a:rPr lang="en-US" dirty="0"/>
              <a:t>Objective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th-TH" dirty="0" smtClean="0"/>
              <a:t>กุญแจ</a:t>
            </a:r>
            <a:r>
              <a:rPr lang="th-TH" dirty="0"/>
              <a:t>แห่งความสำเร็จ (</a:t>
            </a:r>
            <a:r>
              <a:rPr lang="en-US" dirty="0"/>
              <a:t>Key </a:t>
            </a:r>
            <a:r>
              <a:rPr lang="en-US" dirty="0" err="1"/>
              <a:t>Succes</a:t>
            </a:r>
            <a:r>
              <a:rPr lang="en-US" dirty="0"/>
              <a:t> Factor)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กระบวนการจัดการเชิงกลยุทธ์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1560" y="1673424"/>
            <a:ext cx="8280920" cy="4347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b="1" dirty="0"/>
              <a:t>ขั้นตอนที่ 3 การกำหนดกลยุทธ์ (</a:t>
            </a:r>
            <a:r>
              <a:rPr lang="en-US" b="1" dirty="0"/>
              <a:t>Strategy formulation)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การ</a:t>
            </a:r>
            <a:r>
              <a:rPr lang="th-TH" dirty="0"/>
              <a:t>กำหนดกลยุทธ์ อยู่บนพื้นฐานข้อมูลจากการวิเคราะห์สภาพแวดล้อม โดยการระบุทิศทางองค์กร คิด</a:t>
            </a:r>
            <a:r>
              <a:rPr lang="th-TH" dirty="0" err="1"/>
              <a:t>หากล</a:t>
            </a:r>
            <a:r>
              <a:rPr lang="th-TH" dirty="0"/>
              <a:t>ยุทธ์หลายๆทางเลือก ประเมินความเป็นไปได้ของกลยุทธ์ทางเลือก และ ตัดสินใจเลือกทางเลือกที่เหมาะสมที่สุด ซึ่งการกำหนดกลยุทธ์ขององค์กร ต้องคำนึงถึงการแข่งขันขององค์กรตนกับองค์กรอื่นด้วย 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457200" y="533400"/>
            <a:ext cx="8291264" cy="9513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/>
            <a:r>
              <a:rPr lang="th-TH" sz="5400" b="1" dirty="0">
                <a:cs typeface="+mj-cs"/>
              </a:rPr>
              <a:t>การบริหาร หมายถึง</a:t>
            </a:r>
            <a:endParaRPr lang="en-US" sz="5400" b="1" dirty="0">
              <a:cs typeface="+mj-cs"/>
            </a:endParaRPr>
          </a:p>
        </p:txBody>
      </p:sp>
      <p:sp>
        <p:nvSpPr>
          <p:cNvPr id="84995" name="Rectangle 5"/>
          <p:cNvSpPr>
            <a:spLocks noChangeArrowheads="1"/>
          </p:cNvSpPr>
          <p:nvPr/>
        </p:nvSpPr>
        <p:spPr bwMode="auto">
          <a:xfrm>
            <a:off x="539552" y="1844824"/>
            <a:ext cx="8229600" cy="4302125"/>
          </a:xfrm>
          <a:prstGeom prst="rect">
            <a:avLst/>
          </a:prstGeom>
          <a:noFill/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th-TH" sz="4400">
                <a:cs typeface="+mj-cs"/>
              </a:rPr>
              <a:t>กระบวนการที่ผู้บริหารจะกำหนดแผนงานให้ผู้ปฏิบัติรับไปปฏิบัติตามกฎ ระเบียบและวิธีการ ที่กำหนดไว้ โดยมีหัวหน้าคอยควบคุมดูแล และช่วยเหลือเพื่อให้งานสำเร็จตามแผนงานและได้ตามวัตถุประสงค์ขององค์การ</a:t>
            </a:r>
            <a:endParaRPr lang="en-US" sz="4400">
              <a:cs typeface="+mj-cs"/>
            </a:endParaRPr>
          </a:p>
        </p:txBody>
      </p:sp>
      <p:pic>
        <p:nvPicPr>
          <p:cNvPr id="84996" name="Picture 6" descr="CWMNO0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3400"/>
            <a:ext cx="8667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ระดับ	กลยุทธ์ขององค์กร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b="1" dirty="0" smtClean="0"/>
              <a:t>		1</a:t>
            </a:r>
            <a:r>
              <a:rPr lang="th-TH" b="1" dirty="0"/>
              <a:t>. กลยุทธ์ระดับบริษัท (</a:t>
            </a:r>
            <a:r>
              <a:rPr lang="en-US" b="1" dirty="0"/>
              <a:t>Corporate </a:t>
            </a:r>
            <a:r>
              <a:rPr lang="en-US" b="1" dirty="0" err="1"/>
              <a:t>stratey</a:t>
            </a:r>
            <a:r>
              <a:rPr lang="en-US" b="1" dirty="0" smtClean="0"/>
              <a:t>) </a:t>
            </a:r>
            <a:r>
              <a:rPr lang="th-TH" dirty="0" smtClean="0"/>
              <a:t>เป็น </a:t>
            </a:r>
            <a:r>
              <a:rPr lang="th-TH" dirty="0"/>
              <a:t>ความรับผิดชอบหลัก ของผู้บริหารระดับสูงขององค์กร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b="1" dirty="0" smtClean="0"/>
              <a:t>	2</a:t>
            </a:r>
            <a:r>
              <a:rPr lang="th-TH" b="1" dirty="0"/>
              <a:t>. กลยุทธ์ระดับธุรกิจ (</a:t>
            </a:r>
            <a:r>
              <a:rPr lang="en-US" b="1" dirty="0"/>
              <a:t>Business strategy</a:t>
            </a:r>
            <a:r>
              <a:rPr lang="en-US" b="1" dirty="0" smtClean="0"/>
              <a:t>) </a:t>
            </a:r>
            <a:r>
              <a:rPr lang="th-TH" dirty="0" smtClean="0"/>
              <a:t>เป็น</a:t>
            </a:r>
            <a:r>
              <a:rPr lang="th-TH" dirty="0"/>
              <a:t>ความรับผิดชอบหลักของผู้บริหารระดับหน่วยธุรกิจของ</a:t>
            </a:r>
            <a:r>
              <a:rPr lang="th-TH" dirty="0" smtClean="0"/>
              <a:t>องค์กร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	3</a:t>
            </a:r>
            <a:r>
              <a:rPr lang="th-TH" b="1" dirty="0"/>
              <a:t>. กลยุทธ์ระดับหน้าที่ (</a:t>
            </a:r>
            <a:r>
              <a:rPr lang="en-US" b="1" dirty="0"/>
              <a:t>Functional strategy</a:t>
            </a:r>
            <a:r>
              <a:rPr lang="en-US" b="1" dirty="0" smtClean="0"/>
              <a:t>) </a:t>
            </a:r>
            <a:r>
              <a:rPr lang="th-TH" dirty="0" smtClean="0"/>
              <a:t>เป็น</a:t>
            </a:r>
            <a:r>
              <a:rPr lang="th-TH" dirty="0"/>
              <a:t>ความรับผิดชอบหลักของผู้บริหารระดับฝ่ายต่างๆตามหน้าที่งานขององค์กร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กระบวนการจัดการเชิงกลยุทธ์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ขั้นตอนที่ 4 การดำเนินกลยุทธ์ หรือ การนำกลยุทธ์ไปปฏิบัติ </a:t>
            </a:r>
            <a:r>
              <a:rPr lang="th-TH" dirty="0"/>
              <a:t>(</a:t>
            </a:r>
            <a:r>
              <a:rPr lang="en-US" dirty="0"/>
              <a:t>Strategic implementation) </a:t>
            </a:r>
            <a:r>
              <a:rPr lang="th-TH" dirty="0"/>
              <a:t>เป็นการนำกลยุทธ์ที่เลือกไว้ แปรสู่แผนดำเนินงาน เพื่อนำไปสู่การปฏิบัติ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กระบวนการจัดการเชิงกลยุทธ์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/>
              <a:t>ขั้นตอน</a:t>
            </a:r>
            <a:r>
              <a:rPr lang="th-TH" b="1" dirty="0"/>
              <a:t>ที่ 5 การประเมิน และ การควบคุมกลยุทธ์ (</a:t>
            </a:r>
            <a:r>
              <a:rPr lang="en-US" b="1" dirty="0"/>
              <a:t>Strategy Evaluation and Control</a:t>
            </a:r>
            <a:r>
              <a:rPr lang="en-US" b="1" dirty="0" smtClean="0"/>
              <a:t>)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ประเมินผล และ ควบคุม (</a:t>
            </a:r>
            <a:r>
              <a:rPr lang="en-US" sz="2800" dirty="0"/>
              <a:t>Evaluation &amp; Control</a:t>
            </a:r>
            <a:r>
              <a:rPr lang="en-US" sz="2800" dirty="0" smtClean="0"/>
              <a:t>)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วิเคราะห์สภาพแวดล้อม ภายใน และ </a:t>
            </a:r>
            <a:r>
              <a:rPr lang="th-TH" sz="2800" dirty="0" smtClean="0"/>
              <a:t>ภายนอก  : </a:t>
            </a:r>
            <a:r>
              <a:rPr lang="th-TH" sz="2800" dirty="0"/>
              <a:t>เพื่อให้ทราบว่าธุรกิจอยู่ที่ใด (</a:t>
            </a:r>
            <a:r>
              <a:rPr lang="en-US" sz="2800" dirty="0"/>
              <a:t>Where are we now </a:t>
            </a:r>
            <a:r>
              <a:rPr lang="en-US" sz="2800" dirty="0" smtClean="0"/>
              <a:t>?)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กำหนดทิศทางขององค์กร วิสัยทัศน์ พันธะกิจ </a:t>
            </a:r>
            <a:r>
              <a:rPr lang="th-TH" sz="2800" dirty="0" smtClean="0"/>
              <a:t>วัตถุประสงค์ : </a:t>
            </a:r>
            <a:r>
              <a:rPr lang="th-TH" sz="2800" dirty="0"/>
              <a:t>เพื่อให้ทราบว่าธุรกิจต้องการไปในจุดใด (</a:t>
            </a:r>
            <a:r>
              <a:rPr lang="en-US" sz="2800" dirty="0"/>
              <a:t>Where do we want to be</a:t>
            </a:r>
            <a:r>
              <a:rPr lang="en-US" sz="2800" dirty="0" smtClean="0"/>
              <a:t>?)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กำหนดกลยุทธ์ ระดับองค์การ ธุรกิจ </a:t>
            </a:r>
            <a:r>
              <a:rPr lang="th-TH" sz="2800" dirty="0" smtClean="0"/>
              <a:t>หน้าที่ : </a:t>
            </a:r>
            <a:r>
              <a:rPr lang="th-TH" sz="2800" dirty="0"/>
              <a:t>เพื่อหาวิธีการบรรลุจุดหมายที่จะไป (</a:t>
            </a:r>
            <a:r>
              <a:rPr lang="en-US" sz="2800" dirty="0"/>
              <a:t>How will we get there</a:t>
            </a:r>
            <a:r>
              <a:rPr lang="en-US" sz="2800" dirty="0" smtClean="0"/>
              <a:t>?)</a:t>
            </a:r>
          </a:p>
          <a:p>
            <a:pPr lvl="2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th-TH" sz="2800" dirty="0" smtClean="0"/>
              <a:t>การ</a:t>
            </a:r>
            <a:r>
              <a:rPr lang="th-TH" sz="2800" dirty="0"/>
              <a:t>นำกลยุทธ์ไปปฏิบัติ 7 </a:t>
            </a:r>
            <a:r>
              <a:rPr lang="en-US" sz="2800" dirty="0"/>
              <a:t>S </a:t>
            </a:r>
            <a:r>
              <a:rPr lang="en-US" sz="2800" dirty="0" smtClean="0"/>
              <a:t>Model : </a:t>
            </a:r>
            <a:r>
              <a:rPr lang="th-TH" sz="2800" dirty="0"/>
              <a:t>เป็นการปฏิบัติเพื่อให้บรรลุในสิ่งที่ต้องการ(</a:t>
            </a:r>
            <a:r>
              <a:rPr lang="en-US" sz="2800" dirty="0"/>
              <a:t>Implementation)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การวิเคราะห์สภาพแวดล้อมภายนอก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/>
              <a:t>		</a:t>
            </a:r>
            <a:r>
              <a:rPr lang="th-TH" dirty="0" smtClean="0"/>
              <a:t>การ</a:t>
            </a:r>
            <a:r>
              <a:rPr lang="th-TH" dirty="0"/>
              <a:t>บริหารเชิงกลยุทธ์เป็นวิธีการบริหารที่คำนึงถึง ความสอดคล้องเหมาะสมขององค์กรกับสภาพแวดล้อม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ดังนั้น</a:t>
            </a:r>
            <a:r>
              <a:rPr lang="th-TH" dirty="0"/>
              <a:t>ก่อนจะกำหนดกลยุทธ์จึงจำเป็นต้องพิจารณาถึง โอกาส (</a:t>
            </a:r>
            <a:r>
              <a:rPr lang="en-US" dirty="0" err="1"/>
              <a:t>Oportunities</a:t>
            </a:r>
            <a:r>
              <a:rPr lang="en-US" dirty="0"/>
              <a:t>) </a:t>
            </a:r>
            <a:r>
              <a:rPr lang="th-TH" dirty="0"/>
              <a:t>และ อุปสรรค (</a:t>
            </a:r>
            <a:r>
              <a:rPr lang="en-US" dirty="0"/>
              <a:t>Threats) </a:t>
            </a:r>
            <a:r>
              <a:rPr lang="th-TH" dirty="0"/>
              <a:t>ขององค์กร โดยประเมินจากสภาวะแวดล้อมภายนอกองค์กร </a:t>
            </a:r>
            <a:r>
              <a:rPr lang="th-TH" dirty="0" smtClean="0"/>
              <a:t> และ </a:t>
            </a:r>
            <a:r>
              <a:rPr lang="th-TH" dirty="0"/>
              <a:t>การพิจารณา จุดแข็ง (</a:t>
            </a:r>
            <a:r>
              <a:rPr lang="en-US" dirty="0"/>
              <a:t>Strengths) </a:t>
            </a:r>
            <a:r>
              <a:rPr lang="th-TH" dirty="0"/>
              <a:t>และ จุดอ่อน (</a:t>
            </a:r>
            <a:r>
              <a:rPr lang="en-US" dirty="0"/>
              <a:t>Weaknesses) </a:t>
            </a:r>
            <a:r>
              <a:rPr lang="th-TH" dirty="0"/>
              <a:t>ขององค์กร โดยประเมินจากสภาวะแวดล้อมภายในองค์กร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การวิเคราะห์สภาพแวดล้อมภายนอก 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	สภาพแวดล้อม</a:t>
            </a:r>
            <a:r>
              <a:rPr lang="th-TH" dirty="0"/>
              <a:t>ภายนอกองค์การ หมายถึง สิ่งต่างๆที่อยู่ภายนอกองค์การ และมีอิทธิพลต่อการดำเนินงานขององค์กร ซึ่งผู้บริหารขององค์กรไม่สามารถควบคุมได้ ดังนั้น องค์กรจึงจำเป็นต้องศึกษาผลกระทบของสภาวะแวดล้อมที่มีต่อองค์กร เพื่อดำเนินกลยุทธ์ให้เหมาะสมกับสถานการณ์เพื่อปรับปรุงกลยุทธ์ให้สอดคล้องเหมาะสม </a:t>
            </a:r>
            <a:r>
              <a:rPr lang="th-TH" dirty="0" smtClean="0"/>
              <a:t> สภาวะ</a:t>
            </a:r>
            <a:r>
              <a:rPr lang="th-TH" dirty="0"/>
              <a:t>แวดล้อมภายนอกองค์การสามารถจำแนกได้เป็น 2 ประเภท คือ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1</a:t>
            </a:r>
            <a:r>
              <a:rPr lang="th-TH" dirty="0"/>
              <a:t>) สภาวะแวดล้อมโดยทั่วไป (</a:t>
            </a:r>
            <a:r>
              <a:rPr lang="en-US" dirty="0"/>
              <a:t>General environment)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	2</a:t>
            </a:r>
            <a:r>
              <a:rPr lang="th-TH" dirty="0"/>
              <a:t>) สภาวะแวดล้อมของการดำเนินงาน (</a:t>
            </a:r>
            <a:r>
              <a:rPr lang="en-US" dirty="0"/>
              <a:t>Task environment)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การวิเคราะห์สภาพแวดล้อมภายนอก 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		</a:t>
            </a:r>
            <a:r>
              <a:rPr lang="th-TH" sz="3600" b="1" dirty="0" smtClean="0"/>
              <a:t>1</a:t>
            </a:r>
            <a:r>
              <a:rPr lang="th-TH" sz="3600" b="1" dirty="0"/>
              <a:t>) สภาวะแวดล้อมโดยทั่วไป (</a:t>
            </a:r>
            <a:r>
              <a:rPr lang="en-US" sz="3600" b="1" dirty="0"/>
              <a:t>General environment</a:t>
            </a:r>
            <a:r>
              <a:rPr lang="en-US" sz="3600" b="1" dirty="0" smtClean="0"/>
              <a:t>) </a:t>
            </a:r>
            <a:r>
              <a:rPr lang="th-TH" sz="3600" dirty="0" smtClean="0"/>
              <a:t>เป็น</a:t>
            </a:r>
            <a:r>
              <a:rPr lang="th-TH" sz="3600" dirty="0"/>
              <a:t>สิ่งที่ไม่มีผลกระทบโดยตรง ต่อการดำเนินงานในระยะสั้นขององค์กร แต่จะมีอิทธิพลต่อการตัดสินใจระยะยาวขององค์กร สภาวะแวดล้อมโดยทั่วไป ได้แก่ เศรษฐกิจ สังคม วัฒนธรรม เทคโนโลยี การเมือง และ กฎหมาย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การวิเคราะห์สภาพแวดล้อมภายนอก </a:t>
            </a:r>
            <a:endParaRPr lang="th-TH" sz="3600" b="1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	</a:t>
            </a:r>
            <a:r>
              <a:rPr lang="th-TH" sz="3600" b="1" dirty="0" smtClean="0"/>
              <a:t>	2</a:t>
            </a:r>
            <a:r>
              <a:rPr lang="th-TH" sz="3600" b="1" dirty="0"/>
              <a:t>) สภาวะแวดล้อมของการดำเนินงาน (</a:t>
            </a:r>
            <a:r>
              <a:rPr lang="en-US" sz="3600" b="1" dirty="0"/>
              <a:t>Task environment</a:t>
            </a:r>
            <a:r>
              <a:rPr lang="en-US" sz="3600" b="1" dirty="0" smtClean="0"/>
              <a:t>) </a:t>
            </a:r>
            <a:r>
              <a:rPr lang="th-TH" sz="3600" dirty="0" smtClean="0"/>
              <a:t>เป็น</a:t>
            </a:r>
            <a:r>
              <a:rPr lang="th-TH" sz="3600" dirty="0"/>
              <a:t>สิ่งที่มีผลกระทบโดยตรงต่อการดำเนินงานขององค์กร แต่เป็นสิ่งที่อยู่นอกองค์กร ซึ่งอาจเรียกได้ว่า สภาวะแวดล้อมอุตสาหกรรม (</a:t>
            </a:r>
            <a:r>
              <a:rPr lang="en-US" sz="3600" dirty="0"/>
              <a:t>Industry environment) </a:t>
            </a:r>
            <a:r>
              <a:rPr lang="th-TH" sz="3600" dirty="0"/>
              <a:t>ได้แก่ คู่แข่งขัน ลูกค้า ผู้จัดจำหน่ายวัตถุดิบ ผู้ถือหุ้น เจ้าหนี้ กลุ่มผลประโยชน์ สหภาพแรงงาน สมาคมการค้า สาธารณชน รัฐบาล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6"/>
          <p:cNvSpPr txBox="1">
            <a:spLocks noChangeArrowheads="1"/>
          </p:cNvSpPr>
          <p:nvPr/>
        </p:nvSpPr>
        <p:spPr bwMode="auto">
          <a:xfrm>
            <a:off x="468313" y="1772815"/>
            <a:ext cx="813613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dirty="0"/>
              <a:t>องค์กรขนาดใหญ่แบ่งปัจจัยสภาพแวดล้อมออกเป็น </a:t>
            </a:r>
            <a:r>
              <a:rPr lang="en-US" sz="2800" dirty="0"/>
              <a:t>4 </a:t>
            </a:r>
            <a:r>
              <a:rPr lang="th-TH" sz="2800" dirty="0"/>
              <a:t>ด้าน เพื่อศึกวิเคราะห์แนวโน้มและการเปลี่ยนแปลงปัจจัยตัวแปรที่สำคัญที่ก่อให้เกิดโอกาสและอุปสรรค มี</a:t>
            </a:r>
            <a:r>
              <a:rPr lang="th-TH" sz="2800" dirty="0" smtClean="0"/>
              <a:t>ดังนี้</a:t>
            </a:r>
          </a:p>
          <a:p>
            <a:pPr marL="971550" lvl="1" indent="-514350">
              <a:spcBef>
                <a:spcPct val="50000"/>
              </a:spcBef>
              <a:buAutoNum type="arabicPeriod"/>
            </a:pPr>
            <a:r>
              <a:rPr lang="th-TH" dirty="0" smtClean="0"/>
              <a:t>ปัจจัยตัวแปรทางด้านเศรษฐกิจ</a:t>
            </a:r>
          </a:p>
          <a:p>
            <a:pPr marL="971550" lvl="1" indent="-514350">
              <a:spcBef>
                <a:spcPct val="50000"/>
              </a:spcBef>
              <a:buFontTx/>
              <a:buAutoNum type="arabicPeriod"/>
            </a:pPr>
            <a:r>
              <a:rPr lang="th-TH" dirty="0" smtClean="0"/>
              <a:t>ปัจจัยด้านเทคโนโลยี</a:t>
            </a:r>
          </a:p>
          <a:p>
            <a:pPr marL="971550" lvl="1" indent="-514350">
              <a:spcBef>
                <a:spcPct val="50000"/>
              </a:spcBef>
              <a:buFontTx/>
              <a:buAutoNum type="arabicPeriod"/>
            </a:pPr>
            <a:r>
              <a:rPr lang="th-TH" dirty="0" smtClean="0"/>
              <a:t>ปัจจัยด้านการเมืองและกฎหมาย</a:t>
            </a:r>
          </a:p>
          <a:p>
            <a:pPr marL="971550" lvl="1" indent="-514350">
              <a:spcBef>
                <a:spcPct val="50000"/>
              </a:spcBef>
              <a:buFontTx/>
              <a:buAutoNum type="arabicPeriod"/>
            </a:pPr>
            <a:r>
              <a:rPr lang="th-TH" dirty="0" smtClean="0"/>
              <a:t>ปัจจัยด้านสังคมและวัฒนธรรม</a:t>
            </a:r>
          </a:p>
          <a:p>
            <a:pPr>
              <a:spcBef>
                <a:spcPct val="50000"/>
              </a:spcBef>
            </a:pPr>
            <a:endParaRPr lang="th-TH" sz="2800" dirty="0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การวิเคราะห์สภาพแวดล้อมภายนอก </a:t>
            </a:r>
            <a:endParaRPr kumimoji="0" lang="th-TH" sz="36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8" name="Text Box 8"/>
          <p:cNvSpPr txBox="1">
            <a:spLocks noChangeArrowheads="1"/>
          </p:cNvSpPr>
          <p:nvPr/>
        </p:nvSpPr>
        <p:spPr bwMode="auto">
          <a:xfrm>
            <a:off x="539552" y="1844824"/>
            <a:ext cx="82089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ปริมาณเงิน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อัตราดอกเบี้ย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ภาวะเศรษฐกิจ เงินเฟ้อ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การว่างงาน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ผลิตภัณฑ์มวลรวมในประเทศ</a:t>
            </a: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 dirty="0" smtClean="0"/>
              <a:t>ปัจจัยตัวแปรทางด้านเศรษฐกิจ</a:t>
            </a:r>
            <a:endParaRPr lang="th-TH" sz="36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5"/>
          <p:cNvSpPr txBox="1">
            <a:spLocks noChangeArrowheads="1"/>
          </p:cNvSpPr>
          <p:nvPr/>
        </p:nvSpPr>
        <p:spPr bwMode="auto">
          <a:xfrm>
            <a:off x="539552" y="1988840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ค่าใช้จ่ายในการวิจัยพัฒนา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การเปลี่ยนแปลงด้านเทคโนโลยีสารสนเทศ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การป้องกันสิทธิบัตร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พัฒนาการทางเทคโนโลยีต่าง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600" dirty="0"/>
              <a:t> อื่นๆที่มีผลกระทบ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46856" y="476672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 dirty="0" smtClean="0"/>
              <a:t>ปัจจัยด้านเทคโนโลยี</a:t>
            </a:r>
            <a:endParaRPr lang="th-TH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7544" y="1772816"/>
            <a:ext cx="8424935" cy="30963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th-TH" sz="4800" dirty="0" smtClean="0">
                <a:latin typeface="Browallia New" pitchFamily="34" charset="-34"/>
                <a:cs typeface="+mj-cs"/>
              </a:rPr>
              <a:t>	กระบวนการ</a:t>
            </a:r>
            <a:r>
              <a:rPr lang="th-TH" sz="4800" dirty="0">
                <a:latin typeface="Browallia New" pitchFamily="34" charset="-34"/>
                <a:cs typeface="+mj-cs"/>
              </a:rPr>
              <a:t>วางแผนการดำเนินงานโดยใช้</a:t>
            </a:r>
            <a:endParaRPr lang="en-US" sz="4800" dirty="0">
              <a:latin typeface="Browallia New" pitchFamily="34" charset="-34"/>
              <a:cs typeface="+mj-cs"/>
            </a:endParaRPr>
          </a:p>
          <a:p>
            <a:pPr eaLnBrk="0" hangingPunct="0"/>
            <a:r>
              <a:rPr lang="en-US" sz="4800" dirty="0">
                <a:latin typeface="Browallia New" pitchFamily="34" charset="-34"/>
                <a:cs typeface="+mj-cs"/>
              </a:rPr>
              <a:t>  </a:t>
            </a:r>
            <a:r>
              <a:rPr lang="th-TH" sz="4800" dirty="0">
                <a:latin typeface="Browallia New" pitchFamily="34" charset="-34"/>
                <a:cs typeface="+mj-cs"/>
              </a:rPr>
              <a:t>กลวิธีต่างๆอย่างมีชั้นเชิง  สำหรับ</a:t>
            </a:r>
            <a:r>
              <a:rPr lang="th-TH" sz="4800" dirty="0" smtClean="0">
                <a:latin typeface="Browallia New" pitchFamily="34" charset="-34"/>
                <a:cs typeface="+mj-cs"/>
              </a:rPr>
              <a:t>การปฏิบัติงาน</a:t>
            </a:r>
            <a:r>
              <a:rPr lang="th-TH" sz="4800" dirty="0">
                <a:latin typeface="Browallia New" pitchFamily="34" charset="-34"/>
                <a:cs typeface="+mj-cs"/>
              </a:rPr>
              <a:t>และควบคุม  เพื่อให้องค์การ</a:t>
            </a:r>
            <a:r>
              <a:rPr lang="th-TH" sz="4800" dirty="0" smtClean="0">
                <a:latin typeface="Browallia New" pitchFamily="34" charset="-34"/>
                <a:cs typeface="+mj-cs"/>
              </a:rPr>
              <a:t>บรรลุตามวัตถุประสงค์</a:t>
            </a:r>
            <a:r>
              <a:rPr lang="th-TH" sz="4800" dirty="0">
                <a:latin typeface="Browallia New" pitchFamily="34" charset="-34"/>
                <a:cs typeface="+mj-cs"/>
              </a:rPr>
              <a:t>ที่กำหนดไว้</a:t>
            </a:r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7162800" y="3832225"/>
          <a:ext cx="1981200" cy="2873375"/>
        </p:xfrm>
        <a:graphic>
          <a:graphicData uri="http://schemas.openxmlformats.org/presentationml/2006/ole">
            <p:oleObj spid="_x0000_s5122" name="Clip" r:id="rId4" imgW="1594104" imgH="2319528" progId="">
              <p:embed/>
            </p:oleObj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528" y="260648"/>
            <a:ext cx="864096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b="1" dirty="0">
                <a:solidFill>
                  <a:schemeClr val="dk1"/>
                </a:solidFill>
              </a:rPr>
              <a:t> </a:t>
            </a:r>
            <a:r>
              <a:rPr lang="th-TH" sz="4400" b="1" dirty="0" smtClean="0">
                <a:solidFill>
                  <a:srgbClr val="000099"/>
                </a:solidFill>
                <a:latin typeface="Browallia New" pitchFamily="34" charset="-34"/>
              </a:rPr>
              <a:t>ความหมายของการบริหารเชิงกลยุทธ์</a:t>
            </a:r>
            <a:r>
              <a:rPr lang="th-TH" sz="3600" b="1" dirty="0" smtClean="0">
                <a:latin typeface="Browallia New" pitchFamily="34" charset="-34"/>
              </a:rPr>
              <a:t> </a:t>
            </a:r>
            <a:endParaRPr lang="th-TH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5"/>
          <p:cNvSpPr txBox="1">
            <a:spLocks noChangeArrowheads="1"/>
          </p:cNvSpPr>
          <p:nvPr/>
        </p:nvSpPr>
        <p:spPr bwMode="auto">
          <a:xfrm>
            <a:off x="539552" y="1844824"/>
            <a:ext cx="806489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การออกกฎหมายป้องกันการผูกขาด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กฎหมายภาษี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กฎหมายสิ่งแวดล้อม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เสถียรภาพของรัฐบาล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การผ่อนคลายกฎระเบียบต่างๆ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ทัศนคติของบริษัทต่างชาติ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67544" y="332656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 dirty="0" smtClean="0"/>
              <a:t>ปัจจัยด้านการเมืองและกฎหมาย</a:t>
            </a:r>
            <a:endParaRPr lang="th-TH" sz="36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5"/>
          <p:cNvSpPr txBox="1">
            <a:spLocks noChangeArrowheads="1"/>
          </p:cNvSpPr>
          <p:nvPr/>
        </p:nvSpPr>
        <p:spPr bwMode="auto">
          <a:xfrm>
            <a:off x="611560" y="1988840"/>
            <a:ext cx="81369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การเปลี่ยนแปลงการดำเนินชีวิต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การกระจายอายุของประชากร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อัตราการเกิดและเติบโตของประชากร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ความสนใจต่อสภาพแวดล้อม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การคาดหวังในอาชีพ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/>
              <a:t> และอื่นๆที่เกี่ยวข้อง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46856" y="413792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th-TH" sz="3600" b="1" dirty="0" smtClean="0"/>
              <a:t>ปัจจัยด้านสังคมและวัฒนธรรม</a:t>
            </a:r>
            <a:endParaRPr lang="th-TH" sz="36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การวิเคราะห์สภาพแวดล้อมภายในองค์การ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หมายถึง </a:t>
            </a:r>
            <a:r>
              <a:rPr lang="th-TH" dirty="0"/>
              <a:t>สิ่งต่างๆที่อยู่ภายในองค์การที่ผู้บริหารสามารคควบคุมได้ ซึ่งได้แก่ โครงสร้างขององค์การ ระบบและระเบียบวิธีการปฏิบัติงาน บรรยากาศการทำงาน ทรัพยากรการบริหาร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การ</a:t>
            </a:r>
            <a:r>
              <a:rPr lang="th-TH" dirty="0"/>
              <a:t>ประเมินสภาวะแวดล้อมภายในองค์การ จะทำให้ผู้บริหารทราบจุดแข็งและจุดอ่อนในการดำเนินงานขององค์กร ซึ่งผู้บริหารทั่วไปจะพยายามปรับปรุงลักษณะเด่นของการดำเนินการให้เพิ่มขึ้น และพยายามลดจุดอ่อนต่างๆให้ลดลง ด้วยการกำหนดขอบเขตการดำเนินงานขององค์กรอย่างเหมาะสม ภายใต้สภาวะแวดล้อมภายในองค์การ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5"/>
          <p:cNvSpPr txBox="1">
            <a:spLocks noChangeArrowheads="1"/>
          </p:cNvSpPr>
          <p:nvPr/>
        </p:nvSpPr>
        <p:spPr bwMode="auto">
          <a:xfrm>
            <a:off x="539552" y="1700808"/>
            <a:ext cx="806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/>
              <a:t>โดยทั่วไปวิธีการตรวจสอบสภาพแวดล้อมที่ง่ายที่สุดคือ การวิเคราะห์ที่เรียกว่า </a:t>
            </a:r>
            <a:r>
              <a:rPr lang="en-US" b="1" dirty="0"/>
              <a:t>SWOT analysis</a:t>
            </a:r>
            <a:endParaRPr lang="th-TH" b="1" dirty="0"/>
          </a:p>
        </p:txBody>
      </p:sp>
      <p:sp>
        <p:nvSpPr>
          <p:cNvPr id="86020" name="Text Box 6"/>
          <p:cNvSpPr txBox="1">
            <a:spLocks noChangeArrowheads="1"/>
          </p:cNvSpPr>
          <p:nvPr/>
        </p:nvSpPr>
        <p:spPr bwMode="auto">
          <a:xfrm>
            <a:off x="683568" y="2852935"/>
            <a:ext cx="7992889" cy="3754874"/>
          </a:xfrm>
          <a:prstGeom prst="rect">
            <a:avLst/>
          </a:prstGeom>
          <a:solidFill>
            <a:srgbClr val="CCECFF"/>
          </a:solidFill>
          <a:ln w="381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>
                <a:solidFill>
                  <a:schemeClr val="tx2"/>
                </a:solidFill>
                <a:latin typeface="Tahoma" pitchFamily="34" charset="0"/>
              </a:rPr>
              <a:t>สภาพแวดล้อมภายใน</a:t>
            </a:r>
            <a:endParaRPr lang="en-US" b="1" dirty="0">
              <a:solidFill>
                <a:schemeClr val="tx2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b="1" dirty="0"/>
              <a:t>S	=	Strengths</a:t>
            </a:r>
            <a:r>
              <a:rPr lang="en-US" b="1" dirty="0">
                <a:latin typeface="Tahoma" pitchFamily="34" charset="0"/>
              </a:rPr>
              <a:t>  (</a:t>
            </a:r>
            <a:r>
              <a:rPr lang="th-TH" b="1" dirty="0">
                <a:latin typeface="Tahoma" pitchFamily="34" charset="0"/>
              </a:rPr>
              <a:t>จุดแข็ง)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W	=	Weaknesses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th-TH" b="1" dirty="0">
                <a:latin typeface="Tahoma" pitchFamily="34" charset="0"/>
              </a:rPr>
              <a:t>(จุดอ่อน)</a:t>
            </a:r>
          </a:p>
          <a:p>
            <a:pPr>
              <a:spcBef>
                <a:spcPct val="50000"/>
              </a:spcBef>
            </a:pPr>
            <a:r>
              <a:rPr lang="th-TH" b="1" dirty="0">
                <a:solidFill>
                  <a:schemeClr val="tx2"/>
                </a:solidFill>
                <a:latin typeface="Tahoma" pitchFamily="34" charset="0"/>
              </a:rPr>
              <a:t>สภาพแวดล้อมภายนอก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O	=</a:t>
            </a:r>
            <a:r>
              <a:rPr lang="th-TH" b="1" dirty="0"/>
              <a:t>	</a:t>
            </a:r>
            <a:r>
              <a:rPr lang="en-US" b="1" dirty="0"/>
              <a:t>Opportunity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th-TH" b="1" dirty="0">
                <a:latin typeface="Tahoma" pitchFamily="34" charset="0"/>
              </a:rPr>
              <a:t>( โอกาส)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T	=	Threats</a:t>
            </a:r>
            <a:r>
              <a:rPr lang="en-US" b="1" dirty="0">
                <a:latin typeface="Tahoma" pitchFamily="34" charset="0"/>
              </a:rPr>
              <a:t>  </a:t>
            </a:r>
            <a:r>
              <a:rPr lang="th-TH" b="1" dirty="0">
                <a:latin typeface="Tahoma" pitchFamily="34" charset="0"/>
              </a:rPr>
              <a:t>( อุปสรรค )</a:t>
            </a:r>
          </a:p>
        </p:txBody>
      </p:sp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การวิเคราะห์สภาพแวดล้อมภายในองค์การ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600" b="1" dirty="0" smtClean="0"/>
              <a:t>การวางแผนกลยุทธ์</a:t>
            </a:r>
            <a:br>
              <a:rPr lang="th-TH" sz="3600" b="1" dirty="0" smtClean="0"/>
            </a:br>
            <a:r>
              <a:rPr lang="th-TH" sz="3600" b="1" dirty="0" smtClean="0"/>
              <a:t> (</a:t>
            </a:r>
            <a:r>
              <a:rPr lang="en-US" sz="3600" b="1" dirty="0" smtClean="0"/>
              <a:t>Strategic planning)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dirty="0" smtClean="0"/>
              <a:t>การ</a:t>
            </a:r>
            <a:r>
              <a:rPr lang="th-TH" dirty="0"/>
              <a:t>วางแผนกลยุทธ์ หมายถึง การพัฒนาแผนระยะยาวขององค์กรบนพื้นฐานของโอกาส และ อุปสรรค จากการประเมินสภาวะแวดล้อมภายนอก </a:t>
            </a:r>
            <a:r>
              <a:rPr lang="th-TH" dirty="0" smtClean="0"/>
              <a:t> และ </a:t>
            </a:r>
            <a:r>
              <a:rPr lang="th-TH" dirty="0"/>
              <a:t>จุดแข็ง และ จุดอ่อน ขององค์กร จากการประเมินสภาวะแวดล้อมภายในองค์กร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กำหนดทิศทางขององค์กร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โดย</a:t>
            </a:r>
            <a:r>
              <a:rPr lang="th-TH" dirty="0"/>
              <a:t>การกำหนด วิสัยทัศน์ (</a:t>
            </a:r>
            <a:r>
              <a:rPr lang="en-US" dirty="0"/>
              <a:t>Vision) </a:t>
            </a:r>
            <a:r>
              <a:rPr lang="th-TH" dirty="0"/>
              <a:t>ข้อความภารกิจ (</a:t>
            </a:r>
            <a:r>
              <a:rPr lang="en-US" dirty="0"/>
              <a:t>Mission statement)</a:t>
            </a:r>
            <a:r>
              <a:rPr lang="th-TH" dirty="0"/>
              <a:t>เป้าหมาย (</a:t>
            </a:r>
            <a:r>
              <a:rPr lang="en-US" dirty="0"/>
              <a:t>Goal) </a:t>
            </a:r>
            <a:r>
              <a:rPr lang="th-TH" dirty="0"/>
              <a:t>วัตถุประสงค์ (</a:t>
            </a:r>
            <a:r>
              <a:rPr lang="en-US" dirty="0"/>
              <a:t>Objective) </a:t>
            </a:r>
            <a:r>
              <a:rPr lang="th-TH" dirty="0"/>
              <a:t>และ กุญแจแห่งความสำเร็จ (</a:t>
            </a:r>
            <a:r>
              <a:rPr lang="en-US" dirty="0"/>
              <a:t>Key </a:t>
            </a:r>
            <a:r>
              <a:rPr lang="en-US" dirty="0" err="1"/>
              <a:t>Succes</a:t>
            </a:r>
            <a:r>
              <a:rPr lang="en-US" dirty="0"/>
              <a:t> Factor)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th-TH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การกำหนด วิสัยทัศน์ (</a:t>
            </a:r>
            <a:r>
              <a:rPr lang="en-US" sz="3600" b="1" dirty="0" smtClean="0"/>
              <a:t>Vision Setting)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	</a:t>
            </a:r>
            <a:r>
              <a:rPr lang="th-TH" sz="3600" b="1" dirty="0" smtClean="0"/>
              <a:t>วิสัยทัศน์</a:t>
            </a:r>
            <a:r>
              <a:rPr lang="th-TH" sz="3600" dirty="0" smtClean="0"/>
              <a:t> </a:t>
            </a:r>
            <a:r>
              <a:rPr lang="th-TH" sz="3600" dirty="0"/>
              <a:t>หมายถึง ความคาดหวัง ความต้องการในอนาคตขององค์การ ซึ่งเป็นเป้าหมาย ที่มีลักษณะกว้าง จะเขียนเป็นข้อความที่บอกถึงทิศทางไว้ เช่น ดีที่สุด ใหญ่ที่สุด โดยไม่ได้กำหนดวิธีการไว้ เพื่อให้สมาชิกในองค์กรได้ยึดถือ </a:t>
            </a:r>
            <a:r>
              <a:rPr lang="th-TH" sz="3600" dirty="0" smtClean="0"/>
              <a:t>และปฏิบัติ</a:t>
            </a:r>
            <a:r>
              <a:rPr lang="th-TH" sz="3600" dirty="0"/>
              <a:t>ตามอย่างสม่ำเสมอ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600" b="1" dirty="0" smtClean="0">
                <a:cs typeface="+mj-cs"/>
              </a:rPr>
              <a:t>การกำหนดภารกิจหลัก </a:t>
            </a:r>
            <a:br>
              <a:rPr lang="th-TH" sz="3600" b="1" dirty="0" smtClean="0">
                <a:cs typeface="+mj-cs"/>
              </a:rPr>
            </a:br>
            <a:r>
              <a:rPr lang="th-TH" sz="3600" b="1" dirty="0" smtClean="0">
                <a:cs typeface="+mj-cs"/>
              </a:rPr>
              <a:t>พันธะกิจ (</a:t>
            </a:r>
            <a:r>
              <a:rPr lang="en-US" sz="3600" b="1" dirty="0" smtClean="0">
                <a:cs typeface="+mj-cs"/>
              </a:rPr>
              <a:t>Mission Setting)  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/>
              <a:t>		ภารกิจ </a:t>
            </a:r>
            <a:r>
              <a:rPr lang="th-TH" sz="3600" b="1" dirty="0"/>
              <a:t>หรือ พันธะกิจ</a:t>
            </a:r>
            <a:r>
              <a:rPr lang="th-TH" sz="3600" dirty="0"/>
              <a:t> หมายถึง ข้อความที่แสดงถึงแนวทางหลักในการอยู่รอดขององค์กร โดยระบุถึงขอบเขตของงาน บทบาทหน้าที่ที่องค์การต้องกระทำ ข้อความพันธะกิจที่ชัดเจนจะ</a:t>
            </a:r>
            <a:r>
              <a:rPr lang="th-TH" sz="3600" dirty="0" smtClean="0"/>
              <a:t>อธิบายถึง </a:t>
            </a:r>
            <a:r>
              <a:rPr lang="th-TH" sz="3600" dirty="0"/>
              <a:t>การดำเนินงาน ค่านิยม และ ปรัชญาการจัดการของ</a:t>
            </a:r>
            <a:r>
              <a:rPr lang="th-TH" sz="3600" dirty="0" smtClean="0"/>
              <a:t>องค์การ</a:t>
            </a:r>
          </a:p>
          <a:p>
            <a:pPr>
              <a:buNone/>
            </a:pPr>
            <a:r>
              <a:rPr lang="th-TH" sz="3600" dirty="0" smtClean="0"/>
              <a:t>		</a:t>
            </a:r>
            <a:endParaRPr lang="th-TH" sz="36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600" b="1" dirty="0" smtClean="0"/>
              <a:t>การกำหนดภารกิจหลัก </a:t>
            </a:r>
            <a:br>
              <a:rPr lang="th-TH" sz="3600" b="1" dirty="0" smtClean="0"/>
            </a:br>
            <a:r>
              <a:rPr lang="th-TH" sz="3600" b="1" dirty="0" smtClean="0"/>
              <a:t>พันธะกิจ (</a:t>
            </a:r>
            <a:r>
              <a:rPr lang="en-US" sz="3600" b="1" dirty="0" smtClean="0"/>
              <a:t>Mission Setting) 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>
                <a:cs typeface="+mj-cs"/>
              </a:rPr>
              <a:t>		ภารกิจ</a:t>
            </a:r>
            <a:r>
              <a:rPr lang="th-TH" dirty="0">
                <a:cs typeface="+mj-cs"/>
              </a:rPr>
              <a:t>หลักขององค์การแต่ละแห่ง จะแตกต่างกันออกไป การเขียนภารกิจหลักโดยทั่วไป ต้องมีความสอดคล้องกับวิสัยทัศน์ (</a:t>
            </a:r>
            <a:r>
              <a:rPr lang="en-US" dirty="0">
                <a:cs typeface="+mj-cs"/>
              </a:rPr>
              <a:t>Vision) </a:t>
            </a:r>
            <a:r>
              <a:rPr lang="th-TH" dirty="0">
                <a:cs typeface="+mj-cs"/>
              </a:rPr>
              <a:t>ขององค์การนั้นๆ</a:t>
            </a:r>
            <a:r>
              <a:rPr lang="th-TH" dirty="0" smtClean="0">
                <a:cs typeface="+mj-cs"/>
              </a:rPr>
              <a:t/>
            </a:r>
            <a:br>
              <a:rPr lang="th-TH" dirty="0" smtClean="0">
                <a:cs typeface="+mj-cs"/>
              </a:rPr>
            </a:br>
            <a:r>
              <a:rPr lang="th-TH" dirty="0" smtClean="0">
                <a:solidFill>
                  <a:srgbClr val="FF0000"/>
                </a:solidFill>
                <a:cs typeface="+mj-cs"/>
              </a:rPr>
              <a:t>	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วิสัยทัศน์ 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ต่างกับ ภารกิจ ตรงที่ วิสัยทัศน์จะบอกว่าเราต้องการจะเป็นอะไร 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ส่วนภารกิจ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จะบอกว่า ธุรกิจของเรา คือ อะไร ทำอะไร และ มุ่งหน้าไปที่ใด </a:t>
            </a:r>
            <a:r>
              <a:rPr lang="th-TH" b="1" dirty="0" smtClean="0">
                <a:cs typeface="+mj-cs"/>
              </a:rPr>
              <a:t/>
            </a:r>
            <a:br>
              <a:rPr lang="th-TH" b="1" dirty="0" smtClean="0">
                <a:cs typeface="+mj-cs"/>
              </a:rPr>
            </a:br>
            <a:endParaRPr lang="th-TH" b="1" dirty="0">
              <a:cs typeface="+mj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600" b="1" dirty="0" smtClean="0"/>
              <a:t>การกำหนดเป้าหมาย (</a:t>
            </a:r>
            <a:r>
              <a:rPr lang="en-US" sz="3600" b="1" dirty="0" smtClean="0"/>
              <a:t>Goal Setting)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 smtClean="0"/>
              <a:t>วัตถุประสงค์ (</a:t>
            </a:r>
            <a:r>
              <a:rPr lang="en-US" sz="3600" b="1" dirty="0" smtClean="0"/>
              <a:t>Objective Setting) 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	เป้าหมาย </a:t>
            </a:r>
            <a:r>
              <a:rPr lang="th-TH" b="1" dirty="0"/>
              <a:t>กับ วัตถุประสงค์ </a:t>
            </a:r>
            <a:r>
              <a:rPr lang="th-TH" dirty="0"/>
              <a:t>อาจจะใช้แทนกันได้ บางแห่งจึงกำหนดเพียงแค่อย่างใดอย่างหนึ่ง แต่ในหลายๆแห่งจะใช้ในความหมายที่ต่างกัน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  <a:r>
              <a:rPr lang="th-TH" b="1" dirty="0" smtClean="0"/>
              <a:t>เป้าหมาย </a:t>
            </a:r>
            <a:r>
              <a:rPr lang="th-TH" b="1" dirty="0"/>
              <a:t>หรือ จุดมุ่งหมาย </a:t>
            </a:r>
            <a:r>
              <a:rPr lang="th-TH" dirty="0"/>
              <a:t>คือ ผลลัพธ์สุดท้ายที่องค์การต้องการให้เกิดขึ้นในอนาคต เป็นผลลัพธ์หรือผลสำเร็จที่องค์กรต้องการบรรลุ เป็นการกำหนดแบบกว้างๆ ให้มีความเฉพาะเจาะจงน้อยกว่าวัตถุประสงค์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528" y="476672"/>
            <a:ext cx="864096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en-US" sz="4400" b="1">
                <a:solidFill>
                  <a:schemeClr val="dk1"/>
                </a:solidFill>
              </a:rPr>
              <a:t> </a:t>
            </a:r>
            <a:r>
              <a:rPr lang="th-TH" sz="4400" b="1">
                <a:solidFill>
                  <a:schemeClr val="dk1"/>
                </a:solidFill>
              </a:rPr>
              <a:t>คุณสมบัติของผู้บริหารที่ทำหน้าที่กำหนดกลยุทธ์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23850" y="1689100"/>
            <a:ext cx="8496300" cy="34778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3400" indent="-533400" eaLnBrk="0" hangingPunct="0">
              <a:buFontTx/>
              <a:buAutoNum type="arabicPeriod"/>
            </a:pPr>
            <a:r>
              <a:rPr lang="th-TH" sz="4400" dirty="0">
                <a:latin typeface="Browallia New" pitchFamily="34" charset="-34"/>
                <a:cs typeface="+mj-cs"/>
              </a:rPr>
              <a:t>เป็นบุคคลที่มีความรอบรู้ใน</a:t>
            </a:r>
            <a:r>
              <a:rPr lang="th-TH" sz="4400" dirty="0" smtClean="0">
                <a:latin typeface="Browallia New" pitchFamily="34" charset="-34"/>
                <a:cs typeface="+mj-cs"/>
              </a:rPr>
              <a:t>ธุรกิจชนิดนั้น</a:t>
            </a:r>
            <a:r>
              <a:rPr lang="th-TH" sz="4400" dirty="0">
                <a:latin typeface="Browallia New" pitchFamily="34" charset="-34"/>
                <a:cs typeface="+mj-cs"/>
              </a:rPr>
              <a:t>เป็นอย่างดี</a:t>
            </a:r>
          </a:p>
          <a:p>
            <a:pPr marL="533400" indent="-533400" eaLnBrk="0" hangingPunct="0"/>
            <a:r>
              <a:rPr lang="th-TH" sz="4400" dirty="0">
                <a:latin typeface="Browallia New" pitchFamily="34" charset="-34"/>
                <a:cs typeface="+mj-cs"/>
              </a:rPr>
              <a:t>2.</a:t>
            </a:r>
            <a:r>
              <a:rPr lang="en-US" sz="4400" dirty="0">
                <a:latin typeface="Browallia New" pitchFamily="34" charset="-34"/>
                <a:cs typeface="+mj-cs"/>
              </a:rPr>
              <a:t> </a:t>
            </a:r>
            <a:r>
              <a:rPr lang="th-TH" sz="4400" dirty="0">
                <a:latin typeface="Browallia New" pitchFamily="34" charset="-34"/>
                <a:cs typeface="+mj-cs"/>
              </a:rPr>
              <a:t>เป็นบุคคลที่มองการณ์ไกลมีวิสัยทัศน์ดี</a:t>
            </a:r>
          </a:p>
          <a:p>
            <a:pPr marL="533400" indent="-533400" eaLnBrk="0" hangingPunct="0"/>
            <a:r>
              <a:rPr lang="th-TH" sz="4400" dirty="0">
                <a:latin typeface="Browallia New" pitchFamily="34" charset="-34"/>
                <a:cs typeface="+mj-cs"/>
              </a:rPr>
              <a:t>3.</a:t>
            </a:r>
            <a:r>
              <a:rPr lang="en-US" sz="4400" dirty="0">
                <a:latin typeface="Browallia New" pitchFamily="34" charset="-34"/>
                <a:cs typeface="+mj-cs"/>
              </a:rPr>
              <a:t> </a:t>
            </a:r>
            <a:r>
              <a:rPr lang="th-TH" sz="4400" dirty="0">
                <a:latin typeface="Browallia New" pitchFamily="34" charset="-34"/>
                <a:cs typeface="+mj-cs"/>
              </a:rPr>
              <a:t>เป็นบุคคลที่มีความเชื่อมั่นในตนเอง</a:t>
            </a:r>
          </a:p>
          <a:p>
            <a:pPr marL="533400" indent="-533400" eaLnBrk="0" hangingPunct="0"/>
            <a:r>
              <a:rPr lang="th-TH" sz="4400" dirty="0">
                <a:latin typeface="Browallia New" pitchFamily="34" charset="-34"/>
                <a:cs typeface="+mj-cs"/>
              </a:rPr>
              <a:t>4.</a:t>
            </a:r>
            <a:r>
              <a:rPr lang="en-US" sz="4400" dirty="0">
                <a:latin typeface="Browallia New" pitchFamily="34" charset="-34"/>
                <a:cs typeface="+mj-cs"/>
              </a:rPr>
              <a:t> </a:t>
            </a:r>
            <a:r>
              <a:rPr lang="th-TH" sz="4400" dirty="0">
                <a:latin typeface="Browallia New" pitchFamily="34" charset="-34"/>
                <a:cs typeface="+mj-cs"/>
              </a:rPr>
              <a:t>เป็นบุคคลที่มีความอดทนไม่ท้อแท้</a:t>
            </a:r>
          </a:p>
          <a:p>
            <a:pPr marL="533400" indent="-533400" eaLnBrk="0" hangingPunct="0"/>
            <a:r>
              <a:rPr lang="th-TH" sz="4400" dirty="0">
                <a:latin typeface="Browallia New" pitchFamily="34" charset="-34"/>
                <a:cs typeface="+mj-cs"/>
              </a:rPr>
              <a:t>5.</a:t>
            </a:r>
            <a:r>
              <a:rPr lang="en-US" sz="4400" dirty="0">
                <a:latin typeface="Browallia New" pitchFamily="34" charset="-34"/>
                <a:cs typeface="+mj-cs"/>
              </a:rPr>
              <a:t> </a:t>
            </a:r>
            <a:r>
              <a:rPr lang="th-TH" sz="4400" dirty="0">
                <a:latin typeface="Browallia New" pitchFamily="34" charset="-34"/>
                <a:cs typeface="+mj-cs"/>
              </a:rPr>
              <a:t>เป็นบุคคลที่มีมนุษย์สัมพันธ์ดี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6876256" y="2924944"/>
          <a:ext cx="1862137" cy="2960688"/>
        </p:xfrm>
        <a:graphic>
          <a:graphicData uri="http://schemas.openxmlformats.org/presentationml/2006/ole">
            <p:oleObj spid="_x0000_s6146" name="Clip" r:id="rId4" imgW="3657600" imgH="2437790" progId="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600" b="1" dirty="0" smtClean="0"/>
              <a:t>การกำหนดเป้าหมาย (</a:t>
            </a:r>
            <a:r>
              <a:rPr lang="en-US" sz="3600" b="1" dirty="0" smtClean="0"/>
              <a:t>Goal Setting)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 smtClean="0"/>
              <a:t>วัตถุประสงค์ (</a:t>
            </a:r>
            <a:r>
              <a:rPr lang="en-US" sz="3600" b="1" dirty="0" smtClean="0"/>
              <a:t>Objective Setting)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/>
              <a:t>	วัตถุประสงค์</a:t>
            </a:r>
            <a:r>
              <a:rPr lang="th-TH" sz="3600" dirty="0" smtClean="0"/>
              <a:t> </a:t>
            </a:r>
            <a:r>
              <a:rPr lang="th-TH" sz="3600" dirty="0"/>
              <a:t>คือ จุดหมายปลายทาง ที่องค์การแสวงหาเพื่อการบรรลุผลสำเร็จของการดำเนินงาน ซึ่งเป็นข้อความที่สามารถวัดได้ วัตถุประสงค์ขององค์การ มีการจำแนกเป็นระดับตามสายการบังคับบัญชาในองค์การ เช่น วัตถุประสงค์ขององค์การ ของฝ่าย ของแผนก วัตถุประสงค์ระดับเทคนิค เป็นต้น วัตถุประสงค์จะสามารถวัดได้ และ มีระยะเวลาที่แน่นอน ดังนั้น วัตถุประสงค์จะมีความเฉพาะเจาะจงกว่าเป้าหมาย</a:t>
            </a:r>
            <a:r>
              <a:rPr lang="th-TH" sz="3600" dirty="0" smtClean="0"/>
              <a:t/>
            </a:r>
            <a:br>
              <a:rPr lang="th-TH" sz="3600" dirty="0" smtClean="0"/>
            </a:br>
            <a:r>
              <a:rPr lang="th-TH" sz="3600" dirty="0" smtClean="0"/>
              <a:t>	</a:t>
            </a:r>
            <a:endParaRPr lang="th-TH" sz="3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การบริหารเชิงกลยุทธ์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	บาง</a:t>
            </a:r>
            <a:r>
              <a:rPr lang="th-TH" dirty="0"/>
              <a:t>แห่ง จะกำหนดเป้าหมาย กับ วัตถุประสงค์ ที่มีความหมายสลับกับข้างต้น คือ จะกำหนดวัตถุประสงค์แบบกว้างๆ กำหนดเป้าหมายให้เฉพาะเจาะจง ชัดเจน วัดได้ การกำหนดเป้าหมายให้มีความเฉพาะเจาะจง โดยนำเอาวัตถุประสงค์ หรือ ภารกิจหลักมาใช้เป็นกรอบ เพื่อให้เป้าหมายสัมพันธ์กับวัตถุประสงค์ และ ภารกิจหลักขององค์การที่ระบุไว้ก่อน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8194" name="Picture 2" descr="Image result for การ์ตูนเคลื่อนไหว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365104"/>
            <a:ext cx="2171700" cy="2105025"/>
          </a:xfrm>
          <a:prstGeom prst="rect">
            <a:avLst/>
          </a:prstGeom>
          <a:noFill/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th-TH" sz="3600" b="1" dirty="0" smtClean="0"/>
              <a:t>การกำหนดเป้าหมาย (</a:t>
            </a:r>
            <a:r>
              <a:rPr lang="en-US" sz="3600" b="1" dirty="0" smtClean="0"/>
              <a:t>Goal Setting) </a:t>
            </a:r>
            <a:r>
              <a:rPr lang="th-TH" sz="3600" b="1" dirty="0" smtClean="0"/>
              <a:t/>
            </a:r>
            <a:br>
              <a:rPr lang="th-TH" sz="3600" b="1" dirty="0" smtClean="0"/>
            </a:br>
            <a:r>
              <a:rPr lang="th-TH" sz="3600" b="1" dirty="0" smtClean="0"/>
              <a:t>วัตถุประสงค์ (</a:t>
            </a:r>
            <a:r>
              <a:rPr lang="en-US" sz="3600" b="1" dirty="0" smtClean="0"/>
              <a:t>Objective Setting)</a:t>
            </a:r>
            <a:endParaRPr kumimoji="0" lang="th-TH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การกำหนดกลยุทธ์ (</a:t>
            </a:r>
            <a:r>
              <a:rPr lang="en-US" sz="3600" b="1" dirty="0" smtClean="0"/>
              <a:t>Strategy formulation)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en-US" sz="3600" dirty="0" smtClean="0"/>
              <a:t>	</a:t>
            </a:r>
            <a:r>
              <a:rPr lang="th-TH" sz="3600" dirty="0" smtClean="0"/>
              <a:t>เป็น</a:t>
            </a:r>
            <a:r>
              <a:rPr lang="th-TH" sz="3600" dirty="0"/>
              <a:t>การเลือกวิธีการทำงานที่ดีที่สุด เพื่อองค์การจะดำเนินการจากจุดที่เป็นอยู่ในปัจจุบันไปสู่เป้าหมายในอนาคตที่กำหนดไว้ การกำหนดกลยุทธ์ต้องคำนึงถึง โอกาส และ อุปสรรค ตลอดจน จุดแข็ง และ จุดอ่อน ขององค์กร แล้วเลือกวิธีที่ได้เปรียบคู่แข่งขันให้</a:t>
            </a:r>
            <a:r>
              <a:rPr lang="th-TH" sz="3600" dirty="0" err="1"/>
              <a:t>ได้มาก</a:t>
            </a:r>
            <a:r>
              <a:rPr lang="th-TH" sz="3600" dirty="0"/>
              <a:t>ที่สุด </a:t>
            </a:r>
            <a:r>
              <a:rPr lang="th-TH" sz="3600" dirty="0" smtClean="0"/>
              <a:t> </a:t>
            </a:r>
            <a:br>
              <a:rPr lang="th-TH" sz="3600" dirty="0" smtClean="0"/>
            </a:b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  <p:pic>
        <p:nvPicPr>
          <p:cNvPr id="7170" name="Picture 2" descr="http://2.bp.blogspot.com/-vtLunwNbW9M/USC4n5tarXI/AAAAAAAAUvg/e6dddZN8qGc/s1600/emo-bye1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857250" cy="85725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/>
              <a:t>การดำเนินกลยุทธ์ (</a:t>
            </a:r>
            <a:r>
              <a:rPr lang="en-US" sz="3600" b="1" dirty="0" smtClean="0"/>
              <a:t>Strategic </a:t>
            </a:r>
            <a:r>
              <a:rPr lang="en-US" sz="3600" b="1" dirty="0" err="1" smtClean="0"/>
              <a:t>implementtation</a:t>
            </a:r>
            <a:r>
              <a:rPr lang="en-US" sz="3600" b="1" dirty="0" smtClean="0"/>
              <a:t>)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600" b="1" dirty="0" smtClean="0"/>
              <a:t>	</a:t>
            </a:r>
            <a:r>
              <a:rPr lang="th-TH" dirty="0" smtClean="0"/>
              <a:t>เป็น</a:t>
            </a:r>
            <a:r>
              <a:rPr lang="th-TH" dirty="0"/>
              <a:t>การนำกลยุทธ์ที่กำหนดไว้แปลงไปสู่การปฏิบัติ โดยการวางแผนดำเนินงาน หรือ แผนงาน เพื่อให้บรรลุเป้าหมายที่กำหนดไว้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หัวใจ</a:t>
            </a:r>
            <a:r>
              <a:rPr lang="th-TH" dirty="0"/>
              <a:t>ของการดำเนินกลยุทธ์ ขึ้นอยู่กับความสอดคล้องระหว่างกลยุทธ์ โครงสร้างวัฒนธรรมขององค์กร เพราะการกำหนดกลยุทธ์</a:t>
            </a:r>
            <a:r>
              <a:rPr lang="th-TH" dirty="0" smtClean="0"/>
              <a:t>ที่ดี จะ</a:t>
            </a:r>
            <a:r>
              <a:rPr lang="th-TH" dirty="0"/>
              <a:t>ไม่มีประโยชน์เลย หากมิได้มีการนำกลยุทธ์นั้นไปสู่การปฏิบัติจริง </a:t>
            </a:r>
            <a:r>
              <a:rPr lang="th-TH" dirty="0" smtClean="0"/>
              <a:t> ซึ่ง</a:t>
            </a:r>
            <a:r>
              <a:rPr lang="th-TH" dirty="0"/>
              <a:t>การปฏิบัติตามกลยุทธ์ต้องอาศัยปัจจัยทางด้านโครงสร้างองค์กรและวัฒนธรรมขององค์กร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การบริหารเชิงกลยุทธ์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	โครงสร้าง</a:t>
            </a:r>
            <a:r>
              <a:rPr lang="th-TH" b="1" dirty="0"/>
              <a:t>องค์กร (</a:t>
            </a:r>
            <a:r>
              <a:rPr lang="en-US" b="1" dirty="0"/>
              <a:t>Organization structure) </a:t>
            </a:r>
            <a:r>
              <a:rPr lang="th-TH" dirty="0"/>
              <a:t>หมายถึง การแบ่งงานกันทำตามความชำนาญเฉพาะด้าน การแบ่งแผนกงาน ตลอดจนการประสานงาน และสายใยการติดต่อสื่อสารภายในองค์การ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ส่วนวัฒนธรรม</a:t>
            </a:r>
            <a:r>
              <a:rPr lang="th-TH" dirty="0"/>
              <a:t>ขององค์การ มีที่มาจาก ระบบคุณค่า ความเชื่อ ปรัชญา และ อุดมการณ์ของบุคคลภายในองค์การที่รวมกัน จนกลายเป็นลักษณะแนวประพฤติปฏิบัติ ในองค์การ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pic>
        <p:nvPicPr>
          <p:cNvPr id="5122" name="Picture 2" descr="http://www.appman.in.th/line/upload/images/2015/01/stickerline-20150119165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509120"/>
            <a:ext cx="1400175" cy="143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การบริหารเชิงกลยุทธ์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200" dirty="0" smtClean="0"/>
              <a:t>	การ</a:t>
            </a:r>
            <a:r>
              <a:rPr lang="th-TH" sz="3200" dirty="0"/>
              <a:t>ดำเนินกลยุทธ์ เป็นการแปลงกลยุทธ์และนโยบาย ไปสู่การกระทำ ด้วยการพัฒนาแผนการดำเนินงานรายละเอียด </a:t>
            </a:r>
            <a:r>
              <a:rPr lang="th-TH" sz="3200" dirty="0" smtClean="0"/>
              <a:t>ดังนี้</a:t>
            </a:r>
          </a:p>
          <a:p>
            <a:pPr lvl="1">
              <a:buNone/>
            </a:pPr>
            <a:r>
              <a:rPr lang="th-TH" sz="3200" b="1" dirty="0" smtClean="0"/>
              <a:t>	</a:t>
            </a:r>
            <a:r>
              <a:rPr lang="th-TH" sz="4000" b="1" dirty="0" smtClean="0"/>
              <a:t>(</a:t>
            </a:r>
            <a:r>
              <a:rPr lang="th-TH" sz="4000" b="1" dirty="0"/>
              <a:t>1) </a:t>
            </a:r>
            <a:r>
              <a:rPr lang="th-TH" sz="3200" dirty="0"/>
              <a:t>โครงการ (</a:t>
            </a:r>
            <a:r>
              <a:rPr lang="en-US" sz="3200" dirty="0"/>
              <a:t>Project)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2) </a:t>
            </a:r>
            <a:r>
              <a:rPr lang="th-TH" sz="3200" dirty="0"/>
              <a:t>งบประมาณ (</a:t>
            </a:r>
            <a:r>
              <a:rPr lang="en-US" sz="3200" dirty="0"/>
              <a:t>Budget)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3) </a:t>
            </a:r>
            <a:r>
              <a:rPr lang="th-TH" sz="3200" dirty="0"/>
              <a:t>ระเบียบวิธีปฏิบัติ (</a:t>
            </a:r>
            <a:r>
              <a:rPr lang="en-US" sz="3200" dirty="0"/>
              <a:t>Procedure)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th-TH" sz="3200" dirty="0" smtClean="0"/>
              <a:t>การ</a:t>
            </a:r>
            <a:r>
              <a:rPr lang="th-TH" sz="3200" dirty="0"/>
              <a:t>ดำเนินกลยุทธ์มักจะเกี่ยวข้องกับการจัดสรรทรัพยากรขององค์การ โดยผู้บริหารระดับกลางและระดับต้น จะต้องเข้ามาร่วมรับผิดชอบในการดำเนินกลยุทธ์ขององค์กร ภายใต้แนวทางที่ผู้บริหารระดับสูงได้วางไว้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/>
            </a:r>
            <a:br>
              <a:rPr lang="th-TH" sz="3200" dirty="0" smtClean="0"/>
            </a:br>
            <a:endParaRPr lang="th-TH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h-TH" sz="3600" b="1" dirty="0" smtClean="0"/>
              <a:t>การควบคุม และประเมินกลยุทธ์ </a:t>
            </a:r>
            <a:br>
              <a:rPr lang="th-TH" sz="3600" b="1" dirty="0" smtClean="0"/>
            </a:br>
            <a:r>
              <a:rPr lang="th-TH" sz="3600" b="1" dirty="0" smtClean="0"/>
              <a:t>(</a:t>
            </a:r>
            <a:r>
              <a:rPr lang="en-US" sz="3600" b="1" dirty="0" smtClean="0"/>
              <a:t>Strategic control and Evaluation)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dirty="0" smtClean="0"/>
              <a:t>	</a:t>
            </a:r>
            <a:r>
              <a:rPr lang="th-TH" b="1" dirty="0" smtClean="0"/>
              <a:t>การ</a:t>
            </a:r>
            <a:r>
              <a:rPr lang="th-TH" b="1" dirty="0"/>
              <a:t>ควบคุมและประเมินผลกลยุทธ์ </a:t>
            </a:r>
            <a:r>
              <a:rPr lang="th-TH" dirty="0"/>
              <a:t>หมายถึง การควบคุม ติดตามประเมินผล การดำเนินกลยุทธ์ขององค์การ โดยเปรียบเทียบผลการปฏิบัติงานที่เกิดขึ้นจริงกับวัตถุประสงค์หรือเป้าหมายที่ได้กำหนดไว้ เพื่อการดำเนินการปรับปรุงแก้ไขตามความ</a:t>
            </a:r>
            <a:r>
              <a:rPr lang="th-TH" dirty="0" smtClean="0"/>
              <a:t>จำเป็น  ตลอดจน</a:t>
            </a:r>
            <a:r>
              <a:rPr lang="th-TH" dirty="0"/>
              <a:t>การประเมินผลสำเร็จของแผนกลยุทธ์เป็นระยะๆ เป็นข้อมูลป้อนกลับ (</a:t>
            </a:r>
            <a:r>
              <a:rPr lang="en-US" dirty="0"/>
              <a:t>Feedback) </a:t>
            </a:r>
            <a:r>
              <a:rPr lang="th-TH" dirty="0" smtClean="0"/>
              <a:t>เพื่อหาทางป้องกัน </a:t>
            </a:r>
            <a:r>
              <a:rPr lang="th-TH" dirty="0"/>
              <a:t>แก้ไขปัญหาที่ได้อย่างรวดเร็ว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ดังนั้น </a:t>
            </a:r>
            <a:r>
              <a:rPr lang="th-TH" dirty="0"/>
              <a:t>ระบบสารสนเทศที่มีประสิทธิภาพ เป็นสิ่งสำคัญมากสำหรับการควบคุมกลยุทธ์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sz="3600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คำถาม</a:t>
            </a:r>
            <a:endParaRPr lang="th-TH" sz="3600" b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1. จงบอกข้อแตกต่างระหว่าง การวางแผนกลยุทธ์ และ การวางแผนระยะยาว</a:t>
            </a:r>
          </a:p>
          <a:p>
            <a:pPr>
              <a:buNone/>
            </a:pPr>
            <a:r>
              <a:rPr lang="th-TH" dirty="0" smtClean="0"/>
              <a:t>2. จงบอกข้อแตกต่างระหว่างการวางแผนกลยุทธ์ และ การวางแผนดำเนินการ</a:t>
            </a:r>
          </a:p>
          <a:p>
            <a:pPr>
              <a:buNone/>
            </a:pPr>
            <a:r>
              <a:rPr lang="th-TH" dirty="0" smtClean="0"/>
              <a:t>3. ความแตกต่างระหว่างการจัดการโดยทั่วไป กับ การจัดการเชิงกลยุทธ์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57200" y="558800"/>
            <a:ext cx="8147248" cy="107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th-TH" sz="4400" b="1" dirty="0">
                <a:solidFill>
                  <a:schemeClr val="dk1"/>
                </a:solidFill>
              </a:rPr>
              <a:t>ความสำคัญของการบริหารเชิงกลยุทธ์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67544" y="1676400"/>
            <a:ext cx="8280920" cy="3170099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th-TH" sz="4000" dirty="0">
                <a:latin typeface="Angsana New" pitchFamily="18" charset="-34"/>
                <a:cs typeface="+mj-cs"/>
              </a:rPr>
              <a:t>   องค์กรอยู่ภายใต้อิทธิพลสภาพแวดล้อม</a:t>
            </a:r>
            <a:r>
              <a:rPr lang="th-TH" sz="4000" dirty="0" smtClean="0">
                <a:latin typeface="Angsana New" pitchFamily="18" charset="-34"/>
                <a:cs typeface="+mj-cs"/>
              </a:rPr>
              <a:t>ที่ซับซ้อน</a:t>
            </a:r>
            <a:r>
              <a:rPr lang="en-US" sz="4000" dirty="0" smtClean="0">
                <a:latin typeface="Angsana New" pitchFamily="18" charset="-34"/>
                <a:cs typeface="+mj-cs"/>
              </a:rPr>
              <a:t>  </a:t>
            </a:r>
            <a:r>
              <a:rPr lang="th-TH" sz="4000" dirty="0">
                <a:latin typeface="Angsana New" pitchFamily="18" charset="-34"/>
                <a:cs typeface="+mj-cs"/>
              </a:rPr>
              <a:t>เปลี่ยนแปลงมาก</a:t>
            </a:r>
          </a:p>
          <a:p>
            <a:pPr eaLnBrk="0" hangingPunct="0">
              <a:buFontTx/>
              <a:buChar char="•"/>
            </a:pPr>
            <a:r>
              <a:rPr lang="th-TH" sz="4000" dirty="0">
                <a:latin typeface="Angsana New" pitchFamily="18" charset="-34"/>
                <a:cs typeface="+mj-cs"/>
              </a:rPr>
              <a:t>   วิเคราะห์ จุดแข็ง จุดอ่อน </a:t>
            </a:r>
            <a:r>
              <a:rPr lang="th-TH" sz="4000" dirty="0" smtClean="0">
                <a:latin typeface="Angsana New" pitchFamily="18" charset="-34"/>
                <a:cs typeface="+mj-cs"/>
              </a:rPr>
              <a:t>  </a:t>
            </a:r>
            <a:r>
              <a:rPr lang="th-TH" sz="4000" dirty="0">
                <a:latin typeface="Angsana New" pitchFamily="18" charset="-34"/>
                <a:cs typeface="+mj-cs"/>
              </a:rPr>
              <a:t>โอกาส และอุปสรรค   ได้ถูกต้อง </a:t>
            </a:r>
          </a:p>
          <a:p>
            <a:pPr eaLnBrk="0" hangingPunct="0">
              <a:buFontTx/>
              <a:buChar char="•"/>
            </a:pPr>
            <a:r>
              <a:rPr lang="th-TH" sz="4000" dirty="0">
                <a:latin typeface="Angsana New" pitchFamily="18" charset="-34"/>
                <a:cs typeface="+mj-cs"/>
              </a:rPr>
              <a:t>    ทำให้องค์กรสามารถ</a:t>
            </a:r>
            <a:r>
              <a:rPr lang="th-TH" sz="4000" dirty="0" smtClean="0">
                <a:latin typeface="Angsana New" pitchFamily="18" charset="-34"/>
                <a:cs typeface="+mj-cs"/>
              </a:rPr>
              <a:t>ปรับตัวและ</a:t>
            </a:r>
            <a:r>
              <a:rPr lang="th-TH" sz="4000" dirty="0">
                <a:latin typeface="Angsana New" pitchFamily="18" charset="-34"/>
                <a:cs typeface="+mj-cs"/>
              </a:rPr>
              <a:t>ดำรงต่อไปได้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4"/>
          <p:cNvSpPr txBox="1">
            <a:spLocks noChangeArrowheads="1"/>
          </p:cNvSpPr>
          <p:nvPr/>
        </p:nvSpPr>
        <p:spPr bwMode="auto">
          <a:xfrm>
            <a:off x="395536" y="476672"/>
            <a:ext cx="8496944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th-TH" sz="4400" b="1" dirty="0">
                <a:solidFill>
                  <a:schemeClr val="dk1"/>
                </a:solidFill>
              </a:rPr>
              <a:t>การจัดการเชิงกลยุทธ์ </a:t>
            </a:r>
            <a:r>
              <a:rPr lang="en-US" sz="4400" b="1" dirty="0" smtClean="0">
                <a:solidFill>
                  <a:schemeClr val="dk1"/>
                </a:solidFill>
              </a:rPr>
              <a:t>9 </a:t>
            </a:r>
            <a:r>
              <a:rPr lang="th-TH" sz="4400" b="1" dirty="0">
                <a:solidFill>
                  <a:schemeClr val="dk1"/>
                </a:solidFill>
              </a:rPr>
              <a:t>ประการ</a:t>
            </a:r>
          </a:p>
        </p:txBody>
      </p:sp>
      <p:sp>
        <p:nvSpPr>
          <p:cNvPr id="104451" name="Text Box 5"/>
          <p:cNvSpPr txBox="1">
            <a:spLocks noChangeArrowheads="1"/>
          </p:cNvSpPr>
          <p:nvPr/>
        </p:nvSpPr>
        <p:spPr bwMode="auto">
          <a:xfrm>
            <a:off x="395536" y="1556792"/>
            <a:ext cx="842493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200" dirty="0">
                <a:cs typeface="+mj-cs"/>
              </a:rPr>
              <a:t>การกำหนด</a:t>
            </a:r>
            <a:r>
              <a:rPr lang="th-TH" sz="3200" dirty="0" err="1">
                <a:cs typeface="+mj-cs"/>
              </a:rPr>
              <a:t>พันธ</a:t>
            </a:r>
            <a:r>
              <a:rPr lang="th-TH" sz="3200" dirty="0">
                <a:cs typeface="+mj-cs"/>
              </a:rPr>
              <a:t>กิจ </a:t>
            </a:r>
            <a:r>
              <a:rPr lang="en-US" sz="3200" dirty="0">
                <a:cs typeface="+mj-cs"/>
              </a:rPr>
              <a:t>(Mission) </a:t>
            </a:r>
            <a:r>
              <a:rPr lang="th-TH" sz="3200" dirty="0">
                <a:cs typeface="+mj-cs"/>
              </a:rPr>
              <a:t>เช่น การกำหนดวัตถุประสงค์ ปรัชญาและเป้าหมาย</a:t>
            </a:r>
            <a:r>
              <a:rPr lang="en-US" sz="3200" dirty="0">
                <a:cs typeface="+mj-cs"/>
              </a:rPr>
              <a:t> </a:t>
            </a:r>
            <a:endParaRPr lang="en-US" sz="3200" dirty="0" smtClean="0">
              <a:cs typeface="+mj-cs"/>
            </a:endParaRPr>
          </a:p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200" dirty="0" smtClean="0">
                <a:cs typeface="+mj-cs"/>
              </a:rPr>
              <a:t>การศึกษาวิเคราะห์สภาพแวดล้อมภายใน เพื่อหาจุดแข็ง</a:t>
            </a:r>
            <a:r>
              <a:rPr lang="en-US" sz="3200" dirty="0" smtClean="0">
                <a:cs typeface="+mj-cs"/>
              </a:rPr>
              <a:t>( Strength </a:t>
            </a:r>
            <a:r>
              <a:rPr lang="th-TH" sz="3200" dirty="0" smtClean="0">
                <a:cs typeface="+mj-cs"/>
              </a:rPr>
              <a:t>และจุดอ่อน </a:t>
            </a:r>
            <a:r>
              <a:rPr lang="en-US" sz="3200" dirty="0" smtClean="0">
                <a:cs typeface="+mj-cs"/>
              </a:rPr>
              <a:t>(Weakness) </a:t>
            </a:r>
            <a:r>
              <a:rPr lang="th-TH" sz="3200" dirty="0" smtClean="0">
                <a:cs typeface="+mj-cs"/>
              </a:rPr>
              <a:t>ขององค์กร</a:t>
            </a:r>
          </a:p>
          <a:p>
            <a:pPr marL="533400" indent="-533400">
              <a:spcBef>
                <a:spcPct val="50000"/>
              </a:spcBef>
              <a:buFontTx/>
              <a:buAutoNum type="arabicPeriod"/>
            </a:pPr>
            <a:r>
              <a:rPr lang="th-TH" sz="3200" dirty="0" smtClean="0">
                <a:cs typeface="+mj-cs"/>
              </a:rPr>
              <a:t>การประเมินสภาพแวดล้อมภายนอกเพื่อค้นหาโอกาสความได้เปรียบ </a:t>
            </a:r>
            <a:r>
              <a:rPr lang="en-US" sz="3200" dirty="0" smtClean="0">
                <a:cs typeface="+mj-cs"/>
              </a:rPr>
              <a:t>(Opportunity) </a:t>
            </a:r>
            <a:r>
              <a:rPr lang="th-TH" sz="3200" dirty="0" smtClean="0">
                <a:cs typeface="+mj-cs"/>
              </a:rPr>
              <a:t>และหลีกเลี่ยงอุปสรรค</a:t>
            </a:r>
            <a:r>
              <a:rPr lang="en-US" sz="3200" dirty="0" smtClean="0">
                <a:cs typeface="+mj-cs"/>
              </a:rPr>
              <a:t>( Threats)</a:t>
            </a:r>
            <a:r>
              <a:rPr lang="th-TH" sz="3200" dirty="0" smtClean="0"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4"/>
          <p:cNvSpPr txBox="1">
            <a:spLocks noChangeArrowheads="1"/>
          </p:cNvSpPr>
          <p:nvPr/>
        </p:nvSpPr>
        <p:spPr bwMode="auto">
          <a:xfrm>
            <a:off x="395536" y="1556792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cs typeface="+mj-cs"/>
              </a:rPr>
              <a:t>4. </a:t>
            </a:r>
            <a:r>
              <a:rPr lang="th-TH" sz="3200" dirty="0">
                <a:cs typeface="+mj-cs"/>
              </a:rPr>
              <a:t>การวิเคราะห์ทางเลือกในการดำเนินงานขององค์กร โดยการจัดการทรัพยากรให้เหมาะสมกับสภาพแวดล้อม</a:t>
            </a:r>
            <a:r>
              <a:rPr lang="th-TH" sz="3200" dirty="0" smtClean="0">
                <a:cs typeface="+mj-cs"/>
              </a:rPr>
              <a:t>ภายนอก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cs typeface="+mj-cs"/>
              </a:rPr>
              <a:t>5. </a:t>
            </a:r>
            <a:r>
              <a:rPr lang="th-TH" sz="3200" dirty="0" smtClean="0">
                <a:cs typeface="+mj-cs"/>
              </a:rPr>
              <a:t>กำหนดทางเลือกในการดำเนินงานที่เหมาะสมที่สุด ให้สอดคล้องกับ</a:t>
            </a:r>
            <a:r>
              <a:rPr lang="th-TH" sz="3200" dirty="0" err="1" smtClean="0">
                <a:cs typeface="+mj-cs"/>
              </a:rPr>
              <a:t>พันธ</a:t>
            </a:r>
            <a:r>
              <a:rPr lang="th-TH" sz="3200" dirty="0" smtClean="0">
                <a:cs typeface="+mj-cs"/>
              </a:rPr>
              <a:t>กิจขององค์กร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cs typeface="+mj-cs"/>
              </a:rPr>
              <a:t>6. </a:t>
            </a:r>
            <a:r>
              <a:rPr lang="th-TH" sz="3200" dirty="0" smtClean="0">
                <a:cs typeface="+mj-cs"/>
              </a:rPr>
              <a:t>กำหนดวัตถุประสงค์และจัดทำแผนแม่บท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cs typeface="+mj-cs"/>
              </a:rPr>
              <a:t>7. </a:t>
            </a:r>
            <a:r>
              <a:rPr lang="th-TH" sz="3200" dirty="0" smtClean="0">
                <a:cs typeface="+mj-cs"/>
              </a:rPr>
              <a:t>จัดทำแผนปฏิบัติการประจำปีให้สอดคล้องกับแผนแม่บท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cs typeface="+mj-cs"/>
              </a:rPr>
              <a:t>8. </a:t>
            </a:r>
            <a:r>
              <a:rPr lang="th-TH" sz="3200" dirty="0" smtClean="0">
                <a:cs typeface="+mj-cs"/>
              </a:rPr>
              <a:t>นำกลยุทธ์ไปปฏิบัติ เพื่อให้เหมาะสมกับโครงสร้างและเทคโนโลยี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cs typeface="+mj-cs"/>
              </a:rPr>
              <a:t>9. </a:t>
            </a:r>
            <a:r>
              <a:rPr lang="th-TH" sz="3200" dirty="0" smtClean="0">
                <a:cs typeface="+mj-cs"/>
              </a:rPr>
              <a:t>ประเมินผลความสำเร็จของแผนกลยุทธ์</a:t>
            </a:r>
            <a:endParaRPr lang="th-TH" sz="3200" dirty="0">
              <a:cs typeface="+mj-cs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5536" y="404664"/>
            <a:ext cx="8352928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th-TH" sz="4400" b="1" dirty="0">
                <a:solidFill>
                  <a:schemeClr val="dk1"/>
                </a:solidFill>
              </a:rPr>
              <a:t>การจัดการเชิงกลยุทธ์ </a:t>
            </a:r>
            <a:r>
              <a:rPr lang="en-US" sz="4400" b="1" dirty="0" smtClean="0">
                <a:solidFill>
                  <a:schemeClr val="dk1"/>
                </a:solidFill>
              </a:rPr>
              <a:t>9 </a:t>
            </a:r>
            <a:r>
              <a:rPr lang="th-TH" sz="4400" b="1" dirty="0">
                <a:solidFill>
                  <a:schemeClr val="dk1"/>
                </a:solidFill>
              </a:rPr>
              <a:t>ประการ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80598" cy="100841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การวางแผนกลยุทธ์ไอทีกับแรงผลักดันทางธุรกิจ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497192" cy="4464967"/>
          </a:xfrm>
          <a:noFill/>
        </p:spPr>
        <p:txBody>
          <a:bodyPr/>
          <a:lstStyle/>
          <a:p>
            <a:pPr eaLnBrk="1" hangingPunct="1"/>
            <a:r>
              <a:rPr lang="th-TH" sz="3600" dirty="0" smtClean="0">
                <a:solidFill>
                  <a:schemeClr val="hlink"/>
                </a:solidFill>
                <a:latin typeface="Tahoma" pitchFamily="34" charset="0"/>
                <a:cs typeface="+mj-cs"/>
              </a:rPr>
              <a:t>ทิศทางของ (กลยุทธ์)</a:t>
            </a:r>
            <a:r>
              <a:rPr lang="th-TH" sz="3600" dirty="0" smtClean="0">
                <a:latin typeface="Tahoma" pitchFamily="34" charset="0"/>
                <a:cs typeface="+mj-cs"/>
              </a:rPr>
              <a:t> ไอทีจะต้องสนับสนุนและสอดคล้องกับทิศทางของ (กลยุทธ์) ธุรกิจ โดยมีเงื่อนไขทางธุรกิจมาจำกัดขอบเขต</a:t>
            </a:r>
          </a:p>
          <a:p>
            <a:pPr eaLnBrk="1" hangingPunct="1"/>
            <a:r>
              <a:rPr lang="th-TH" sz="3600" dirty="0" smtClean="0">
                <a:latin typeface="Tahoma" pitchFamily="34" charset="0"/>
                <a:cs typeface="+mj-cs"/>
              </a:rPr>
              <a:t>แรงกดดันเป็นตัวกำหนดสิ่งที่จะต้องทำ (ทิศทางของธุรกิจ)</a:t>
            </a:r>
          </a:p>
          <a:p>
            <a:pPr eaLnBrk="1" hangingPunct="1"/>
            <a:r>
              <a:rPr lang="th-TH" sz="3600" dirty="0" smtClean="0">
                <a:latin typeface="Tahoma" pitchFamily="34" charset="0"/>
                <a:cs typeface="+mj-cs"/>
              </a:rPr>
              <a:t>เงื่อนไขเป็นตัวจำกัดสิ่งที่สามารถทำได้จริง </a:t>
            </a:r>
          </a:p>
          <a:p>
            <a:pPr eaLnBrk="1" hangingPunct="1"/>
            <a:r>
              <a:rPr lang="th-TH" sz="3600" dirty="0" smtClean="0">
                <a:latin typeface="Tahoma" pitchFamily="34" charset="0"/>
                <a:cs typeface="+mj-cs"/>
              </a:rPr>
              <a:t>แผนกลยุทธ์ไอทีเป็นตัวอธิบายว่าจะทำได้อย่างไร ภายใต้เงื่อนไขที่มีอยู่นั้น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1776</Words>
  <Application>Microsoft Office PowerPoint</Application>
  <PresentationFormat>นำเสนอทางหน้าจอ (4:3)</PresentationFormat>
  <Paragraphs>235</Paragraphs>
  <Slides>57</Slides>
  <Notes>18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57</vt:i4>
      </vt:variant>
    </vt:vector>
  </HeadingPairs>
  <TitlesOfParts>
    <vt:vector size="59" baseType="lpstr">
      <vt:lpstr>ชุดรูปแบบของ Office</vt:lpstr>
      <vt:lpstr>Clip</vt:lpstr>
      <vt:lpstr>บทที่ 4  การบริหารเชิงกลยุทธ์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การวางแผนกลยุทธ์ไอทีกับแรงผลักดันทางธุรกิจ</vt:lpstr>
      <vt:lpstr>การกำหนดวิสัยทัศน์ไอที</vt:lpstr>
      <vt:lpstr>การประยุกต์ไอทีในองค์กร </vt:lpstr>
      <vt:lpstr>บทบาท  CIO </vt:lpstr>
      <vt:lpstr>บทบาท  CIO </vt:lpstr>
      <vt:lpstr>กระบวนการบริหารเชิงกลยุทธ์</vt:lpstr>
      <vt:lpstr>กระบวนการบริหารเชิงกลยุทธ์</vt:lpstr>
      <vt:lpstr>กระบวนการบริหารเชิงกลยุทธ์</vt:lpstr>
      <vt:lpstr>กระบวนการบริหารเชิงกลยุทธ์</vt:lpstr>
      <vt:lpstr>การวางแผนกลยุทธ์ (Strategic Planning)</vt:lpstr>
      <vt:lpstr>ความสำคัญการวางแผนกลยุทธ์</vt:lpstr>
      <vt:lpstr>ความสำคัญการวางแผนกลยุทธ์</vt:lpstr>
      <vt:lpstr>ความสำคัญการวางแผนกลยุทธ์</vt:lpstr>
      <vt:lpstr>ความสำคัญการวางแผนกลยุทธ์</vt:lpstr>
      <vt:lpstr>ข้อแตกต่างระหว่าง  การวางแผนกลยุทธ์ และ การวางแผนระยะยาว</vt:lpstr>
      <vt:lpstr>ข้อแตกต่างระหว่าง  การวางแผนกลยุทธ์ และ การวางแผนระยะยาว</vt:lpstr>
      <vt:lpstr>ข้อแตกต่างระหว่าง การวางแผนกลยุทธ์ และ การวางแผนดำเนินการ</vt:lpstr>
      <vt:lpstr>กระบวนการจัดการเชิงกลยุทธ์</vt:lpstr>
      <vt:lpstr>กระบวนการจัดการเชิงกลยุทธ์</vt:lpstr>
      <vt:lpstr>กระบวนการจัดการเชิงกลยุทธ์</vt:lpstr>
      <vt:lpstr>กระบวนการจัดการเชิงกลยุทธ์</vt:lpstr>
      <vt:lpstr>ระดับ กลยุทธ์ขององค์กร</vt:lpstr>
      <vt:lpstr>กระบวนการจัดการเชิงกลยุทธ์</vt:lpstr>
      <vt:lpstr>กระบวนการจัดการเชิงกลยุทธ์</vt:lpstr>
      <vt:lpstr>การวิเคราะห์สภาพแวดล้อมภายนอก </vt:lpstr>
      <vt:lpstr>การวิเคราะห์สภาพแวดล้อมภายนอก </vt:lpstr>
      <vt:lpstr>การวิเคราะห์สภาพแวดล้อมภายนอก </vt:lpstr>
      <vt:lpstr>การวิเคราะห์สภาพแวดล้อมภายนอก </vt:lpstr>
      <vt:lpstr>ภาพนิ่ง 37</vt:lpstr>
      <vt:lpstr>ภาพนิ่ง 38</vt:lpstr>
      <vt:lpstr>ภาพนิ่ง 39</vt:lpstr>
      <vt:lpstr>ภาพนิ่ง 40</vt:lpstr>
      <vt:lpstr>ภาพนิ่ง 41</vt:lpstr>
      <vt:lpstr>การวิเคราะห์สภาพแวดล้อมภายในองค์การ</vt:lpstr>
      <vt:lpstr>ภาพนิ่ง 43</vt:lpstr>
      <vt:lpstr>การวางแผนกลยุทธ์  (Strategic planning)</vt:lpstr>
      <vt:lpstr>กำหนดทิศทางขององค์กร</vt:lpstr>
      <vt:lpstr>การกำหนด วิสัยทัศน์ (Vision Setting)</vt:lpstr>
      <vt:lpstr>การกำหนดภารกิจหลัก  พันธะกิจ (Mission Setting)  </vt:lpstr>
      <vt:lpstr>การกำหนดภารกิจหลัก  พันธะกิจ (Mission Setting) </vt:lpstr>
      <vt:lpstr>การกำหนดเป้าหมาย (Goal Setting)  วัตถุประสงค์ (Objective Setting) </vt:lpstr>
      <vt:lpstr>การกำหนดเป้าหมาย (Goal Setting)  วัตถุประสงค์ (Objective Setting)</vt:lpstr>
      <vt:lpstr>การบริหารเชิงกลยุทธ์</vt:lpstr>
      <vt:lpstr>การกำหนดกลยุทธ์ (Strategy formulation)</vt:lpstr>
      <vt:lpstr>การดำเนินกลยุทธ์ (Strategic implementtation)</vt:lpstr>
      <vt:lpstr>การบริหารเชิงกลยุทธ์</vt:lpstr>
      <vt:lpstr>การบริหารเชิงกลยุทธ์</vt:lpstr>
      <vt:lpstr>การควบคุม และประเมินกลยุทธ์  (Strategic control and Evaluation)</vt:lpstr>
      <vt:lpstr>คำถาม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แนวคิดพื้นฐานของการจัดการเชิงกลยุทธ์</dc:title>
  <dc:creator>kok</dc:creator>
  <cp:lastModifiedBy>kok</cp:lastModifiedBy>
  <cp:revision>73</cp:revision>
  <dcterms:created xsi:type="dcterms:W3CDTF">2016-01-06T10:17:31Z</dcterms:created>
  <dcterms:modified xsi:type="dcterms:W3CDTF">2016-02-10T03:52:42Z</dcterms:modified>
</cp:coreProperties>
</file>