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77" r:id="rId2"/>
    <p:sldId id="280" r:id="rId3"/>
    <p:sldId id="297" r:id="rId4"/>
    <p:sldId id="298" r:id="rId5"/>
    <p:sldId id="299" r:id="rId6"/>
    <p:sldId id="300" r:id="rId7"/>
    <p:sldId id="263" r:id="rId8"/>
    <p:sldId id="264" r:id="rId9"/>
    <p:sldId id="301" r:id="rId10"/>
    <p:sldId id="309" r:id="rId11"/>
    <p:sldId id="310" r:id="rId12"/>
    <p:sldId id="303" r:id="rId13"/>
    <p:sldId id="311" r:id="rId14"/>
    <p:sldId id="304" r:id="rId15"/>
    <p:sldId id="305" r:id="rId16"/>
    <p:sldId id="306" r:id="rId17"/>
    <p:sldId id="275" r:id="rId18"/>
    <p:sldId id="308" r:id="rId19"/>
    <p:sldId id="307" r:id="rId20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EDA3FC-6E76-48D3-A9C5-7663964F76F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9013F4-C761-4CF3-A9A1-37689556C42E}">
      <dgm:prSet phldrT="[Text]"/>
      <dgm:spPr/>
      <dgm:t>
        <a:bodyPr/>
        <a:lstStyle/>
        <a:p>
          <a:r>
            <a:rPr lang="th-TH" dirty="0" smtClean="0"/>
            <a:t>จุดแข็ง</a:t>
          </a:r>
        </a:p>
        <a:p>
          <a:r>
            <a:rPr lang="th-TH" dirty="0" smtClean="0"/>
            <a:t>(</a:t>
          </a:r>
          <a:r>
            <a:rPr lang="en-US" dirty="0" smtClean="0"/>
            <a:t>Strengths</a:t>
          </a:r>
          <a:r>
            <a:rPr lang="th-TH" dirty="0" smtClean="0"/>
            <a:t>)</a:t>
          </a:r>
          <a:endParaRPr lang="en-US" dirty="0"/>
        </a:p>
      </dgm:t>
    </dgm:pt>
    <dgm:pt modelId="{F07515D5-8AA7-4222-9615-F6A9650065FD}" type="parTrans" cxnId="{CF31F7F1-A61B-487F-B125-0353B40D25F7}">
      <dgm:prSet/>
      <dgm:spPr/>
      <dgm:t>
        <a:bodyPr/>
        <a:lstStyle/>
        <a:p>
          <a:endParaRPr lang="en-US"/>
        </a:p>
      </dgm:t>
    </dgm:pt>
    <dgm:pt modelId="{79DEF0D1-C817-4185-9A3A-5E1C794B883A}" type="sibTrans" cxnId="{CF31F7F1-A61B-487F-B125-0353B40D25F7}">
      <dgm:prSet/>
      <dgm:spPr/>
      <dgm:t>
        <a:bodyPr/>
        <a:lstStyle/>
        <a:p>
          <a:endParaRPr lang="en-US"/>
        </a:p>
      </dgm:t>
    </dgm:pt>
    <dgm:pt modelId="{4AA8696C-0A08-4D05-97E7-5CBA60EC45AF}">
      <dgm:prSet phldrT="[Text]" custT="1"/>
      <dgm:spPr/>
      <dgm:t>
        <a:bodyPr/>
        <a:lstStyle/>
        <a:p>
          <a:r>
            <a:rPr lang="th-TH" sz="2400" dirty="0" smtClean="0"/>
            <a:t>จุดแข็งด้านการตลาด</a:t>
          </a:r>
          <a:endParaRPr lang="en-US" sz="2400" dirty="0"/>
        </a:p>
      </dgm:t>
    </dgm:pt>
    <dgm:pt modelId="{7BAC4EEE-D90A-41DE-B798-B13C06196A12}" type="parTrans" cxnId="{C9B5F378-C541-47A4-95B9-3DCDA3686C6F}">
      <dgm:prSet/>
      <dgm:spPr/>
      <dgm:t>
        <a:bodyPr/>
        <a:lstStyle/>
        <a:p>
          <a:endParaRPr lang="en-US"/>
        </a:p>
      </dgm:t>
    </dgm:pt>
    <dgm:pt modelId="{5D2BF551-EACA-428F-A2A6-82C553DA11E0}" type="sibTrans" cxnId="{C9B5F378-C541-47A4-95B9-3DCDA3686C6F}">
      <dgm:prSet/>
      <dgm:spPr/>
      <dgm:t>
        <a:bodyPr/>
        <a:lstStyle/>
        <a:p>
          <a:endParaRPr lang="en-US"/>
        </a:p>
      </dgm:t>
    </dgm:pt>
    <dgm:pt modelId="{4EDE4251-BD56-4558-A9E3-DEE247C52A17}">
      <dgm:prSet phldrT="[Text]" custT="1"/>
      <dgm:spPr/>
      <dgm:t>
        <a:bodyPr/>
        <a:lstStyle/>
        <a:p>
          <a:r>
            <a:rPr lang="th-TH" sz="2400" dirty="0" smtClean="0"/>
            <a:t>ฯลฯ</a:t>
          </a:r>
          <a:endParaRPr lang="en-US" sz="2400" dirty="0"/>
        </a:p>
      </dgm:t>
    </dgm:pt>
    <dgm:pt modelId="{57078CC3-38AC-4552-A00C-BBEC98D1BD93}" type="parTrans" cxnId="{A140FB9C-9B28-4FC8-854C-7414D3394124}">
      <dgm:prSet/>
      <dgm:spPr/>
      <dgm:t>
        <a:bodyPr/>
        <a:lstStyle/>
        <a:p>
          <a:endParaRPr lang="en-US"/>
        </a:p>
      </dgm:t>
    </dgm:pt>
    <dgm:pt modelId="{36C1E673-40A9-419B-96E6-5C5ADD193A9D}" type="sibTrans" cxnId="{A140FB9C-9B28-4FC8-854C-7414D3394124}">
      <dgm:prSet/>
      <dgm:spPr/>
      <dgm:t>
        <a:bodyPr/>
        <a:lstStyle/>
        <a:p>
          <a:endParaRPr lang="en-US"/>
        </a:p>
      </dgm:t>
    </dgm:pt>
    <dgm:pt modelId="{C1B1A66D-92E7-42D3-8341-8DD392543EBB}">
      <dgm:prSet phldrT="[Text]"/>
      <dgm:spPr/>
      <dgm:t>
        <a:bodyPr/>
        <a:lstStyle/>
        <a:p>
          <a:r>
            <a:rPr lang="th-TH" dirty="0" smtClean="0"/>
            <a:t>จุดอ่อน</a:t>
          </a:r>
        </a:p>
        <a:p>
          <a:r>
            <a:rPr lang="th-TH" dirty="0" smtClean="0"/>
            <a:t>(</a:t>
          </a:r>
          <a:r>
            <a:rPr lang="en-US" dirty="0" smtClean="0"/>
            <a:t>Weaknesses</a:t>
          </a:r>
          <a:r>
            <a:rPr lang="th-TH" dirty="0" smtClean="0"/>
            <a:t>)</a:t>
          </a:r>
          <a:endParaRPr lang="en-US" dirty="0"/>
        </a:p>
      </dgm:t>
    </dgm:pt>
    <dgm:pt modelId="{D65CCDE4-07F8-46C9-9900-9536A76786CA}" type="parTrans" cxnId="{46556BE0-B694-4086-A114-32F376FFFB30}">
      <dgm:prSet/>
      <dgm:spPr/>
      <dgm:t>
        <a:bodyPr/>
        <a:lstStyle/>
        <a:p>
          <a:endParaRPr lang="en-US"/>
        </a:p>
      </dgm:t>
    </dgm:pt>
    <dgm:pt modelId="{A0D81F71-1579-4042-9D8B-F55DE44E8B09}" type="sibTrans" cxnId="{46556BE0-B694-4086-A114-32F376FFFB30}">
      <dgm:prSet/>
      <dgm:spPr/>
      <dgm:t>
        <a:bodyPr/>
        <a:lstStyle/>
        <a:p>
          <a:endParaRPr lang="en-US"/>
        </a:p>
      </dgm:t>
    </dgm:pt>
    <dgm:pt modelId="{C7EB3C3C-AA1F-4469-B1EF-87753D3B5858}">
      <dgm:prSet phldrT="[Text]" custT="1"/>
      <dgm:spPr/>
      <dgm:t>
        <a:bodyPr/>
        <a:lstStyle/>
        <a:p>
          <a:r>
            <a:rPr lang="th-TH" sz="2400" dirty="0" smtClean="0"/>
            <a:t>จุดอ่อนด้านการตลาด</a:t>
          </a:r>
          <a:endParaRPr lang="en-US" sz="2400" dirty="0"/>
        </a:p>
      </dgm:t>
    </dgm:pt>
    <dgm:pt modelId="{EA2E25B1-665D-40B7-8353-882D17934B24}" type="parTrans" cxnId="{5F89277F-9491-4A25-8EE6-6EB2346BAC66}">
      <dgm:prSet/>
      <dgm:spPr/>
      <dgm:t>
        <a:bodyPr/>
        <a:lstStyle/>
        <a:p>
          <a:endParaRPr lang="en-US"/>
        </a:p>
      </dgm:t>
    </dgm:pt>
    <dgm:pt modelId="{C5E92767-E104-42C8-9C59-126F38550365}" type="sibTrans" cxnId="{5F89277F-9491-4A25-8EE6-6EB2346BAC66}">
      <dgm:prSet/>
      <dgm:spPr/>
      <dgm:t>
        <a:bodyPr/>
        <a:lstStyle/>
        <a:p>
          <a:endParaRPr lang="en-US"/>
        </a:p>
      </dgm:t>
    </dgm:pt>
    <dgm:pt modelId="{265F1432-D328-4C28-AA0F-947929E7BB6F}">
      <dgm:prSet phldrT="[Text]" custT="1"/>
      <dgm:spPr/>
      <dgm:t>
        <a:bodyPr/>
        <a:lstStyle/>
        <a:p>
          <a:r>
            <a:rPr lang="th-TH" sz="2400" dirty="0" smtClean="0"/>
            <a:t>จุดแข็งด้านการเงิน</a:t>
          </a:r>
          <a:endParaRPr lang="en-US" sz="2400" dirty="0"/>
        </a:p>
      </dgm:t>
    </dgm:pt>
    <dgm:pt modelId="{1205B4F9-13C8-4F90-B8DB-1F4CC6F61491}" type="parTrans" cxnId="{2E555F9E-47DF-4857-96E8-B78460436E0C}">
      <dgm:prSet/>
      <dgm:spPr/>
      <dgm:t>
        <a:bodyPr/>
        <a:lstStyle/>
        <a:p>
          <a:endParaRPr lang="en-US"/>
        </a:p>
      </dgm:t>
    </dgm:pt>
    <dgm:pt modelId="{473AA1E2-51EF-4FED-B495-72B1BBDB045F}" type="sibTrans" cxnId="{2E555F9E-47DF-4857-96E8-B78460436E0C}">
      <dgm:prSet/>
      <dgm:spPr/>
      <dgm:t>
        <a:bodyPr/>
        <a:lstStyle/>
        <a:p>
          <a:endParaRPr lang="en-US"/>
        </a:p>
      </dgm:t>
    </dgm:pt>
    <dgm:pt modelId="{FC067A61-3DD0-4D14-A0C7-603016C092FE}">
      <dgm:prSet phldrT="[Text]" custT="1"/>
      <dgm:spPr/>
      <dgm:t>
        <a:bodyPr/>
        <a:lstStyle/>
        <a:p>
          <a:r>
            <a:rPr lang="th-TH" sz="2400" dirty="0" smtClean="0"/>
            <a:t>จุดแข็งด้านการผลิต</a:t>
          </a:r>
          <a:endParaRPr lang="en-US" sz="2400" dirty="0"/>
        </a:p>
      </dgm:t>
    </dgm:pt>
    <dgm:pt modelId="{2DE9EF75-0BB5-40CF-832E-156070D7FDE9}" type="parTrans" cxnId="{0A3DFE5C-D4F2-4229-830D-893E112A3EF0}">
      <dgm:prSet/>
      <dgm:spPr/>
      <dgm:t>
        <a:bodyPr/>
        <a:lstStyle/>
        <a:p>
          <a:endParaRPr lang="en-US"/>
        </a:p>
      </dgm:t>
    </dgm:pt>
    <dgm:pt modelId="{3E28565B-B595-4C29-B5D0-5D7DD8B9826F}" type="sibTrans" cxnId="{0A3DFE5C-D4F2-4229-830D-893E112A3EF0}">
      <dgm:prSet/>
      <dgm:spPr/>
      <dgm:t>
        <a:bodyPr/>
        <a:lstStyle/>
        <a:p>
          <a:endParaRPr lang="en-US"/>
        </a:p>
      </dgm:t>
    </dgm:pt>
    <dgm:pt modelId="{BC5D445B-1E85-4816-8905-DA1409B680F6}">
      <dgm:prSet phldrT="[Text]" custT="1"/>
      <dgm:spPr/>
      <dgm:t>
        <a:bodyPr/>
        <a:lstStyle/>
        <a:p>
          <a:r>
            <a:rPr lang="th-TH" sz="2400" dirty="0" smtClean="0"/>
            <a:t>จุดแข็งด้านบุคลากร</a:t>
          </a:r>
          <a:endParaRPr lang="en-US" sz="2400" dirty="0"/>
        </a:p>
      </dgm:t>
    </dgm:pt>
    <dgm:pt modelId="{C30CCE29-0EC9-4B00-ACCB-03D731973E87}" type="parTrans" cxnId="{55A69EEC-CA8E-4D01-863A-E908829953F9}">
      <dgm:prSet/>
      <dgm:spPr/>
      <dgm:t>
        <a:bodyPr/>
        <a:lstStyle/>
        <a:p>
          <a:endParaRPr lang="en-US"/>
        </a:p>
      </dgm:t>
    </dgm:pt>
    <dgm:pt modelId="{EBE28D8F-1965-422B-8648-AD5F277E6770}" type="sibTrans" cxnId="{55A69EEC-CA8E-4D01-863A-E908829953F9}">
      <dgm:prSet/>
      <dgm:spPr/>
      <dgm:t>
        <a:bodyPr/>
        <a:lstStyle/>
        <a:p>
          <a:endParaRPr lang="en-US"/>
        </a:p>
      </dgm:t>
    </dgm:pt>
    <dgm:pt modelId="{FAB59537-AA67-4538-83A9-D9289972A85D}">
      <dgm:prSet phldrT="[Text]" custT="1"/>
      <dgm:spPr/>
      <dgm:t>
        <a:bodyPr/>
        <a:lstStyle/>
        <a:p>
          <a:r>
            <a:rPr lang="th-TH" sz="2400" dirty="0" smtClean="0"/>
            <a:t>จุดอ่อนด้านการเงิน</a:t>
          </a:r>
          <a:endParaRPr lang="en-US" sz="2400" dirty="0"/>
        </a:p>
      </dgm:t>
    </dgm:pt>
    <dgm:pt modelId="{CF7999E7-8678-4223-AF6A-7374DDDC9959}" type="parTrans" cxnId="{BD19BC19-113F-4870-A29D-410807C30CB2}">
      <dgm:prSet/>
      <dgm:spPr/>
      <dgm:t>
        <a:bodyPr/>
        <a:lstStyle/>
        <a:p>
          <a:endParaRPr lang="en-US"/>
        </a:p>
      </dgm:t>
    </dgm:pt>
    <dgm:pt modelId="{269A51D2-49D8-48C7-8013-72A88B5C9C9D}" type="sibTrans" cxnId="{BD19BC19-113F-4870-A29D-410807C30CB2}">
      <dgm:prSet/>
      <dgm:spPr/>
      <dgm:t>
        <a:bodyPr/>
        <a:lstStyle/>
        <a:p>
          <a:endParaRPr lang="en-US"/>
        </a:p>
      </dgm:t>
    </dgm:pt>
    <dgm:pt modelId="{015D4E36-61FB-4BC4-A1D3-0F0B87166C13}">
      <dgm:prSet phldrT="[Text]" custT="1"/>
      <dgm:spPr/>
      <dgm:t>
        <a:bodyPr/>
        <a:lstStyle/>
        <a:p>
          <a:r>
            <a:rPr lang="th-TH" sz="2400" dirty="0" smtClean="0"/>
            <a:t>จุดอ่อนด้านการผลิต</a:t>
          </a:r>
          <a:endParaRPr lang="en-US" sz="2400" dirty="0"/>
        </a:p>
      </dgm:t>
    </dgm:pt>
    <dgm:pt modelId="{2C64F3F0-4E89-44D7-BB34-BAF15A8E4354}" type="parTrans" cxnId="{0A0FBC96-2EDB-493F-80F9-3FB3AC417196}">
      <dgm:prSet/>
      <dgm:spPr/>
      <dgm:t>
        <a:bodyPr/>
        <a:lstStyle/>
        <a:p>
          <a:endParaRPr lang="en-US"/>
        </a:p>
      </dgm:t>
    </dgm:pt>
    <dgm:pt modelId="{DA8F7100-4B55-4122-9EE5-C859BDBCB4C4}" type="sibTrans" cxnId="{0A0FBC96-2EDB-493F-80F9-3FB3AC417196}">
      <dgm:prSet/>
      <dgm:spPr/>
      <dgm:t>
        <a:bodyPr/>
        <a:lstStyle/>
        <a:p>
          <a:endParaRPr lang="en-US"/>
        </a:p>
      </dgm:t>
    </dgm:pt>
    <dgm:pt modelId="{E417FA5A-1CF6-4C31-AB6B-6A0EC24781DC}">
      <dgm:prSet phldrT="[Text]" custT="1"/>
      <dgm:spPr/>
      <dgm:t>
        <a:bodyPr/>
        <a:lstStyle/>
        <a:p>
          <a:r>
            <a:rPr lang="th-TH" sz="2400" dirty="0" smtClean="0"/>
            <a:t>จุดอ่อนด้านบุคลากร</a:t>
          </a:r>
          <a:endParaRPr lang="en-US" sz="2400" dirty="0"/>
        </a:p>
      </dgm:t>
    </dgm:pt>
    <dgm:pt modelId="{877DA29B-47B2-4C7B-BEFD-48E1789D198C}" type="parTrans" cxnId="{B1F396C6-C911-4802-A040-3D4AD8B9AEB1}">
      <dgm:prSet/>
      <dgm:spPr/>
      <dgm:t>
        <a:bodyPr/>
        <a:lstStyle/>
        <a:p>
          <a:endParaRPr lang="en-US"/>
        </a:p>
      </dgm:t>
    </dgm:pt>
    <dgm:pt modelId="{C69D161E-5CB5-4942-883E-3641E8BCB1A1}" type="sibTrans" cxnId="{B1F396C6-C911-4802-A040-3D4AD8B9AEB1}">
      <dgm:prSet/>
      <dgm:spPr/>
      <dgm:t>
        <a:bodyPr/>
        <a:lstStyle/>
        <a:p>
          <a:endParaRPr lang="en-US"/>
        </a:p>
      </dgm:t>
    </dgm:pt>
    <dgm:pt modelId="{B6AD30D1-A535-4790-A8BF-4775D1A0EB4E}">
      <dgm:prSet phldrT="[Text]" custT="1"/>
      <dgm:spPr/>
      <dgm:t>
        <a:bodyPr/>
        <a:lstStyle/>
        <a:p>
          <a:r>
            <a:rPr lang="th-TH" sz="2400" dirty="0" smtClean="0"/>
            <a:t>ฯลฯ</a:t>
          </a:r>
          <a:endParaRPr lang="en-US" sz="2400" dirty="0"/>
        </a:p>
      </dgm:t>
    </dgm:pt>
    <dgm:pt modelId="{716C45F5-B995-4506-A044-95905DEF8367}" type="parTrans" cxnId="{CDDE63C9-9FF6-4A0D-89C7-7D33315EF637}">
      <dgm:prSet/>
      <dgm:spPr/>
      <dgm:t>
        <a:bodyPr/>
        <a:lstStyle/>
        <a:p>
          <a:endParaRPr lang="en-US"/>
        </a:p>
      </dgm:t>
    </dgm:pt>
    <dgm:pt modelId="{F7AFBDC3-6261-417F-9AC9-D56FB36BD622}" type="sibTrans" cxnId="{CDDE63C9-9FF6-4A0D-89C7-7D33315EF637}">
      <dgm:prSet/>
      <dgm:spPr/>
      <dgm:t>
        <a:bodyPr/>
        <a:lstStyle/>
        <a:p>
          <a:endParaRPr lang="en-US"/>
        </a:p>
      </dgm:t>
    </dgm:pt>
    <dgm:pt modelId="{8C8B5BEE-22BD-435C-B7EE-B40AC55A9501}" type="pres">
      <dgm:prSet presAssocID="{ABEDA3FC-6E76-48D3-A9C5-7663964F76F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006531-201C-4225-870A-11CD00FD6C4F}" type="pres">
      <dgm:prSet presAssocID="{BE9013F4-C761-4CF3-A9A1-37689556C42E}" presName="linNode" presStyleCnt="0"/>
      <dgm:spPr/>
    </dgm:pt>
    <dgm:pt modelId="{022591F4-AF66-44A2-95C0-2FF020E9ACDD}" type="pres">
      <dgm:prSet presAssocID="{BE9013F4-C761-4CF3-A9A1-37689556C42E}" presName="parentShp" presStyleLbl="node1" presStyleIdx="0" presStyleCnt="2" custScaleX="73913" custScaleY="572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2A068-6EAA-4C7A-85FB-696615F574AF}" type="pres">
      <dgm:prSet presAssocID="{BE9013F4-C761-4CF3-A9A1-37689556C42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4EAF6-0E16-48C8-A8F1-AB02E6B6CF32}" type="pres">
      <dgm:prSet presAssocID="{79DEF0D1-C817-4185-9A3A-5E1C794B883A}" presName="spacing" presStyleCnt="0"/>
      <dgm:spPr/>
    </dgm:pt>
    <dgm:pt modelId="{EE349D99-D7B5-45FC-9D20-F35AE1662097}" type="pres">
      <dgm:prSet presAssocID="{C1B1A66D-92E7-42D3-8341-8DD392543EBB}" presName="linNode" presStyleCnt="0"/>
      <dgm:spPr/>
    </dgm:pt>
    <dgm:pt modelId="{8F303B90-CAAC-4298-82B4-EC5D82F7D7E8}" type="pres">
      <dgm:prSet presAssocID="{C1B1A66D-92E7-42D3-8341-8DD392543EBB}" presName="parentShp" presStyleLbl="node1" presStyleIdx="1" presStyleCnt="2" custScaleX="69565" custScaleY="599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86075-8A8F-4DCC-A4CF-6F4174DB6E0E}" type="pres">
      <dgm:prSet presAssocID="{C1B1A66D-92E7-42D3-8341-8DD392543EB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0FBC96-2EDB-493F-80F9-3FB3AC417196}" srcId="{C1B1A66D-92E7-42D3-8341-8DD392543EBB}" destId="{015D4E36-61FB-4BC4-A1D3-0F0B87166C13}" srcOrd="2" destOrd="0" parTransId="{2C64F3F0-4E89-44D7-BB34-BAF15A8E4354}" sibTransId="{DA8F7100-4B55-4122-9EE5-C859BDBCB4C4}"/>
    <dgm:cxn modelId="{E9F28CC0-DB54-4643-A1E1-479D98530C95}" type="presOf" srcId="{FAB59537-AA67-4538-83A9-D9289972A85D}" destId="{5D986075-8A8F-4DCC-A4CF-6F4174DB6E0E}" srcOrd="0" destOrd="1" presId="urn:microsoft.com/office/officeart/2005/8/layout/vList6"/>
    <dgm:cxn modelId="{C9B5F378-C541-47A4-95B9-3DCDA3686C6F}" srcId="{BE9013F4-C761-4CF3-A9A1-37689556C42E}" destId="{4AA8696C-0A08-4D05-97E7-5CBA60EC45AF}" srcOrd="0" destOrd="0" parTransId="{7BAC4EEE-D90A-41DE-B798-B13C06196A12}" sibTransId="{5D2BF551-EACA-428F-A2A6-82C553DA11E0}"/>
    <dgm:cxn modelId="{B1F396C6-C911-4802-A040-3D4AD8B9AEB1}" srcId="{C1B1A66D-92E7-42D3-8341-8DD392543EBB}" destId="{E417FA5A-1CF6-4C31-AB6B-6A0EC24781DC}" srcOrd="3" destOrd="0" parTransId="{877DA29B-47B2-4C7B-BEFD-48E1789D198C}" sibTransId="{C69D161E-5CB5-4942-883E-3641E8BCB1A1}"/>
    <dgm:cxn modelId="{578B7759-52DB-4E8C-9524-A0AED1659D91}" type="presOf" srcId="{ABEDA3FC-6E76-48D3-A9C5-7663964F76F8}" destId="{8C8B5BEE-22BD-435C-B7EE-B40AC55A9501}" srcOrd="0" destOrd="0" presId="urn:microsoft.com/office/officeart/2005/8/layout/vList6"/>
    <dgm:cxn modelId="{46556BE0-B694-4086-A114-32F376FFFB30}" srcId="{ABEDA3FC-6E76-48D3-A9C5-7663964F76F8}" destId="{C1B1A66D-92E7-42D3-8341-8DD392543EBB}" srcOrd="1" destOrd="0" parTransId="{D65CCDE4-07F8-46C9-9900-9536A76786CA}" sibTransId="{A0D81F71-1579-4042-9D8B-F55DE44E8B09}"/>
    <dgm:cxn modelId="{BD19BC19-113F-4870-A29D-410807C30CB2}" srcId="{C1B1A66D-92E7-42D3-8341-8DD392543EBB}" destId="{FAB59537-AA67-4538-83A9-D9289972A85D}" srcOrd="1" destOrd="0" parTransId="{CF7999E7-8678-4223-AF6A-7374DDDC9959}" sibTransId="{269A51D2-49D8-48C7-8013-72A88B5C9C9D}"/>
    <dgm:cxn modelId="{A1CFA50C-A869-4885-9312-73292466C840}" type="presOf" srcId="{E417FA5A-1CF6-4C31-AB6B-6A0EC24781DC}" destId="{5D986075-8A8F-4DCC-A4CF-6F4174DB6E0E}" srcOrd="0" destOrd="3" presId="urn:microsoft.com/office/officeart/2005/8/layout/vList6"/>
    <dgm:cxn modelId="{A8E49C16-1839-4579-810B-325C4110D248}" type="presOf" srcId="{265F1432-D328-4C28-AA0F-947929E7BB6F}" destId="{86B2A068-6EAA-4C7A-85FB-696615F574AF}" srcOrd="0" destOrd="1" presId="urn:microsoft.com/office/officeart/2005/8/layout/vList6"/>
    <dgm:cxn modelId="{97D7AAB7-DE1E-4D5C-8093-F520C7CB9A8D}" type="presOf" srcId="{B6AD30D1-A535-4790-A8BF-4775D1A0EB4E}" destId="{5D986075-8A8F-4DCC-A4CF-6F4174DB6E0E}" srcOrd="0" destOrd="4" presId="urn:microsoft.com/office/officeart/2005/8/layout/vList6"/>
    <dgm:cxn modelId="{2E555F9E-47DF-4857-96E8-B78460436E0C}" srcId="{BE9013F4-C761-4CF3-A9A1-37689556C42E}" destId="{265F1432-D328-4C28-AA0F-947929E7BB6F}" srcOrd="1" destOrd="0" parTransId="{1205B4F9-13C8-4F90-B8DB-1F4CC6F61491}" sibTransId="{473AA1E2-51EF-4FED-B495-72B1BBDB045F}"/>
    <dgm:cxn modelId="{A38237AC-8890-4FB2-9AFD-22DA701FE27A}" type="presOf" srcId="{4AA8696C-0A08-4D05-97E7-5CBA60EC45AF}" destId="{86B2A068-6EAA-4C7A-85FB-696615F574AF}" srcOrd="0" destOrd="0" presId="urn:microsoft.com/office/officeart/2005/8/layout/vList6"/>
    <dgm:cxn modelId="{55A69EEC-CA8E-4D01-863A-E908829953F9}" srcId="{BE9013F4-C761-4CF3-A9A1-37689556C42E}" destId="{BC5D445B-1E85-4816-8905-DA1409B680F6}" srcOrd="3" destOrd="0" parTransId="{C30CCE29-0EC9-4B00-ACCB-03D731973E87}" sibTransId="{EBE28D8F-1965-422B-8648-AD5F277E6770}"/>
    <dgm:cxn modelId="{CF31F7F1-A61B-487F-B125-0353B40D25F7}" srcId="{ABEDA3FC-6E76-48D3-A9C5-7663964F76F8}" destId="{BE9013F4-C761-4CF3-A9A1-37689556C42E}" srcOrd="0" destOrd="0" parTransId="{F07515D5-8AA7-4222-9615-F6A9650065FD}" sibTransId="{79DEF0D1-C817-4185-9A3A-5E1C794B883A}"/>
    <dgm:cxn modelId="{92CA965B-E419-4FEA-BC88-108A2D060B69}" type="presOf" srcId="{015D4E36-61FB-4BC4-A1D3-0F0B87166C13}" destId="{5D986075-8A8F-4DCC-A4CF-6F4174DB6E0E}" srcOrd="0" destOrd="2" presId="urn:microsoft.com/office/officeart/2005/8/layout/vList6"/>
    <dgm:cxn modelId="{CDDE63C9-9FF6-4A0D-89C7-7D33315EF637}" srcId="{C1B1A66D-92E7-42D3-8341-8DD392543EBB}" destId="{B6AD30D1-A535-4790-A8BF-4775D1A0EB4E}" srcOrd="4" destOrd="0" parTransId="{716C45F5-B995-4506-A044-95905DEF8367}" sibTransId="{F7AFBDC3-6261-417F-9AC9-D56FB36BD622}"/>
    <dgm:cxn modelId="{37874551-8529-4DAC-9F10-D3D7933243A5}" type="presOf" srcId="{4EDE4251-BD56-4558-A9E3-DEE247C52A17}" destId="{86B2A068-6EAA-4C7A-85FB-696615F574AF}" srcOrd="0" destOrd="4" presId="urn:microsoft.com/office/officeart/2005/8/layout/vList6"/>
    <dgm:cxn modelId="{5CC29818-7C96-46D6-85D6-723F482B78D0}" type="presOf" srcId="{BC5D445B-1E85-4816-8905-DA1409B680F6}" destId="{86B2A068-6EAA-4C7A-85FB-696615F574AF}" srcOrd="0" destOrd="3" presId="urn:microsoft.com/office/officeart/2005/8/layout/vList6"/>
    <dgm:cxn modelId="{9C29C3B1-9A53-479F-BC33-43B097613E76}" type="presOf" srcId="{C1B1A66D-92E7-42D3-8341-8DD392543EBB}" destId="{8F303B90-CAAC-4298-82B4-EC5D82F7D7E8}" srcOrd="0" destOrd="0" presId="urn:microsoft.com/office/officeart/2005/8/layout/vList6"/>
    <dgm:cxn modelId="{914DC417-05E5-4C7E-8C9D-72E233B383A7}" type="presOf" srcId="{FC067A61-3DD0-4D14-A0C7-603016C092FE}" destId="{86B2A068-6EAA-4C7A-85FB-696615F574AF}" srcOrd="0" destOrd="2" presId="urn:microsoft.com/office/officeart/2005/8/layout/vList6"/>
    <dgm:cxn modelId="{232351A6-26B0-433E-9721-F0EE38942E76}" type="presOf" srcId="{C7EB3C3C-AA1F-4469-B1EF-87753D3B5858}" destId="{5D986075-8A8F-4DCC-A4CF-6F4174DB6E0E}" srcOrd="0" destOrd="0" presId="urn:microsoft.com/office/officeart/2005/8/layout/vList6"/>
    <dgm:cxn modelId="{5F89277F-9491-4A25-8EE6-6EB2346BAC66}" srcId="{C1B1A66D-92E7-42D3-8341-8DD392543EBB}" destId="{C7EB3C3C-AA1F-4469-B1EF-87753D3B5858}" srcOrd="0" destOrd="0" parTransId="{EA2E25B1-665D-40B7-8353-882D17934B24}" sibTransId="{C5E92767-E104-42C8-9C59-126F38550365}"/>
    <dgm:cxn modelId="{0A3DFE5C-D4F2-4229-830D-893E112A3EF0}" srcId="{BE9013F4-C761-4CF3-A9A1-37689556C42E}" destId="{FC067A61-3DD0-4D14-A0C7-603016C092FE}" srcOrd="2" destOrd="0" parTransId="{2DE9EF75-0BB5-40CF-832E-156070D7FDE9}" sibTransId="{3E28565B-B595-4C29-B5D0-5D7DD8B9826F}"/>
    <dgm:cxn modelId="{AEA3F547-7A8B-4D4E-8C36-44C33EBBD6B1}" type="presOf" srcId="{BE9013F4-C761-4CF3-A9A1-37689556C42E}" destId="{022591F4-AF66-44A2-95C0-2FF020E9ACDD}" srcOrd="0" destOrd="0" presId="urn:microsoft.com/office/officeart/2005/8/layout/vList6"/>
    <dgm:cxn modelId="{A140FB9C-9B28-4FC8-854C-7414D3394124}" srcId="{BE9013F4-C761-4CF3-A9A1-37689556C42E}" destId="{4EDE4251-BD56-4558-A9E3-DEE247C52A17}" srcOrd="4" destOrd="0" parTransId="{57078CC3-38AC-4552-A00C-BBEC98D1BD93}" sibTransId="{36C1E673-40A9-419B-96E6-5C5ADD193A9D}"/>
    <dgm:cxn modelId="{62AF7BDD-D822-4425-84B7-B9991C6FCA99}" type="presParOf" srcId="{8C8B5BEE-22BD-435C-B7EE-B40AC55A9501}" destId="{29006531-201C-4225-870A-11CD00FD6C4F}" srcOrd="0" destOrd="0" presId="urn:microsoft.com/office/officeart/2005/8/layout/vList6"/>
    <dgm:cxn modelId="{431DC802-6562-4186-834E-A550F1FBE922}" type="presParOf" srcId="{29006531-201C-4225-870A-11CD00FD6C4F}" destId="{022591F4-AF66-44A2-95C0-2FF020E9ACDD}" srcOrd="0" destOrd="0" presId="urn:microsoft.com/office/officeart/2005/8/layout/vList6"/>
    <dgm:cxn modelId="{608BED00-DB61-4CDA-AA2C-332354699877}" type="presParOf" srcId="{29006531-201C-4225-870A-11CD00FD6C4F}" destId="{86B2A068-6EAA-4C7A-85FB-696615F574AF}" srcOrd="1" destOrd="0" presId="urn:microsoft.com/office/officeart/2005/8/layout/vList6"/>
    <dgm:cxn modelId="{A623642C-1781-4141-A314-C84569E3E1F4}" type="presParOf" srcId="{8C8B5BEE-22BD-435C-B7EE-B40AC55A9501}" destId="{3754EAF6-0E16-48C8-A8F1-AB02E6B6CF32}" srcOrd="1" destOrd="0" presId="urn:microsoft.com/office/officeart/2005/8/layout/vList6"/>
    <dgm:cxn modelId="{C6332CCC-EDED-4292-8164-AE4D69A3CF21}" type="presParOf" srcId="{8C8B5BEE-22BD-435C-B7EE-B40AC55A9501}" destId="{EE349D99-D7B5-45FC-9D20-F35AE1662097}" srcOrd="2" destOrd="0" presId="urn:microsoft.com/office/officeart/2005/8/layout/vList6"/>
    <dgm:cxn modelId="{89B52A31-816A-47FC-A035-9AF5044654CB}" type="presParOf" srcId="{EE349D99-D7B5-45FC-9D20-F35AE1662097}" destId="{8F303B90-CAAC-4298-82B4-EC5D82F7D7E8}" srcOrd="0" destOrd="0" presId="urn:microsoft.com/office/officeart/2005/8/layout/vList6"/>
    <dgm:cxn modelId="{3B721C97-3549-4223-9767-698124F2A36E}" type="presParOf" srcId="{EE349D99-D7B5-45FC-9D20-F35AE1662097}" destId="{5D986075-8A8F-4DCC-A4CF-6F4174DB6E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EDA3FC-6E76-48D3-A9C5-7663964F76F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E9013F4-C761-4CF3-A9A1-37689556C42E}">
      <dgm:prSet phldrT="[Text]"/>
      <dgm:spPr/>
      <dgm:t>
        <a:bodyPr/>
        <a:lstStyle/>
        <a:p>
          <a:r>
            <a:rPr lang="th-TH" dirty="0" smtClean="0"/>
            <a:t>โอกาส</a:t>
          </a:r>
        </a:p>
        <a:p>
          <a:r>
            <a:rPr lang="th-TH" dirty="0" smtClean="0"/>
            <a:t>(</a:t>
          </a:r>
          <a:r>
            <a:rPr lang="en-US" dirty="0" smtClean="0"/>
            <a:t>Opportunities</a:t>
          </a:r>
          <a:r>
            <a:rPr lang="th-TH" dirty="0" smtClean="0"/>
            <a:t>)</a:t>
          </a:r>
          <a:endParaRPr lang="en-US" dirty="0"/>
        </a:p>
      </dgm:t>
    </dgm:pt>
    <dgm:pt modelId="{F07515D5-8AA7-4222-9615-F6A9650065FD}" type="parTrans" cxnId="{CF31F7F1-A61B-487F-B125-0353B40D25F7}">
      <dgm:prSet/>
      <dgm:spPr/>
      <dgm:t>
        <a:bodyPr/>
        <a:lstStyle/>
        <a:p>
          <a:endParaRPr lang="en-US"/>
        </a:p>
      </dgm:t>
    </dgm:pt>
    <dgm:pt modelId="{79DEF0D1-C817-4185-9A3A-5E1C794B883A}" type="sibTrans" cxnId="{CF31F7F1-A61B-487F-B125-0353B40D25F7}">
      <dgm:prSet/>
      <dgm:spPr/>
      <dgm:t>
        <a:bodyPr/>
        <a:lstStyle/>
        <a:p>
          <a:endParaRPr lang="en-US"/>
        </a:p>
      </dgm:t>
    </dgm:pt>
    <dgm:pt modelId="{4AA8696C-0A08-4D05-97E7-5CBA60EC45AF}">
      <dgm:prSet phldrT="[Text]" custT="1"/>
      <dgm:spPr/>
      <dgm:t>
        <a:bodyPr/>
        <a:lstStyle/>
        <a:p>
          <a:r>
            <a:rPr lang="th-TH" sz="2800" dirty="0" smtClean="0"/>
            <a:t>สภาวะแวดล้อมจุลภาค เช่น ลูกค้า คู่แข่ง</a:t>
          </a:r>
          <a:endParaRPr lang="en-US" sz="2800" dirty="0"/>
        </a:p>
      </dgm:t>
    </dgm:pt>
    <dgm:pt modelId="{7BAC4EEE-D90A-41DE-B798-B13C06196A12}" type="parTrans" cxnId="{C9B5F378-C541-47A4-95B9-3DCDA3686C6F}">
      <dgm:prSet/>
      <dgm:spPr/>
      <dgm:t>
        <a:bodyPr/>
        <a:lstStyle/>
        <a:p>
          <a:endParaRPr lang="en-US"/>
        </a:p>
      </dgm:t>
    </dgm:pt>
    <dgm:pt modelId="{5D2BF551-EACA-428F-A2A6-82C553DA11E0}" type="sibTrans" cxnId="{C9B5F378-C541-47A4-95B9-3DCDA3686C6F}">
      <dgm:prSet/>
      <dgm:spPr/>
      <dgm:t>
        <a:bodyPr/>
        <a:lstStyle/>
        <a:p>
          <a:endParaRPr lang="en-US"/>
        </a:p>
      </dgm:t>
    </dgm:pt>
    <dgm:pt modelId="{C1B1A66D-92E7-42D3-8341-8DD392543EBB}">
      <dgm:prSet phldrT="[Text]"/>
      <dgm:spPr/>
      <dgm:t>
        <a:bodyPr/>
        <a:lstStyle/>
        <a:p>
          <a:r>
            <a:rPr lang="th-TH" dirty="0" smtClean="0"/>
            <a:t>อุปสรรค</a:t>
          </a:r>
        </a:p>
        <a:p>
          <a:r>
            <a:rPr lang="th-TH" dirty="0" smtClean="0"/>
            <a:t>(</a:t>
          </a:r>
          <a:r>
            <a:rPr lang="en-US" dirty="0" smtClean="0"/>
            <a:t>Threats</a:t>
          </a:r>
          <a:r>
            <a:rPr lang="th-TH" dirty="0" smtClean="0"/>
            <a:t>)</a:t>
          </a:r>
          <a:endParaRPr lang="en-US" dirty="0"/>
        </a:p>
      </dgm:t>
    </dgm:pt>
    <dgm:pt modelId="{D65CCDE4-07F8-46C9-9900-9536A76786CA}" type="parTrans" cxnId="{46556BE0-B694-4086-A114-32F376FFFB30}">
      <dgm:prSet/>
      <dgm:spPr/>
      <dgm:t>
        <a:bodyPr/>
        <a:lstStyle/>
        <a:p>
          <a:endParaRPr lang="en-US"/>
        </a:p>
      </dgm:t>
    </dgm:pt>
    <dgm:pt modelId="{A0D81F71-1579-4042-9D8B-F55DE44E8B09}" type="sibTrans" cxnId="{46556BE0-B694-4086-A114-32F376FFFB30}">
      <dgm:prSet/>
      <dgm:spPr/>
      <dgm:t>
        <a:bodyPr/>
        <a:lstStyle/>
        <a:p>
          <a:endParaRPr lang="en-US"/>
        </a:p>
      </dgm:t>
    </dgm:pt>
    <dgm:pt modelId="{C7EB3C3C-AA1F-4469-B1EF-87753D3B5858}">
      <dgm:prSet phldrT="[Text]" custT="1"/>
      <dgm:spPr/>
      <dgm:t>
        <a:bodyPr/>
        <a:lstStyle/>
        <a:p>
          <a:r>
            <a:rPr lang="th-TH" sz="2800" dirty="0" smtClean="0"/>
            <a:t>สภาวะแวดล้อมจุลภาค เช่น ลูกค้า คู่แข่ง</a:t>
          </a:r>
          <a:endParaRPr lang="en-US" sz="2800" dirty="0"/>
        </a:p>
      </dgm:t>
    </dgm:pt>
    <dgm:pt modelId="{EA2E25B1-665D-40B7-8353-882D17934B24}" type="parTrans" cxnId="{5F89277F-9491-4A25-8EE6-6EB2346BAC66}">
      <dgm:prSet/>
      <dgm:spPr/>
      <dgm:t>
        <a:bodyPr/>
        <a:lstStyle/>
        <a:p>
          <a:endParaRPr lang="en-US"/>
        </a:p>
      </dgm:t>
    </dgm:pt>
    <dgm:pt modelId="{C5E92767-E104-42C8-9C59-126F38550365}" type="sibTrans" cxnId="{5F89277F-9491-4A25-8EE6-6EB2346BAC66}">
      <dgm:prSet/>
      <dgm:spPr/>
      <dgm:t>
        <a:bodyPr/>
        <a:lstStyle/>
        <a:p>
          <a:endParaRPr lang="en-US"/>
        </a:p>
      </dgm:t>
    </dgm:pt>
    <dgm:pt modelId="{265F1432-D328-4C28-AA0F-947929E7BB6F}">
      <dgm:prSet phldrT="[Text]" custT="1"/>
      <dgm:spPr/>
      <dgm:t>
        <a:bodyPr/>
        <a:lstStyle/>
        <a:p>
          <a:r>
            <a:rPr lang="th-TH" sz="2800" dirty="0" smtClean="0"/>
            <a:t>สภาวะแวดล้อมมหภาค เช่น ประชากร เศรษฐกิจ เทคโนโลยี สังคมและวัฒนธรรม การเมืองและกฏหมาย ทรัพยากรธรรมชาติ</a:t>
          </a:r>
          <a:endParaRPr lang="en-US" sz="2800" dirty="0"/>
        </a:p>
      </dgm:t>
    </dgm:pt>
    <dgm:pt modelId="{1205B4F9-13C8-4F90-B8DB-1F4CC6F61491}" type="parTrans" cxnId="{2E555F9E-47DF-4857-96E8-B78460436E0C}">
      <dgm:prSet/>
      <dgm:spPr/>
      <dgm:t>
        <a:bodyPr/>
        <a:lstStyle/>
        <a:p>
          <a:endParaRPr lang="en-US"/>
        </a:p>
      </dgm:t>
    </dgm:pt>
    <dgm:pt modelId="{473AA1E2-51EF-4FED-B495-72B1BBDB045F}" type="sibTrans" cxnId="{2E555F9E-47DF-4857-96E8-B78460436E0C}">
      <dgm:prSet/>
      <dgm:spPr/>
      <dgm:t>
        <a:bodyPr/>
        <a:lstStyle/>
        <a:p>
          <a:endParaRPr lang="en-US"/>
        </a:p>
      </dgm:t>
    </dgm:pt>
    <dgm:pt modelId="{2FBB6B93-94BA-4A9F-9176-73F8335944B5}">
      <dgm:prSet custT="1"/>
      <dgm:spPr/>
      <dgm:t>
        <a:bodyPr/>
        <a:lstStyle/>
        <a:p>
          <a:r>
            <a:rPr lang="th-TH" sz="2800" dirty="0" smtClean="0"/>
            <a:t>สภาวะแวดล้อมมหภาค เช่น ประชากร เศรษฐกิจ เทคโนโลยี สังคมและวัฒนธรรม การเมืองและกฏหมาย ทรัพยากรธรรมชาติ</a:t>
          </a:r>
          <a:endParaRPr lang="en-US" sz="2800" dirty="0"/>
        </a:p>
      </dgm:t>
    </dgm:pt>
    <dgm:pt modelId="{8CD9F1CA-C275-4B89-93C4-AE6FC2724149}" type="parTrans" cxnId="{7690DC73-86BC-4DEA-A322-1781E72F5114}">
      <dgm:prSet/>
      <dgm:spPr/>
      <dgm:t>
        <a:bodyPr/>
        <a:lstStyle/>
        <a:p>
          <a:endParaRPr lang="en-US"/>
        </a:p>
      </dgm:t>
    </dgm:pt>
    <dgm:pt modelId="{92B9C589-FA86-4AF1-B742-EE57504689DB}" type="sibTrans" cxnId="{7690DC73-86BC-4DEA-A322-1781E72F5114}">
      <dgm:prSet/>
      <dgm:spPr/>
      <dgm:t>
        <a:bodyPr/>
        <a:lstStyle/>
        <a:p>
          <a:endParaRPr lang="en-US"/>
        </a:p>
      </dgm:t>
    </dgm:pt>
    <dgm:pt modelId="{8C8B5BEE-22BD-435C-B7EE-B40AC55A9501}" type="pres">
      <dgm:prSet presAssocID="{ABEDA3FC-6E76-48D3-A9C5-7663964F76F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9006531-201C-4225-870A-11CD00FD6C4F}" type="pres">
      <dgm:prSet presAssocID="{BE9013F4-C761-4CF3-A9A1-37689556C42E}" presName="linNode" presStyleCnt="0"/>
      <dgm:spPr/>
    </dgm:pt>
    <dgm:pt modelId="{022591F4-AF66-44A2-95C0-2FF020E9ACDD}" type="pres">
      <dgm:prSet presAssocID="{BE9013F4-C761-4CF3-A9A1-37689556C42E}" presName="parentShp" presStyleLbl="node1" presStyleIdx="0" presStyleCnt="2" custScaleX="69678" custScaleY="604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2A068-6EAA-4C7A-85FB-696615F574AF}" type="pres">
      <dgm:prSet presAssocID="{BE9013F4-C761-4CF3-A9A1-37689556C42E}" presName="childShp" presStyleLbl="bgAccFollowNode1" presStyleIdx="0" presStyleCnt="2" custScaleX="111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54EAF6-0E16-48C8-A8F1-AB02E6B6CF32}" type="pres">
      <dgm:prSet presAssocID="{79DEF0D1-C817-4185-9A3A-5E1C794B883A}" presName="spacing" presStyleCnt="0"/>
      <dgm:spPr/>
    </dgm:pt>
    <dgm:pt modelId="{EE349D99-D7B5-45FC-9D20-F35AE1662097}" type="pres">
      <dgm:prSet presAssocID="{C1B1A66D-92E7-42D3-8341-8DD392543EBB}" presName="linNode" presStyleCnt="0"/>
      <dgm:spPr/>
    </dgm:pt>
    <dgm:pt modelId="{8F303B90-CAAC-4298-82B4-EC5D82F7D7E8}" type="pres">
      <dgm:prSet presAssocID="{C1B1A66D-92E7-42D3-8341-8DD392543EBB}" presName="parentShp" presStyleLbl="node1" presStyleIdx="1" presStyleCnt="2" custScaleX="78261" custScaleY="611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86075-8A8F-4DCC-A4CF-6F4174DB6E0E}" type="pres">
      <dgm:prSet presAssocID="{C1B1A66D-92E7-42D3-8341-8DD392543EBB}" presName="childShp" presStyleLbl="bgAccFollowNode1" presStyleIdx="1" presStyleCnt="2" custScaleX="1115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36FE74-2B80-4504-9FFA-75A5648E0890}" type="presOf" srcId="{ABEDA3FC-6E76-48D3-A9C5-7663964F76F8}" destId="{8C8B5BEE-22BD-435C-B7EE-B40AC55A9501}" srcOrd="0" destOrd="0" presId="urn:microsoft.com/office/officeart/2005/8/layout/vList6"/>
    <dgm:cxn modelId="{09D26B64-65CA-4C2E-91A8-BDE50BB71060}" type="presOf" srcId="{BE9013F4-C761-4CF3-A9A1-37689556C42E}" destId="{022591F4-AF66-44A2-95C0-2FF020E9ACDD}" srcOrd="0" destOrd="0" presId="urn:microsoft.com/office/officeart/2005/8/layout/vList6"/>
    <dgm:cxn modelId="{46556BE0-B694-4086-A114-32F376FFFB30}" srcId="{ABEDA3FC-6E76-48D3-A9C5-7663964F76F8}" destId="{C1B1A66D-92E7-42D3-8341-8DD392543EBB}" srcOrd="1" destOrd="0" parTransId="{D65CCDE4-07F8-46C9-9900-9536A76786CA}" sibTransId="{A0D81F71-1579-4042-9D8B-F55DE44E8B09}"/>
    <dgm:cxn modelId="{B6F0D982-2BF4-43BB-B351-9D94C4996187}" type="presOf" srcId="{4AA8696C-0A08-4D05-97E7-5CBA60EC45AF}" destId="{86B2A068-6EAA-4C7A-85FB-696615F574AF}" srcOrd="0" destOrd="0" presId="urn:microsoft.com/office/officeart/2005/8/layout/vList6"/>
    <dgm:cxn modelId="{2E555F9E-47DF-4857-96E8-B78460436E0C}" srcId="{BE9013F4-C761-4CF3-A9A1-37689556C42E}" destId="{265F1432-D328-4C28-AA0F-947929E7BB6F}" srcOrd="1" destOrd="0" parTransId="{1205B4F9-13C8-4F90-B8DB-1F4CC6F61491}" sibTransId="{473AA1E2-51EF-4FED-B495-72B1BBDB045F}"/>
    <dgm:cxn modelId="{CB889A9F-7DFF-4D69-968A-FD60653FD549}" type="presOf" srcId="{2FBB6B93-94BA-4A9F-9176-73F8335944B5}" destId="{5D986075-8A8F-4DCC-A4CF-6F4174DB6E0E}" srcOrd="0" destOrd="1" presId="urn:microsoft.com/office/officeart/2005/8/layout/vList6"/>
    <dgm:cxn modelId="{15B1AEB7-CC60-44F2-9F20-BFA2F5AB9BBC}" type="presOf" srcId="{265F1432-D328-4C28-AA0F-947929E7BB6F}" destId="{86B2A068-6EAA-4C7A-85FB-696615F574AF}" srcOrd="0" destOrd="1" presId="urn:microsoft.com/office/officeart/2005/8/layout/vList6"/>
    <dgm:cxn modelId="{7690DC73-86BC-4DEA-A322-1781E72F5114}" srcId="{C1B1A66D-92E7-42D3-8341-8DD392543EBB}" destId="{2FBB6B93-94BA-4A9F-9176-73F8335944B5}" srcOrd="1" destOrd="0" parTransId="{8CD9F1CA-C275-4B89-93C4-AE6FC2724149}" sibTransId="{92B9C589-FA86-4AF1-B742-EE57504689DB}"/>
    <dgm:cxn modelId="{5D616B52-314F-4C34-9547-99540C322CF3}" type="presOf" srcId="{C7EB3C3C-AA1F-4469-B1EF-87753D3B5858}" destId="{5D986075-8A8F-4DCC-A4CF-6F4174DB6E0E}" srcOrd="0" destOrd="0" presId="urn:microsoft.com/office/officeart/2005/8/layout/vList6"/>
    <dgm:cxn modelId="{C9B5F378-C541-47A4-95B9-3DCDA3686C6F}" srcId="{BE9013F4-C761-4CF3-A9A1-37689556C42E}" destId="{4AA8696C-0A08-4D05-97E7-5CBA60EC45AF}" srcOrd="0" destOrd="0" parTransId="{7BAC4EEE-D90A-41DE-B798-B13C06196A12}" sibTransId="{5D2BF551-EACA-428F-A2A6-82C553DA11E0}"/>
    <dgm:cxn modelId="{5F89277F-9491-4A25-8EE6-6EB2346BAC66}" srcId="{C1B1A66D-92E7-42D3-8341-8DD392543EBB}" destId="{C7EB3C3C-AA1F-4469-B1EF-87753D3B5858}" srcOrd="0" destOrd="0" parTransId="{EA2E25B1-665D-40B7-8353-882D17934B24}" sibTransId="{C5E92767-E104-42C8-9C59-126F38550365}"/>
    <dgm:cxn modelId="{CF31F7F1-A61B-487F-B125-0353B40D25F7}" srcId="{ABEDA3FC-6E76-48D3-A9C5-7663964F76F8}" destId="{BE9013F4-C761-4CF3-A9A1-37689556C42E}" srcOrd="0" destOrd="0" parTransId="{F07515D5-8AA7-4222-9615-F6A9650065FD}" sibTransId="{79DEF0D1-C817-4185-9A3A-5E1C794B883A}"/>
    <dgm:cxn modelId="{FE00BFCB-4388-465D-82C8-24ED54F3C524}" type="presOf" srcId="{C1B1A66D-92E7-42D3-8341-8DD392543EBB}" destId="{8F303B90-CAAC-4298-82B4-EC5D82F7D7E8}" srcOrd="0" destOrd="0" presId="urn:microsoft.com/office/officeart/2005/8/layout/vList6"/>
    <dgm:cxn modelId="{6FCB000D-ADDC-4D39-B0BE-88F374FB8127}" type="presParOf" srcId="{8C8B5BEE-22BD-435C-B7EE-B40AC55A9501}" destId="{29006531-201C-4225-870A-11CD00FD6C4F}" srcOrd="0" destOrd="0" presId="urn:microsoft.com/office/officeart/2005/8/layout/vList6"/>
    <dgm:cxn modelId="{430A00E7-3D83-479C-ACCF-2FC74E34ADB6}" type="presParOf" srcId="{29006531-201C-4225-870A-11CD00FD6C4F}" destId="{022591F4-AF66-44A2-95C0-2FF020E9ACDD}" srcOrd="0" destOrd="0" presId="urn:microsoft.com/office/officeart/2005/8/layout/vList6"/>
    <dgm:cxn modelId="{1AACC706-7C9E-4180-99A9-14BA86077F10}" type="presParOf" srcId="{29006531-201C-4225-870A-11CD00FD6C4F}" destId="{86B2A068-6EAA-4C7A-85FB-696615F574AF}" srcOrd="1" destOrd="0" presId="urn:microsoft.com/office/officeart/2005/8/layout/vList6"/>
    <dgm:cxn modelId="{6675FF87-EA65-4410-9A25-64009A003418}" type="presParOf" srcId="{8C8B5BEE-22BD-435C-B7EE-B40AC55A9501}" destId="{3754EAF6-0E16-48C8-A8F1-AB02E6B6CF32}" srcOrd="1" destOrd="0" presId="urn:microsoft.com/office/officeart/2005/8/layout/vList6"/>
    <dgm:cxn modelId="{EC09343F-E31B-413C-9A47-46C0A757037E}" type="presParOf" srcId="{8C8B5BEE-22BD-435C-B7EE-B40AC55A9501}" destId="{EE349D99-D7B5-45FC-9D20-F35AE1662097}" srcOrd="2" destOrd="0" presId="urn:microsoft.com/office/officeart/2005/8/layout/vList6"/>
    <dgm:cxn modelId="{DBDBDAD5-86CC-4C54-9F4C-7A8B4ACEBF1D}" type="presParOf" srcId="{EE349D99-D7B5-45FC-9D20-F35AE1662097}" destId="{8F303B90-CAAC-4298-82B4-EC5D82F7D7E8}" srcOrd="0" destOrd="0" presId="urn:microsoft.com/office/officeart/2005/8/layout/vList6"/>
    <dgm:cxn modelId="{9DC99B9E-489F-41AC-B95A-95B755B28457}" type="presParOf" srcId="{EE349D99-D7B5-45FC-9D20-F35AE1662097}" destId="{5D986075-8A8F-4DCC-A4CF-6F4174DB6E0E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2A068-6EAA-4C7A-85FB-696615F574AF}">
      <dsp:nvSpPr>
        <dsp:cNvPr id="0" name=""/>
        <dsp:cNvSpPr/>
      </dsp:nvSpPr>
      <dsp:spPr>
        <a:xfrm>
          <a:off x="2880319" y="610"/>
          <a:ext cx="4968552" cy="23804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จุดแข็งด้านการตลาด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จุดแข็งด้านการเงิน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จุดแข็งด้านการผลิต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จุดแข็งด้านบุคลากร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ฯลฯ</a:t>
          </a:r>
          <a:endParaRPr lang="en-US" sz="2400" kern="1200" dirty="0"/>
        </a:p>
      </dsp:txBody>
      <dsp:txXfrm>
        <a:off x="2880319" y="610"/>
        <a:ext cx="4968552" cy="2380420"/>
      </dsp:txXfrm>
    </dsp:sp>
    <dsp:sp modelId="{022591F4-AF66-44A2-95C0-2FF020E9ACDD}">
      <dsp:nvSpPr>
        <dsp:cNvPr id="0" name=""/>
        <dsp:cNvSpPr/>
      </dsp:nvSpPr>
      <dsp:spPr>
        <a:xfrm>
          <a:off x="432048" y="509437"/>
          <a:ext cx="2448270" cy="13627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/>
            <a:t>จุดแข็ง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/>
            <a:t>(</a:t>
          </a:r>
          <a:r>
            <a:rPr lang="en-US" sz="2500" kern="1200" dirty="0" smtClean="0"/>
            <a:t>Strengths</a:t>
          </a:r>
          <a:r>
            <a:rPr lang="th-TH" sz="2500" kern="1200" dirty="0" smtClean="0"/>
            <a:t>)</a:t>
          </a:r>
          <a:endParaRPr lang="en-US" sz="2500" kern="1200" dirty="0"/>
        </a:p>
      </dsp:txBody>
      <dsp:txXfrm>
        <a:off x="432048" y="509437"/>
        <a:ext cx="2448270" cy="1362766"/>
      </dsp:txXfrm>
    </dsp:sp>
    <dsp:sp modelId="{5D986075-8A8F-4DCC-A4CF-6F4174DB6E0E}">
      <dsp:nvSpPr>
        <dsp:cNvPr id="0" name=""/>
        <dsp:cNvSpPr/>
      </dsp:nvSpPr>
      <dsp:spPr>
        <a:xfrm>
          <a:off x="2808308" y="2619073"/>
          <a:ext cx="4968552" cy="2380420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จุดอ่อนด้านการตลาด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จุดอ่อนด้านการเงิน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จุดอ่อนด้านการผลิต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จุดอ่อนด้านบุคลากร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400" kern="1200" dirty="0" smtClean="0"/>
            <a:t>ฯลฯ</a:t>
          </a:r>
          <a:endParaRPr lang="en-US" sz="2400" kern="1200" dirty="0"/>
        </a:p>
      </dsp:txBody>
      <dsp:txXfrm>
        <a:off x="2808308" y="2619073"/>
        <a:ext cx="4968552" cy="2380420"/>
      </dsp:txXfrm>
    </dsp:sp>
    <dsp:sp modelId="{8F303B90-CAAC-4298-82B4-EC5D82F7D7E8}">
      <dsp:nvSpPr>
        <dsp:cNvPr id="0" name=""/>
        <dsp:cNvSpPr/>
      </dsp:nvSpPr>
      <dsp:spPr>
        <a:xfrm>
          <a:off x="504059" y="3096347"/>
          <a:ext cx="2304248" cy="14258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/>
            <a:t>จุดอ่อน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/>
            <a:t>(</a:t>
          </a:r>
          <a:r>
            <a:rPr lang="en-US" sz="2500" kern="1200" dirty="0" smtClean="0"/>
            <a:t>Weaknesses</a:t>
          </a:r>
          <a:r>
            <a:rPr lang="th-TH" sz="2500" kern="1200" dirty="0" smtClean="0"/>
            <a:t>)</a:t>
          </a:r>
          <a:endParaRPr lang="en-US" sz="2500" kern="1200" dirty="0"/>
        </a:p>
      </dsp:txBody>
      <dsp:txXfrm>
        <a:off x="504059" y="3096347"/>
        <a:ext cx="2304248" cy="14258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B2A068-6EAA-4C7A-85FB-696615F574AF}">
      <dsp:nvSpPr>
        <dsp:cNvPr id="0" name=""/>
        <dsp:cNvSpPr/>
      </dsp:nvSpPr>
      <dsp:spPr>
        <a:xfrm>
          <a:off x="2544084" y="575"/>
          <a:ext cx="5592819" cy="2243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kern="1200" dirty="0" smtClean="0"/>
            <a:t>สภาวะแวดล้อมจุลภาค เช่น ลูกค้า คู่แข่ง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kern="1200" dirty="0" smtClean="0"/>
            <a:t>สภาวะแวดล้อมมหภาค เช่น ประชากร เศรษฐกิจ เทคโนโลยี สังคมและวัฒนธรรม การเมืองและกฏหมาย ทรัพยากรธรรมชาติ</a:t>
          </a:r>
          <a:endParaRPr lang="en-US" sz="2800" kern="1200" dirty="0"/>
        </a:p>
      </dsp:txBody>
      <dsp:txXfrm>
        <a:off x="2544084" y="575"/>
        <a:ext cx="5592819" cy="2243295"/>
      </dsp:txXfrm>
    </dsp:sp>
    <dsp:sp modelId="{022591F4-AF66-44A2-95C0-2FF020E9ACDD}">
      <dsp:nvSpPr>
        <dsp:cNvPr id="0" name=""/>
        <dsp:cNvSpPr/>
      </dsp:nvSpPr>
      <dsp:spPr>
        <a:xfrm>
          <a:off x="216023" y="444243"/>
          <a:ext cx="2328061" cy="1355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โอกาส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(</a:t>
          </a:r>
          <a:r>
            <a:rPr lang="en-US" sz="2200" kern="1200" dirty="0" smtClean="0"/>
            <a:t>Opportunities</a:t>
          </a:r>
          <a:r>
            <a:rPr lang="th-TH" sz="2200" kern="1200" dirty="0" smtClean="0"/>
            <a:t>)</a:t>
          </a:r>
          <a:endParaRPr lang="en-US" sz="2200" kern="1200" dirty="0"/>
        </a:p>
      </dsp:txBody>
      <dsp:txXfrm>
        <a:off x="216023" y="444243"/>
        <a:ext cx="2328061" cy="1355960"/>
      </dsp:txXfrm>
    </dsp:sp>
    <dsp:sp modelId="{5D986075-8A8F-4DCC-A4CF-6F4174DB6E0E}">
      <dsp:nvSpPr>
        <dsp:cNvPr id="0" name=""/>
        <dsp:cNvSpPr/>
      </dsp:nvSpPr>
      <dsp:spPr>
        <a:xfrm>
          <a:off x="2687471" y="2468200"/>
          <a:ext cx="5592819" cy="224329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kern="1200" dirty="0" smtClean="0"/>
            <a:t>สภาวะแวดล้อมจุลภาค เช่น ลูกค้า คู่แข่ง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800" kern="1200" dirty="0" smtClean="0"/>
            <a:t>สภาวะแวดล้อมมหภาค เช่น ประชากร เศรษฐกิจ เทคโนโลยี สังคมและวัฒนธรรม การเมืองและกฏหมาย ทรัพยากรธรรมชาติ</a:t>
          </a:r>
          <a:endParaRPr lang="en-US" sz="2800" kern="1200" dirty="0"/>
        </a:p>
      </dsp:txBody>
      <dsp:txXfrm>
        <a:off x="2687471" y="2468200"/>
        <a:ext cx="5592819" cy="2243295"/>
      </dsp:txXfrm>
    </dsp:sp>
    <dsp:sp modelId="{8F303B90-CAAC-4298-82B4-EC5D82F7D7E8}">
      <dsp:nvSpPr>
        <dsp:cNvPr id="0" name=""/>
        <dsp:cNvSpPr/>
      </dsp:nvSpPr>
      <dsp:spPr>
        <a:xfrm>
          <a:off x="72637" y="2904521"/>
          <a:ext cx="2614833" cy="1370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อุปสรรค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200" kern="1200" dirty="0" smtClean="0"/>
            <a:t>(</a:t>
          </a:r>
          <a:r>
            <a:rPr lang="en-US" sz="2200" kern="1200" dirty="0" smtClean="0"/>
            <a:t>Threats</a:t>
          </a:r>
          <a:r>
            <a:rPr lang="th-TH" sz="2200" kern="1200" dirty="0" smtClean="0"/>
            <a:t>)</a:t>
          </a:r>
          <a:endParaRPr lang="en-US" sz="2200" kern="1200" dirty="0"/>
        </a:p>
      </dsp:txBody>
      <dsp:txXfrm>
        <a:off x="72637" y="2904521"/>
        <a:ext cx="2614833" cy="1370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8A07E4-2C21-471A-B849-2F03600D13D0}" type="datetimeFigureOut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8BB7451-20ED-4DC4-B7C6-F9465E11F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6A361-4BB7-4891-861B-8E7AFAC96387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6" name="ตัวยึด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48D90E4-0B6D-4120-87B0-80F062A5155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1966F3-D4BE-47F2-B997-BAB693FCAEB4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7BB85-B91D-4769-8955-681EED93658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วงรี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วงรี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3" name="ตัวยึดหมายเลขภาพนิ่ง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B77DE-D2DB-4DAD-9BEC-A21D4E4739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4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05685-791A-4C10-8340-FB8BCAD3394E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78796-53BC-48FB-ADD8-04242711631B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6390D8-D6CF-45D9-B6C9-94B7147E618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5" name="ตัวยึดท้ายกระดาษ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ตัวยึดวันที่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AF783-AFAF-4E45-82A6-AEDBD3DEE5D1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C365C6B-B8FC-4590-936B-5E4DD1A3811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ตัวยึดเนื้อหา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2" name="ตัวยึดเนื้อหา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ยึดวันที่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85CC3-4DF5-4E37-81EE-05741DCF5BB0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7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845DF-D7E1-4120-8EBB-7CA0CAEE796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สี่เหลี่ยมผืนผ้า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วงรี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วงรี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4" name="ตัวยึดเนื้อหา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6" name="ตัวยึดเนื้อหา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23" name="ชื่อเรื่อง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8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21E5C-D3C2-4F00-8B80-D156911C892D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9" name="ตัวยึด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20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4B154B18-59B3-448B-8FCA-09B9371D038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4686-0DC4-4043-B727-B1AD96910ADA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FB091-7633-4922-BD69-AE7322DBFB92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" name="สี่เหลี่ยมผืนผ้า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" name="สี่เหลี่ยมผืนผ้า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สี่เหลี่ยมผืนผ้า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12939-7159-4407-812F-6B6EF1C222B2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9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B469685-822D-4723-9C6D-13EB143FE27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วงรี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0" name="ตัวยึดเนื้อหา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1CBD2C-B308-44FF-9FC6-5F66AF43CBB3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FE35A-7934-4178-A0B1-E992C2B81C77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สี่เหลี่ยมผืนผ้า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สี่เหลี่ยมผืนผ้า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สี่เหลี่ยมผืนผ้า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สี่เหลี่ยมผืนผ้า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วงรี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วงรี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สี่เหลี่ยมผืนผ้า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h-TH" noProof="0" smtClean="0"/>
              <a:t>คลิกไอคอนเพื่อเพิ่มรูปภาพ</a:t>
            </a:r>
            <a:endParaRPr lang="en-US" noProof="0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6" name="ตัวยึดหมายเลขภาพนิ่ง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E8A62-9A1E-4B39-A395-5FC81D03F45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7" name="ตัวยึดวันที่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E6ED7-15E6-481C-9715-87B86716D093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18" name="ตัวยึดท้ายกระดาษ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สี่เหลี่ยมผืนผ้า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8" name="สี่เหลี่ยมผืนผ้า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สี่เหลี่ยมผืนผ้า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9" name="สี่เหลี่ยมผืนผ้า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478BF6-4F00-4B30-9238-D1D03A3A9849}" type="datetimeFigureOut">
              <a:rPr lang="th-TH"/>
              <a:pPr>
                <a:defRPr/>
              </a:pPr>
              <a:t>20/01/59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สี่เหลี่ยมผืนผ้า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วงรี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วงรี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A28C48AD-C58A-4A68-B3E2-A3469F50320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  <p:sp>
        <p:nvSpPr>
          <p:cNvPr id="1038" name="ตัวยึดชื่อเรื่อง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  <a:endParaRPr lang="en-US" smtClean="0"/>
          </a:p>
        </p:txBody>
      </p:sp>
      <p:sp>
        <p:nvSpPr>
          <p:cNvPr id="1039" name="ตัวยึดข้อความ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cs typeface="Cordia New" pitchFamily="34" charset="-34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825" y="2636838"/>
            <a:ext cx="8713788" cy="16573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5400" b="1" dirty="0" smtClean="0">
                <a:solidFill>
                  <a:srgbClr val="7030A0"/>
                </a:solidFill>
              </a:rPr>
              <a:t/>
            </a:r>
            <a:br>
              <a:rPr lang="th-TH" sz="5400" b="1" dirty="0" smtClean="0">
                <a:solidFill>
                  <a:srgbClr val="7030A0"/>
                </a:solidFill>
              </a:rPr>
            </a:br>
            <a:r>
              <a:rPr lang="th-TH" sz="5400" b="1" dirty="0" smtClean="0">
                <a:solidFill>
                  <a:srgbClr val="7030A0"/>
                </a:solidFill>
              </a:rPr>
              <a:t/>
            </a:r>
            <a:br>
              <a:rPr lang="th-TH" sz="5400" b="1" dirty="0" smtClean="0">
                <a:solidFill>
                  <a:srgbClr val="7030A0"/>
                </a:solidFill>
              </a:rPr>
            </a:br>
            <a:r>
              <a:rPr lang="th-TH" sz="5400" b="1" dirty="0" smtClean="0">
                <a:solidFill>
                  <a:srgbClr val="7030A0"/>
                </a:solidFill>
              </a:rPr>
              <a:t>การวางแผนและการจัดการเชิงกลยุทธ์</a:t>
            </a:r>
            <a:br>
              <a:rPr lang="th-TH" sz="5400" b="1" dirty="0" smtClean="0">
                <a:solidFill>
                  <a:srgbClr val="7030A0"/>
                </a:solidFill>
              </a:rPr>
            </a:br>
            <a:r>
              <a:rPr lang="en-US" sz="5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48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Planning &amp;</a:t>
            </a:r>
            <a:r>
              <a:rPr lang="en-US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 Strategic Management</a:t>
            </a:r>
            <a:r>
              <a:rPr lang="en-US" sz="5400" b="1" dirty="0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)</a:t>
            </a:r>
            <a:endParaRPr lang="en-US" sz="5400" b="1" dirty="0" smtClean="0">
              <a:solidFill>
                <a:srgbClr val="7030A0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50825" y="333375"/>
            <a:ext cx="8713788" cy="165735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h-TH" sz="5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/>
            </a:r>
            <a:br>
              <a:rPr lang="th-TH" sz="5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</a:br>
            <a:r>
              <a:rPr lang="th-TH" sz="5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บทที่ 2</a:t>
            </a:r>
            <a:endParaRPr lang="en-US" sz="5400" b="1" dirty="0">
              <a:solidFill>
                <a:srgbClr val="7030A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95362"/>
          </a:xfrm>
        </p:spPr>
        <p:txBody>
          <a:bodyPr/>
          <a:lstStyle/>
          <a:p>
            <a:r>
              <a:rPr lang="th-TH" sz="4000" b="1" smtClean="0">
                <a:solidFill>
                  <a:srgbClr val="00B050"/>
                </a:solidFill>
                <a:latin typeface="Angsana New" pitchFamily="18" charset="-34"/>
              </a:rPr>
              <a:t>การจัดการเชิงกลยุทธ์ </a:t>
            </a:r>
            <a:r>
              <a:rPr lang="en-US" sz="4000" b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(Strategic Management)</a:t>
            </a:r>
            <a:endParaRPr lang="en-US" altLang="ko-KR" sz="40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684213" y="1125538"/>
            <a:ext cx="79200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endParaRPr lang="th-TH" dirty="0">
              <a:solidFill>
                <a:srgbClr val="C00000"/>
              </a:solidFill>
              <a:latin typeface="Angsana New" pitchFamily="18" charset="-34"/>
            </a:endParaRPr>
          </a:p>
          <a:p>
            <a:pPr algn="thaiDist">
              <a:defRPr/>
            </a:pPr>
            <a:r>
              <a:rPr lang="th-TH" sz="4400" b="1" dirty="0">
                <a:solidFill>
                  <a:srgbClr val="C00000"/>
                </a:solidFill>
                <a:latin typeface="Angsana New" pitchFamily="18" charset="-34"/>
              </a:rPr>
              <a:t>การจัดการเชิงกลยุทธ์ หมายถึง </a:t>
            </a:r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</a:rPr>
              <a:t>การวางแผน การดำเนินการและการควบคุมในแนวทางกลยุทธ์ ซึ่งจะช่วยให้การบริหารเป็นไปอย่างมีประสิทธิภาพและประสิทธิผล</a:t>
            </a: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Font typeface="Arial" charset="0"/>
              <a:buNone/>
              <a:defRPr/>
            </a:pPr>
            <a:endParaRPr lang="en-US" altLang="ko-KR" sz="4800" dirty="0">
              <a:solidFill>
                <a:srgbClr val="0070C0"/>
              </a:solidFill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3600" dirty="0"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95362"/>
          </a:xfrm>
        </p:spPr>
        <p:txBody>
          <a:bodyPr/>
          <a:lstStyle/>
          <a:p>
            <a:r>
              <a:rPr lang="th-TH" sz="4000" b="1" smtClean="0">
                <a:solidFill>
                  <a:srgbClr val="00B050"/>
                </a:solidFill>
                <a:latin typeface="Angsana New" pitchFamily="18" charset="-34"/>
              </a:rPr>
              <a:t>การจัดการเชิงกลยุทธ์ </a:t>
            </a:r>
            <a:r>
              <a:rPr lang="en-US" sz="4000" b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(Strategic Management)</a:t>
            </a:r>
            <a:endParaRPr lang="en-US" altLang="ko-KR" sz="40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250825" y="1628775"/>
            <a:ext cx="849788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4400" b="1" dirty="0">
                <a:solidFill>
                  <a:srgbClr val="C00000"/>
                </a:solidFill>
                <a:latin typeface="Angsana New" pitchFamily="18" charset="-34"/>
              </a:rPr>
              <a:t>การวางแผนกลยุทธ์ หมายถึง </a:t>
            </a:r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</a:rPr>
              <a:t>การพัฒนาแผนระยะยาวขององค์กรบนฐานของโอกาสและอุปสรรคจากการประเมินสภาวะแวดล้อมภายนอก จุดแข็งและจุดอ่อนขององค์กรจากการประเมินสภาวะแวดล้อมภายใน</a:t>
            </a:r>
            <a:endParaRPr lang="en-US" sz="4400" b="1" dirty="0">
              <a:solidFill>
                <a:srgbClr val="002060"/>
              </a:solidFill>
              <a:latin typeface="Angsana New" pitchFamily="18" charset="-34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Font typeface="Arial" charset="0"/>
              <a:buNone/>
              <a:defRPr/>
            </a:pPr>
            <a:endParaRPr lang="en-US" altLang="ko-KR" sz="4800" dirty="0">
              <a:solidFill>
                <a:srgbClr val="0070C0"/>
              </a:solidFill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3600" dirty="0"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95362"/>
          </a:xfrm>
        </p:spPr>
        <p:txBody>
          <a:bodyPr/>
          <a:lstStyle/>
          <a:p>
            <a:r>
              <a:rPr lang="th-TH" sz="3600" b="1" smtClean="0">
                <a:solidFill>
                  <a:srgbClr val="00B050"/>
                </a:solidFill>
                <a:latin typeface="Angsana New" pitchFamily="18" charset="-34"/>
              </a:rPr>
              <a:t>การจัดการเชิงกลยุทธ์กับแนวคิดการจัดการสมัยใหม่</a:t>
            </a:r>
            <a:endParaRPr lang="en-US" altLang="ko-KR" sz="36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95288" y="1628775"/>
            <a:ext cx="8424862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4000" b="1" dirty="0">
                <a:solidFill>
                  <a:srgbClr val="002060"/>
                </a:solidFill>
                <a:latin typeface="Angsana New" pitchFamily="18" charset="-34"/>
              </a:rPr>
              <a:t>การจัดการเชิงกลยุทธ์ 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</a:rPr>
              <a:t>และ </a:t>
            </a:r>
            <a:r>
              <a:rPr lang="th-TH" sz="4000" b="1" dirty="0">
                <a:solidFill>
                  <a:srgbClr val="002060"/>
                </a:solidFill>
                <a:latin typeface="Angsana New" pitchFamily="18" charset="-34"/>
              </a:rPr>
              <a:t>แนวคิดการจัดการสมัยใหม่ </a:t>
            </a:r>
            <a:r>
              <a:rPr lang="th-TH" sz="4000" b="1" dirty="0">
                <a:solidFill>
                  <a:srgbClr val="C00000"/>
                </a:solidFill>
                <a:latin typeface="Angsana New" pitchFamily="18" charset="-34"/>
              </a:rPr>
              <a:t>มุ่งเน้นความเป็นเลิศของการจัดการ </a:t>
            </a:r>
            <a:r>
              <a:rPr lang="th-TH" sz="4000" b="1" dirty="0">
                <a:solidFill>
                  <a:srgbClr val="0070C0"/>
                </a:solidFill>
                <a:latin typeface="Angsana New" pitchFamily="18" charset="-34"/>
              </a:rPr>
              <a:t>ซึ่งมีลักษณะที่สำคัญ 4 ประการ</a:t>
            </a:r>
          </a:p>
          <a:p>
            <a:pPr marL="1428750" lvl="2" indent="-514350" algn="thaiDist">
              <a:buFont typeface="+mj-lt"/>
              <a:buAutoNum type="arabicPeriod"/>
              <a:defRPr/>
            </a:pP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เน้น</a:t>
            </a: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การจัดการเพื่ออนาคต</a:t>
            </a:r>
          </a:p>
          <a:p>
            <a:pPr marL="1428750" lvl="2" indent="-514350" algn="thaiDist">
              <a:buFont typeface="+mj-lt"/>
              <a:buAutoNum type="arabicPeriod"/>
              <a:defRPr/>
            </a:pP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การวางแผนกลยุทธ์</a:t>
            </a:r>
          </a:p>
          <a:p>
            <a:pPr marL="1428750" lvl="2" indent="-514350" algn="thaiDist">
              <a:buFont typeface="+mj-lt"/>
              <a:buAutoNum type="arabicPeriod"/>
              <a:defRPr/>
            </a:pP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การสร้างวัฒนธรรมองค์กร</a:t>
            </a:r>
          </a:p>
          <a:p>
            <a:pPr marL="1428750" lvl="2" indent="-514350" algn="thaiDist">
              <a:buFont typeface="+mj-lt"/>
              <a:buAutoNum type="arabicPeriod"/>
              <a:defRPr/>
            </a:pPr>
            <a:r>
              <a:rPr lang="th-TH" sz="3600" b="1" dirty="0">
                <a:solidFill>
                  <a:srgbClr val="0070C0"/>
                </a:solidFill>
                <a:latin typeface="Angsana New" pitchFamily="18" charset="-34"/>
              </a:rPr>
              <a:t>การสร้างความคล่องตัว</a:t>
            </a:r>
          </a:p>
          <a:p>
            <a:pPr algn="thaiDist">
              <a:defRPr/>
            </a:pPr>
            <a:endParaRPr lang="en-US" sz="4000" b="1" dirty="0">
              <a:solidFill>
                <a:srgbClr val="002060"/>
              </a:solidFill>
              <a:latin typeface="Angsana New" pitchFamily="18" charset="-34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Font typeface="Arial" charset="0"/>
              <a:buNone/>
              <a:defRPr/>
            </a:pPr>
            <a:endParaRPr lang="en-US" altLang="ko-KR" sz="4400" dirty="0">
              <a:solidFill>
                <a:srgbClr val="0070C0"/>
              </a:solidFill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3200" dirty="0"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793750"/>
          </a:xfrm>
        </p:spPr>
        <p:txBody>
          <a:bodyPr/>
          <a:lstStyle/>
          <a:p>
            <a:r>
              <a:rPr lang="th-TH" sz="4000" b="1" smtClean="0">
                <a:solidFill>
                  <a:srgbClr val="00B050"/>
                </a:solidFill>
                <a:latin typeface="Angsana New" pitchFamily="18" charset="-34"/>
              </a:rPr>
              <a:t>ขั้นตอนการจัดการเชิงกลยุทธ์</a:t>
            </a:r>
            <a:endParaRPr lang="en-US" altLang="ko-KR" sz="40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pic>
        <p:nvPicPr>
          <p:cNvPr id="25603" name="Content Placeholder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 b="52240"/>
          <a:stretch>
            <a:fillRect/>
          </a:stretch>
        </p:blipFill>
        <p:spPr>
          <a:xfrm>
            <a:off x="250825" y="1916113"/>
            <a:ext cx="8569325" cy="347186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793750"/>
          </a:xfrm>
        </p:spPr>
        <p:txBody>
          <a:bodyPr/>
          <a:lstStyle/>
          <a:p>
            <a:r>
              <a:rPr lang="th-TH" sz="4000" b="1" smtClean="0">
                <a:solidFill>
                  <a:srgbClr val="00B050"/>
                </a:solidFill>
                <a:latin typeface="Angsana New" pitchFamily="18" charset="-34"/>
              </a:rPr>
              <a:t>ขั้นตอนการจัดการเชิงกลยุทธ์</a:t>
            </a:r>
            <a:endParaRPr lang="en-US" altLang="ko-KR" sz="40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23850" y="1484313"/>
            <a:ext cx="856932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</a:rPr>
              <a:t>ขั้นที่ 1 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การประเมินสภาวะแวดล้อมภายนอกและภายในองค์กร   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</a:rPr>
              <a:t>1-5</a:t>
            </a:r>
          </a:p>
          <a:p>
            <a:pPr algn="thaiDist">
              <a:defRPr/>
            </a:pP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            (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External and Internal Environment Analysis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)</a:t>
            </a:r>
          </a:p>
          <a:p>
            <a:pPr algn="thaiDist">
              <a:defRPr/>
            </a:pPr>
            <a:endParaRPr lang="th-TH" sz="1800" dirty="0">
              <a:solidFill>
                <a:srgbClr val="C00000"/>
              </a:solidFill>
              <a:latin typeface="Angsana New" pitchFamily="18" charset="-34"/>
            </a:endParaRPr>
          </a:p>
          <a:p>
            <a:pPr algn="thaiDist">
              <a:defRPr/>
            </a:pP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</a:rPr>
              <a:t>ขั้นที่ 2 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การวางแผนกลยุทธ์ (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Strategic Planning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)                        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</a:rPr>
              <a:t>6</a:t>
            </a:r>
          </a:p>
          <a:p>
            <a:pPr algn="thaiDist">
              <a:defRPr/>
            </a:pPr>
            <a:endParaRPr lang="th-TH" sz="1800" dirty="0">
              <a:solidFill>
                <a:srgbClr val="C00000"/>
              </a:solidFill>
              <a:latin typeface="Angsana New" pitchFamily="18" charset="-34"/>
            </a:endParaRPr>
          </a:p>
          <a:p>
            <a:pPr algn="thaiDist">
              <a:defRPr/>
            </a:pP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</a:rPr>
              <a:t>ขั้นที่ 3 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การดำเนินกลยุทธ์ (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Strategic Implementation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)               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</a:rPr>
              <a:t>7</a:t>
            </a:r>
          </a:p>
          <a:p>
            <a:pPr algn="thaiDist">
              <a:defRPr/>
            </a:pPr>
            <a:endParaRPr lang="th-TH" sz="1800" dirty="0">
              <a:solidFill>
                <a:srgbClr val="C00000"/>
              </a:solidFill>
              <a:latin typeface="Angsana New" pitchFamily="18" charset="-34"/>
            </a:endParaRPr>
          </a:p>
          <a:p>
            <a:pPr algn="thaiDist">
              <a:defRPr/>
            </a:pPr>
            <a:r>
              <a:rPr lang="th-TH" sz="3600" b="1" dirty="0">
                <a:solidFill>
                  <a:srgbClr val="C00000"/>
                </a:solidFill>
                <a:latin typeface="Angsana New" pitchFamily="18" charset="-34"/>
              </a:rPr>
              <a:t>ขั้นที่ 4 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การควบคุมกลยุทธ์ (</a:t>
            </a:r>
            <a:r>
              <a:rPr lang="en-US" sz="3600" b="1" dirty="0">
                <a:solidFill>
                  <a:srgbClr val="002060"/>
                </a:solidFill>
                <a:latin typeface="Angsana New" pitchFamily="18" charset="-34"/>
              </a:rPr>
              <a:t>Strategic Controlling</a:t>
            </a:r>
            <a:r>
              <a:rPr lang="th-TH" sz="3600" b="1" dirty="0">
                <a:solidFill>
                  <a:srgbClr val="002060"/>
                </a:solidFill>
                <a:latin typeface="Angsana New" pitchFamily="18" charset="-34"/>
              </a:rPr>
              <a:t>)                     </a:t>
            </a:r>
            <a:r>
              <a:rPr lang="th-TH" sz="3600" b="1" dirty="0">
                <a:solidFill>
                  <a:srgbClr val="FF0000"/>
                </a:solidFill>
                <a:latin typeface="Angsana New" pitchFamily="18" charset="-34"/>
              </a:rPr>
              <a:t>8</a:t>
            </a:r>
            <a:endParaRPr lang="en-US" sz="3600" b="1" dirty="0">
              <a:solidFill>
                <a:srgbClr val="FF0000"/>
              </a:solidFill>
              <a:latin typeface="Angsana New" pitchFamily="18" charset="-34"/>
            </a:endParaRPr>
          </a:p>
          <a:p>
            <a:pPr marL="342900" indent="-342900" algn="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Font typeface="Arial" charset="0"/>
              <a:buNone/>
              <a:defRPr/>
            </a:pPr>
            <a:endParaRPr lang="en-US" altLang="ko-KR" sz="4000" dirty="0">
              <a:solidFill>
                <a:srgbClr val="0070C0"/>
              </a:solidFill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dirty="0"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863600"/>
          </a:xfrm>
        </p:spPr>
        <p:txBody>
          <a:bodyPr/>
          <a:lstStyle/>
          <a:p>
            <a:r>
              <a:rPr lang="th-TH" b="1" smtClean="0">
                <a:solidFill>
                  <a:srgbClr val="00B050"/>
                </a:solidFill>
                <a:latin typeface="Angsana New" pitchFamily="18" charset="-34"/>
              </a:rPr>
              <a:t>การประเมินสภาวะแวดล้อมขององค์กร</a:t>
            </a:r>
            <a:endParaRPr lang="en-US" altLang="ko-KR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580063" y="3644900"/>
            <a:ext cx="2879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latin typeface="Angsana New" pitchFamily="18" charset="-34"/>
                <a:ea typeface="+mj-ea"/>
                <a:cs typeface="+mj-cs"/>
              </a:rPr>
              <a:t>SWOT Analysis</a:t>
            </a:r>
            <a:endParaRPr lang="en-US" altLang="ko-KR" sz="4400" b="1" dirty="0">
              <a:solidFill>
                <a:srgbClr val="C00000"/>
              </a:solidFill>
              <a:latin typeface="+mj-lt"/>
              <a:ea typeface="굴림" pitchFamily="34" charset="-127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251520" y="1556792"/>
          <a:ext cx="8280920" cy="5000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830888" y="1844675"/>
            <a:ext cx="33131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h-TH" altLang="ko-KR" sz="3200" b="1" dirty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สภาวะแวดล้อมภายในองค์กร</a:t>
            </a:r>
            <a:endParaRPr lang="en-US" altLang="ko-KR" sz="3200" b="1" dirty="0">
              <a:solidFill>
                <a:srgbClr val="002060"/>
              </a:solidFill>
              <a:latin typeface="+mj-lt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4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940425" y="1341438"/>
            <a:ext cx="2881313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C00000"/>
                </a:solidFill>
                <a:latin typeface="Angsana New" pitchFamily="18" charset="-34"/>
                <a:ea typeface="+mj-ea"/>
                <a:cs typeface="+mj-cs"/>
              </a:rPr>
              <a:t>SWOT Analysis</a:t>
            </a:r>
            <a:endParaRPr lang="en-US" altLang="ko-KR" sz="4400" b="1" dirty="0">
              <a:solidFill>
                <a:srgbClr val="C00000"/>
              </a:solidFill>
              <a:latin typeface="+mj-lt"/>
              <a:ea typeface="굴림" pitchFamily="34" charset="-127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395536" y="1844824"/>
          <a:ext cx="8352928" cy="4712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763713" y="260350"/>
            <a:ext cx="56165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th-TH" altLang="ko-KR" sz="4400" b="1" dirty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สภาวะแวดล้อมภายนอกองค์กร</a:t>
            </a:r>
            <a:endParaRPr lang="en-US" altLang="ko-KR" sz="4400" b="1" dirty="0">
              <a:solidFill>
                <a:srgbClr val="002060"/>
              </a:solidFill>
              <a:latin typeface="+mj-lt"/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t2.gstatic.com/images?q=tbn:ANd9GcR3HJnYM1aL9Re2uZIh20pl5U1RcT0YPRvCvxEcDIC9km6WvK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4149725"/>
            <a:ext cx="18478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การวางแผนกลยุทธ์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557338"/>
            <a:ext cx="6265862" cy="4464050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การกำหนดวัตถุประสงค์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การระบุทิศทางหรือภารกิจหลัก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การกำหนดเป้าหมาย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การพัฒนากลยุทธ์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การกำหนดนโยบาย</a:t>
            </a:r>
          </a:p>
        </p:txBody>
      </p:sp>
      <p:sp>
        <p:nvSpPr>
          <p:cNvPr id="29701" name="AutoShape 4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9702" name="AutoShape 6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29703" name="AutoShape 8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29704" name="Picture 10" descr="http://farm3.static.flickr.com/2717/4053639804_5971a434ea_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700213"/>
            <a:ext cx="139065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การดำเนินกลยุทธ์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63" y="1557338"/>
            <a:ext cx="4076700" cy="3743325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โครงการ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งบประมาณ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ระเบียบวิธีปฏิบัติ</a:t>
            </a:r>
          </a:p>
        </p:txBody>
      </p:sp>
      <p:sp>
        <p:nvSpPr>
          <p:cNvPr id="30724" name="AutoShape 4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725" name="AutoShape 6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0726" name="AutoShape 8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30727" name="Picture 2" descr="http://t2.gstatic.com/images?q=tbn:ANd9GcSPuC2bvP9PVXESvfRJhsAJeLyEL7cuNMu0iRrb20t5jrDT0r_L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9338" y="2781300"/>
            <a:ext cx="3395662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การควบคุมกลยุทธ์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0825" y="1557338"/>
            <a:ext cx="5229225" cy="4319587"/>
          </a:xfrm>
        </p:spPr>
        <p:txBody>
          <a:bodyPr rtlCol="0"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การกำหนดมาตรฐาน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การวัดผลการปฏิบัติงาน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การเทียบเคียงผลการปฏิบัติงานกับมาตรฐาน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th-TH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rPr>
              <a:t>การดำเนินการแก้ไข</a:t>
            </a:r>
          </a:p>
        </p:txBody>
      </p:sp>
      <p:sp>
        <p:nvSpPr>
          <p:cNvPr id="31748" name="AutoShape 4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1749" name="AutoShape 6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31750" name="AutoShape 8" descr="data:image/jpg;base64,/9j/4AAQSkZJRgABAQAAAQABAAD/2wCEAAkGBhISDxIUEBAUEBUVFBQUFhAVEBQVFBAPFBQWFRYQEhQXHCYeFxkjGRQUHy8hIycpLCwsFR4xNTAqNSYsLCkBCQoKBQUFDQUFDSkYEhgpKSkpKSkpKSkpKSkpKSkpKSkpKSkpKSkpKSkpKSkpKSkpKSkpKSkpKSkpKSkpKSkpKf/AABEIAKQAdAMBIgACEQEDEQH/xAAcAAABBAMBAAAAAAAAAAAAAAAAAQUGBwIDBAj/xAA9EAABAwICBwUFBQcFAAAAAAABAAIDBBEFEgYHEyExQVEUImFxkTJCgbHBI1JygqEXJENTY5LRJTM1YvD/xAAUAQEAAAAAAAAAAAAAAAAAAAAA/8QAFBEBAAAAAAAAAAAAAAAAAAAAAP/aAAwDAQACEQMRAD8AstKEoasrIMQFodXsa8NLgCeAvvK6QFD8Zb/qEP8A7mgmbVmEkTdwWYCAAWQQAsgEAFkhLZAiVLZFkCJFlZIgEIQg4EyY5iUkZAaBY80+gLgxig2jLc+SDk0er87Tnfd1+HQJuxFt8Qi8ktbo69gD4Sb9E009e7tjHTnLl3G4sgsZg3BZALVTVDXtBaQVvAQACySJUCpQEAJUAhCEAhCEAhCEDdPOGAlxsAohU6cNNSxjCAy9nSHh8FKMWwsTxljr2PQquK7Q+Rs7IzfI42zgcPNBPxpLTW3ys/uCjGLTU09SG7VrQR7QItdY/stB/in0CaZdALVDYtqbEXvYXQd2HV8lPUNY2UPYTxvut1HRWHRV7JB3XBxHGx5qDR6sS0bpz6BSHRTRvsuf7TPmN+A3WQSOyUBCyCAXHi2KMp4nySHK1oJJ8AuxQTXFUZcMkHN1m+pCBspNeVK6XK5j2NJsJCBbzNt4CsDC8ahqG3hka8dWkFeRmsJcAN5JAA6k7rK22UuI4RD2kRMdHs2B7Mx4/eNkF22QqgwbX5E4gVMLo78XAhzR49VZmC6R09UwOglbIPAgoHKyVFkqDkUd0m0hFO5t4897/Cyka1T0DH+00HzCCEftOaOMTv0TVLp4w1LZTG6wFvFWE/RyA8Ymn8oUWqtHaftzW7NtiOFt1/JAh1rQW3sePyqO4VrHfHUPL7uic4kD3mA9OoU9l0EpCP8AYb6KJYbqyD6h5l7sYecsYO8t5XKCxsJxWOojD43BwPMLtXJh2GshYGRtDQOQXPpHiop6aSUkDK0u3+AQd8k7W+0QFVuuPSinNNsmvD5CQWtBva3Eu6BVfjusGtqidpMWtPuM7ot0PMqOOeTxN0Dro1jbaWrZO+ITBlyGH73I/BSLFtb9bO8B4YIswJgDdzmg+ySfBQZCB/0wxmkqXMdS0vZjbvjdZzvABP2pqlqXV4dDcRAfan3XDk3zuuLV9q8diLyS7JEwgOI9px45W9N3Neh9HtGoaOFscLA0D1J6k8ygdW8EJUIOZM+k+kjKOLaPBcLgWHG5XXitY6KNzmtLyBwHEqrcYxp1TINu3Mxrr7Lrbr4oHs644P5cnoP8pnl1kxuqmyiJ1gLcrrfDXYb71IB+QFa458PNUDsmtjtxLd1/JA9M1uwn+G/0H+UyYprEeahkkF2tAs5juDlKKd2FO4CH0aFzT6GU9VUtdE5ojaLOay3ePjZBItGNK2VUOexaW+1ccD4Hmqp1t6xRMXUlObtBtI/kSPcHx4qx9MqN1NhcwpGWcIzYNG8dSPgvOeB0jJquGOV2Vr5AHOJ32J370DelVnax9WsdPCKijHcAG0YDew++PqqxQIhBSIPTWqfAezYdFcd54zu/E7f8rKaFRnVziO2w2nf/AE2g+YFj+oUmQCEIQcpZfcVHq7Q6N07JWgCx7zbbneakgSGUA2ugbZNGKdw70Tf7QohU6LU7q7Z5LNy3sNwU5r8UjhaXPcAB4qsMUxySoqz2W9yLAjifHwCDdpHo/h8G7O4OPBode3iQploZo4ymjJjcXh9nXPkmfANXovtKo7R3Gx3i/jfip1DCGtAaLAckCyxBwIIuCqM1nasnxSOqKRhc0nM+No3tPN7R08FeyxkiDhYi6DzBhesOqgp3U7sssZDm2eCXNB4i/wBCos5Xjre0KpmUr6iOMMkBBzNFs1yAbjnxVHOagwSosiyC9NQmM5qaSAnfG+4/C/f87q2l581JbaOuP2T9m9li/Kcoc03G/wCJXoJAIQhBz5lXek+kr21Y2R9gEEciT1ViviuCFGazQCF7i67gSbk35oIxQYLU17s8ziGch4eA5J6wTBWQVha0e7zUkwTB+zx5A4uA4X4gdE3U7f353kgkgCVFktkAlSJUEH1vx3wua3IA+jgvNzuK9L62f+KqPw/ULzQUGOVWzqW0Ojm2lRNG14BysDgDYj2jv+AVVRNuV6c1aYIabD4muFnEZnfidvPzQSWnoWMHcaB5Bbii6EAhIlQFkWWVktkGshR2jH79J5BSOR4A37lG8OkBrpd/IIJJZLZKHBLZAmVGVKhBENaUV8LqfwE+i8xnivVGsKLNhtSP6T/kvLBQTPVTo02rrhn3siAeW/edfujyvv8AgvScUOUADkqI1D0sna5ngHIGBpdyz3uB6XV93QY5UWWSVBryoWxIgb24mOYssJ8QLmHZnvcr8LoNI0rU7DBycQgaZIK0jvOjf8HBApp+cIaTxLHb/wBVIqaPKON1vug4qGhLQCXu8iU4grDMjMg2XSErHMoLrQ0zloYWbFoLnuy3PBote6Bp1yabCGHs0ZBfKCD/ANI+BPx4Kh7p2kiqq+ozZXSvkdbNY2B6X4ABcFfQPhlfFILOYbEeKD0fqrw5keGwFjQC5gc49XOFySpjdRXVtKDhlNb+W35KUFyBS5JtVqc9a3SoN5qULiMiEHJHK7qulk6ahVLMVSB3bULMVATMKpZCp8UDwKhZbdNAqkva0Dtt1RWtTEJqnEG049lpaGj7zn7syt51XuVaYtVkYkJpGNcY7gAdOvmgsPRbR6KmpY2Bo7reNt5PM+qo7WrThuKSFvvNaT58PorLOsQDds3eoVd6aONZPnjZk3WN+JQW5qzgMWGwAn3AfXf9VKjMoLoZjLeyxRk2e1oaR4gKR9tQOT5lodIuM1SwdVoOwyIXD2kIQNbpCshKUIQKJCs9oUIQAkKy2xQhAhlKbJcGic/M5tyfFCEEb0gaA+zWhoHQJqAQhB1U8paQWmxCmmEVjnsGbehCDuc8rQXm/FCEAXlCEIP/2Q=="/>
          <p:cNvSpPr>
            <a:spLocks noChangeAspect="1" noChangeArrowheads="1"/>
          </p:cNvSpPr>
          <p:nvPr/>
        </p:nvSpPr>
        <p:spPr bwMode="auto">
          <a:xfrm>
            <a:off x="111125" y="-631825"/>
            <a:ext cx="9429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pic>
        <p:nvPicPr>
          <p:cNvPr id="31751" name="Picture 2" descr="http://t1.gstatic.com/images?q=tbn:ANd9GcRUGHTR-SfNQGyH_2XgzC5hJu4VYGtZo1KORcV-ygWDNgIvSLFr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063" y="4481513"/>
            <a:ext cx="3135312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995362"/>
          </a:xfrm>
        </p:spPr>
        <p:txBody>
          <a:bodyPr/>
          <a:lstStyle/>
          <a:p>
            <a:r>
              <a:rPr lang="th-TH" altLang="ko-KR" sz="4400" b="1" smtClean="0">
                <a:solidFill>
                  <a:srgbClr val="00B050"/>
                </a:solidFill>
                <a:latin typeface="Angsana New" pitchFamily="18" charset="-34"/>
              </a:rPr>
              <a:t>ความหมายของการวางแผน </a:t>
            </a:r>
            <a:r>
              <a:rPr lang="en-US" sz="4400" b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(Planning)</a:t>
            </a:r>
            <a:endParaRPr lang="en-US" altLang="ko-KR" sz="44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 bwMode="gray">
          <a:xfrm>
            <a:off x="539750" y="1844675"/>
            <a:ext cx="8137525" cy="2520950"/>
          </a:xfrm>
        </p:spPr>
        <p:txBody>
          <a:bodyPr/>
          <a:lstStyle/>
          <a:p>
            <a:pPr algn="just">
              <a:buFont typeface="Arial" pitchFamily="34" charset="0"/>
              <a:buNone/>
            </a:pPr>
            <a:r>
              <a:rPr lang="th-TH" sz="4000" smtClean="0">
                <a:latin typeface="Angsana New" pitchFamily="18" charset="-34"/>
              </a:rPr>
              <a:t>การวางแผนเป็น</a:t>
            </a:r>
            <a:r>
              <a:rPr lang="th-TH" sz="4000" smtClean="0">
                <a:solidFill>
                  <a:srgbClr val="C00000"/>
                </a:solidFill>
                <a:latin typeface="Angsana New" pitchFamily="18" charset="-34"/>
              </a:rPr>
              <a:t>ความพยายามอย่างเป็นระบบ</a:t>
            </a:r>
            <a:r>
              <a:rPr lang="th-TH" sz="4000" smtClean="0">
                <a:latin typeface="Angsana New" pitchFamily="18" charset="-34"/>
              </a:rPr>
              <a:t>สำหรับการคาดการณ์สิ่งที่จะเกิดขึ้นในอนาคต โดยใช้ข้อมูลในอดีตและปัจจุบันเป็นฐานในการพิจารณา</a:t>
            </a:r>
            <a:r>
              <a:rPr lang="th-TH" sz="4000" smtClean="0">
                <a:solidFill>
                  <a:srgbClr val="C00000"/>
                </a:solidFill>
                <a:latin typeface="Angsana New" pitchFamily="18" charset="-34"/>
              </a:rPr>
              <a:t>ตัดสินใจเลือกแนวทางที่ดีที่สุด</a:t>
            </a:r>
            <a:r>
              <a:rPr lang="th-TH" sz="4000" smtClean="0">
                <a:latin typeface="Angsana New" pitchFamily="18" charset="-34"/>
              </a:rPr>
              <a:t>และก่อประโยชน์สูงสุดต่อองค์กร </a:t>
            </a:r>
          </a:p>
          <a:p>
            <a:pPr algn="r">
              <a:buFont typeface="Arial" pitchFamily="34" charset="0"/>
              <a:buNone/>
            </a:pPr>
            <a:r>
              <a:rPr lang="th-TH" sz="4000" smtClean="0">
                <a:latin typeface="Angsana New" pitchFamily="18" charset="-34"/>
              </a:rPr>
              <a:t>(พยอม วงศ์วารศรี</a:t>
            </a:r>
            <a:r>
              <a:rPr lang="en-US" sz="4000" smtClean="0">
                <a:latin typeface="Angsana New" pitchFamily="18" charset="-34"/>
                <a:cs typeface="Angsana New" pitchFamily="18" charset="-34"/>
              </a:rPr>
              <a:t>. 2542: </a:t>
            </a:r>
            <a:r>
              <a:rPr lang="th-TH" sz="4000" smtClean="0">
                <a:latin typeface="Angsana New" pitchFamily="18" charset="-34"/>
              </a:rPr>
              <a:t>69</a:t>
            </a:r>
            <a:r>
              <a:rPr lang="en-US" sz="400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 algn="thaiDist">
              <a:buFont typeface="Arial" pitchFamily="34" charset="0"/>
              <a:buNone/>
            </a:pPr>
            <a:endParaRPr lang="en-US" altLang="ko-KR" sz="540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 lvl="2">
              <a:buFont typeface="Wingdings" pitchFamily="2" charset="2"/>
              <a:buNone/>
            </a:pPr>
            <a:endParaRPr lang="en-US" altLang="ko-KR" sz="3600" smtClean="0">
              <a:ea typeface="Gulim" pitchFamily="34" charset="-127"/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938" y="404813"/>
            <a:ext cx="1738312" cy="647700"/>
          </a:xfrm>
        </p:spPr>
        <p:txBody>
          <a:bodyPr/>
          <a:lstStyle/>
          <a:p>
            <a:pPr algn="r"/>
            <a:r>
              <a:rPr lang="en-US" sz="4800" b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Planning</a:t>
            </a:r>
            <a:endParaRPr lang="en-US" altLang="ko-KR" sz="48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1484313"/>
            <a:ext cx="5203825" cy="3817937"/>
          </a:xfrm>
          <a:noFill/>
        </p:spPr>
      </p:pic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4149725"/>
            <a:ext cx="379253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15888"/>
            <a:ext cx="8229600" cy="963612"/>
          </a:xfrm>
        </p:spPr>
        <p:txBody>
          <a:bodyPr/>
          <a:lstStyle/>
          <a:p>
            <a:r>
              <a:rPr lang="th-TH" altLang="ko-KR" sz="4000" b="1" smtClean="0">
                <a:solidFill>
                  <a:srgbClr val="00B050"/>
                </a:solidFill>
                <a:latin typeface="Angsana New" pitchFamily="18" charset="-34"/>
              </a:rPr>
              <a:t>สรุปความหมายของการวางแผน</a:t>
            </a:r>
            <a:endParaRPr lang="en-US" altLang="ko-KR" sz="4000" b="1" smtClean="0">
              <a:solidFill>
                <a:srgbClr val="C0000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 bwMode="gray">
          <a:xfrm>
            <a:off x="395288" y="1341438"/>
            <a:ext cx="4824412" cy="4751387"/>
          </a:xfrm>
        </p:spPr>
        <p:txBody>
          <a:bodyPr>
            <a:noAutofit/>
          </a:bodyPr>
          <a:lstStyle/>
          <a:p>
            <a:pPr marL="274320" indent="-274320" algn="thaiDi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h-TH" sz="2800" b="1" dirty="0" smtClean="0">
                <a:solidFill>
                  <a:srgbClr val="C00000"/>
                </a:solidFill>
                <a:latin typeface="Cordia New" pitchFamily="34" charset="-34"/>
                <a:cs typeface="+mj-cs"/>
              </a:rPr>
              <a:t>กระบวนการที่เป็นระบบใน</a:t>
            </a:r>
            <a:r>
              <a:rPr lang="th-TH" sz="2800" b="1" dirty="0" smtClean="0">
                <a:solidFill>
                  <a:srgbClr val="C00000"/>
                </a:solidFill>
                <a:cs typeface="+mj-cs"/>
              </a:rPr>
              <a:t>การตัดสินใจเลือกแนวปฏิบัติที่ดีที่สุดเพื่ออนาคตองค์กร</a:t>
            </a:r>
          </a:p>
          <a:p>
            <a:pPr marL="274320" indent="-274320" algn="thaiDi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th-TH" sz="2800" b="1" dirty="0" smtClean="0">
                <a:solidFill>
                  <a:srgbClr val="C00000"/>
                </a:solidFill>
                <a:cs typeface="+mj-cs"/>
              </a:rPr>
              <a:t> </a:t>
            </a:r>
            <a:r>
              <a:rPr lang="th-TH" altLang="ko-KR" sz="28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การวางแผน เป็นการตัดสินใจที่ระบุถึง 5</a:t>
            </a:r>
            <a:r>
              <a:rPr lang="en-US" altLang="ko-KR" sz="28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W1H : </a:t>
            </a:r>
          </a:p>
          <a:p>
            <a:pPr marL="548640" lvl="1" indent="-274320" algn="thaiDi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altLang="ko-KR" sz="32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-Who                       - What  </a:t>
            </a:r>
          </a:p>
          <a:p>
            <a:pPr marL="548640" lvl="1" indent="-274320" algn="thaiDi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altLang="ko-KR" sz="32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- Where   		- When   </a:t>
            </a:r>
          </a:p>
          <a:p>
            <a:pPr marL="548640" lvl="1" indent="-274320" algn="thaiDist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altLang="ko-KR" sz="32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- </a:t>
            </a:r>
            <a:r>
              <a:rPr lang="en-US" altLang="ko-KR" sz="3600" b="1" dirty="0" smtClean="0">
                <a:solidFill>
                  <a:srgbClr val="002060"/>
                </a:solidFill>
                <a:latin typeface="Angsana New" pitchFamily="18" charset="-34"/>
                <a:ea typeface="+mj-ea"/>
                <a:cs typeface="+mj-cs"/>
              </a:rPr>
              <a:t>Why  How</a:t>
            </a:r>
          </a:p>
          <a:p>
            <a:pPr marL="274320" indent="-274320" algn="thaiDist" fontAlgn="auto">
              <a:spcAft>
                <a:spcPts val="0"/>
              </a:spcAft>
              <a:buFont typeface="Arial" charset="0"/>
              <a:buNone/>
              <a:defRPr/>
            </a:pPr>
            <a:endParaRPr lang="en-US" altLang="ko-KR" sz="2000" b="1" dirty="0" smtClean="0">
              <a:solidFill>
                <a:srgbClr val="002060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marL="274320" indent="-274320" algn="thaiDist" fontAlgn="auto">
              <a:spcAft>
                <a:spcPts val="0"/>
              </a:spcAft>
              <a:buFont typeface="Arial" charset="0"/>
              <a:buNone/>
              <a:defRPr/>
            </a:pPr>
            <a:endParaRPr lang="th-TH" sz="2000" dirty="0" smtClean="0">
              <a:solidFill>
                <a:schemeClr val="folHlink"/>
              </a:solidFill>
              <a:latin typeface="Angsana New" pitchFamily="18" charset="-34"/>
              <a:ea typeface="+mj-ea"/>
            </a:endParaRPr>
          </a:p>
          <a:p>
            <a:pPr marL="274320" indent="-274320" algn="thaiDist" fontAlgn="auto">
              <a:spcAft>
                <a:spcPts val="0"/>
              </a:spcAft>
              <a:buFont typeface="Arial" charset="0"/>
              <a:buNone/>
              <a:defRPr/>
            </a:pPr>
            <a:r>
              <a:rPr lang="th-TH" sz="2800" dirty="0" smtClean="0">
                <a:solidFill>
                  <a:srgbClr val="0070C0"/>
                </a:solidFill>
                <a:latin typeface="Angsana New" pitchFamily="18" charset="-34"/>
              </a:rPr>
              <a:t>    </a:t>
            </a:r>
            <a:endParaRPr lang="th-TH" sz="1600" dirty="0" smtClean="0">
              <a:solidFill>
                <a:srgbClr val="C00000"/>
              </a:solidFill>
              <a:latin typeface="Angsana New" pitchFamily="18" charset="-34"/>
            </a:endParaRPr>
          </a:p>
          <a:p>
            <a:pPr marL="274320" indent="-274320" algn="thaiDist" fontAlgn="auto">
              <a:spcAft>
                <a:spcPts val="0"/>
              </a:spcAft>
              <a:buFont typeface="Arial" charset="0"/>
              <a:buNone/>
              <a:defRPr/>
            </a:pPr>
            <a:endParaRPr lang="en-US" altLang="ko-KR" sz="2800" dirty="0" smtClean="0">
              <a:solidFill>
                <a:srgbClr val="0070C0"/>
              </a:solidFill>
              <a:latin typeface="Angsana New" pitchFamily="18" charset="-34"/>
              <a:cs typeface="Angsana New" pitchFamily="18" charset="-34"/>
            </a:endParaRPr>
          </a:p>
          <a:p>
            <a:pPr marL="822960" lvl="2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en-US" altLang="ko-KR" sz="1600" dirty="0" smtClean="0">
              <a:ea typeface="굴림" pitchFamily="50" charset="-127"/>
            </a:endParaRPr>
          </a:p>
        </p:txBody>
      </p:sp>
      <p:pic>
        <p:nvPicPr>
          <p:cNvPr id="16388" name="Picture 2" descr="http://www.ecotarget.com/wp-content/uploads/2011/05/business-plan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412875"/>
            <a:ext cx="38893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ความสำคัญของการวางแผน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1188" y="1484313"/>
            <a:ext cx="8229600" cy="4525962"/>
          </a:xfrm>
        </p:spPr>
        <p:txBody>
          <a:bodyPr/>
          <a:lstStyle/>
          <a:p>
            <a:r>
              <a:rPr lang="th-TH" sz="4000" b="1" smtClean="0">
                <a:latin typeface="Angsana New" pitchFamily="18" charset="-34"/>
              </a:rPr>
              <a:t>ช่วยลดความเสี่ยง (</a:t>
            </a:r>
            <a:r>
              <a:rPr lang="en-US" sz="4000" b="1" smtClean="0">
                <a:latin typeface="Angsana New" pitchFamily="18" charset="-34"/>
                <a:cs typeface="Angsana New" pitchFamily="18" charset="-34"/>
              </a:rPr>
              <a:t>Reducing Risk)</a:t>
            </a:r>
            <a:r>
              <a:rPr lang="th-TH" sz="4000" b="1" smtClean="0">
                <a:latin typeface="Angsana New" pitchFamily="18" charset="-34"/>
              </a:rPr>
              <a:t> </a:t>
            </a:r>
          </a:p>
          <a:p>
            <a:r>
              <a:rPr lang="th-TH" sz="4000" b="1" smtClean="0">
                <a:latin typeface="Angsana New" pitchFamily="18" charset="-34"/>
              </a:rPr>
              <a:t>ช่วยลดความไม่แน่นอน </a:t>
            </a:r>
            <a:r>
              <a:rPr lang="en-US" sz="4000" b="1" smtClean="0">
                <a:latin typeface="Angsana New" pitchFamily="18" charset="-34"/>
                <a:cs typeface="Angsana New" pitchFamily="18" charset="-34"/>
              </a:rPr>
              <a:t>(Reducing Uncertain)</a:t>
            </a:r>
            <a:r>
              <a:rPr lang="th-TH" sz="4000" b="1" smtClean="0">
                <a:latin typeface="Angsana New" pitchFamily="18" charset="-34"/>
              </a:rPr>
              <a:t> </a:t>
            </a:r>
          </a:p>
          <a:p>
            <a:r>
              <a:rPr lang="th-TH" sz="4000" b="1" smtClean="0">
                <a:latin typeface="Angsana New" pitchFamily="18" charset="-34"/>
              </a:rPr>
              <a:t>สนับสนุนในการตัดสินใจ (</a:t>
            </a:r>
            <a:r>
              <a:rPr lang="en-US" sz="4000" b="1" smtClean="0">
                <a:latin typeface="Angsana New" pitchFamily="18" charset="-34"/>
                <a:cs typeface="Angsana New" pitchFamily="18" charset="-34"/>
              </a:rPr>
              <a:t>Supporting Decision Making)</a:t>
            </a:r>
            <a:r>
              <a:rPr lang="th-TH" sz="4000" b="1" smtClean="0">
                <a:latin typeface="Angsana New" pitchFamily="18" charset="-34"/>
              </a:rPr>
              <a:t> </a:t>
            </a:r>
          </a:p>
          <a:p>
            <a:r>
              <a:rPr lang="th-TH" sz="4000" b="1" smtClean="0">
                <a:latin typeface="Angsana New" pitchFamily="18" charset="-34"/>
              </a:rPr>
              <a:t>สร้างความไว้วางใจ</a:t>
            </a:r>
            <a:r>
              <a:rPr lang="en-US" sz="4000" b="1" smtClean="0">
                <a:latin typeface="Angsana New" pitchFamily="18" charset="-34"/>
                <a:cs typeface="Angsana New" pitchFamily="18" charset="-34"/>
              </a:rPr>
              <a:t> (Establishing Trust)</a:t>
            </a:r>
            <a:r>
              <a:rPr lang="th-TH" sz="4000" b="1" smtClean="0">
                <a:latin typeface="Angsana New" pitchFamily="18" charset="-34"/>
              </a:rPr>
              <a:t> </a:t>
            </a:r>
          </a:p>
          <a:p>
            <a:r>
              <a:rPr lang="th-TH" sz="4000" b="1" smtClean="0">
                <a:latin typeface="Angsana New" pitchFamily="18" charset="-34"/>
              </a:rPr>
              <a:t>ถ่ายทอดสารสนเทศ (</a:t>
            </a:r>
            <a:r>
              <a:rPr lang="en-US" sz="4000" b="1" smtClean="0">
                <a:latin typeface="Angsana New" pitchFamily="18" charset="-34"/>
                <a:cs typeface="Angsana New" pitchFamily="18" charset="-34"/>
              </a:rPr>
              <a:t>Conveying Information)</a:t>
            </a:r>
            <a:endParaRPr lang="th-TH" sz="4000" b="1" smtClean="0">
              <a:latin typeface="Angsana New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ประโยชน์ของการวางแผน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th-TH" sz="3600" b="1" smtClean="0">
                <a:solidFill>
                  <a:srgbClr val="002060"/>
                </a:solidFill>
                <a:latin typeface="Angsana New" pitchFamily="18" charset="-34"/>
              </a:rPr>
              <a:t>ใช้ในการเป็นเส้นทางในการดำเนินงาน (</a:t>
            </a:r>
            <a:r>
              <a:rPr lang="en-US" sz="3600" b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Road Map) </a:t>
            </a:r>
            <a:endParaRPr lang="th-TH" sz="3600" b="1" smtClean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sz="3600" b="1" smtClean="0">
                <a:solidFill>
                  <a:srgbClr val="002060"/>
                </a:solidFill>
                <a:latin typeface="Angsana New" pitchFamily="18" charset="-34"/>
              </a:rPr>
              <a:t>ช่วยให้เกิดการประสานงานที่ดี (</a:t>
            </a:r>
            <a:r>
              <a:rPr lang="en-US" sz="3600" b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Better Coordination) </a:t>
            </a:r>
            <a:endParaRPr lang="th-TH" sz="3600" b="1" smtClean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sz="3600" b="1" smtClean="0">
                <a:solidFill>
                  <a:srgbClr val="002060"/>
                </a:solidFill>
                <a:latin typeface="Angsana New" pitchFamily="18" charset="-34"/>
              </a:rPr>
              <a:t>มีจุดมุ่งหมายต่อการคิดในอนาคต (</a:t>
            </a:r>
            <a:r>
              <a:rPr lang="en-US" sz="3600" b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Focus on Forward Thinking)</a:t>
            </a:r>
            <a:endParaRPr lang="th-TH" sz="3600" b="1" smtClean="0">
              <a:solidFill>
                <a:srgbClr val="002060"/>
              </a:solidFill>
              <a:latin typeface="Angsana New" pitchFamily="18" charset="-34"/>
            </a:endParaRPr>
          </a:p>
          <a:p>
            <a:r>
              <a:rPr lang="th-TH" sz="3600" b="1" smtClean="0">
                <a:solidFill>
                  <a:srgbClr val="002060"/>
                </a:solidFill>
                <a:latin typeface="Angsana New" pitchFamily="18" charset="-34"/>
              </a:rPr>
              <a:t>มีระบบควบคุมที่มีประสิทธิภาพ (</a:t>
            </a:r>
            <a:r>
              <a:rPr lang="en-US" sz="3600" b="1" smtClean="0">
                <a:solidFill>
                  <a:srgbClr val="002060"/>
                </a:solidFill>
                <a:latin typeface="Angsana New" pitchFamily="18" charset="-34"/>
                <a:cs typeface="Angsana New" pitchFamily="18" charset="-34"/>
              </a:rPr>
              <a:t>More Effective Control Systems)</a:t>
            </a:r>
            <a:endParaRPr lang="th-TH" sz="3600" b="1" smtClean="0">
              <a:solidFill>
                <a:srgbClr val="002060"/>
              </a:solidFill>
              <a:latin typeface="Angsana New" pitchFamily="18" charset="-34"/>
            </a:endParaRPr>
          </a:p>
        </p:txBody>
      </p:sp>
      <p:pic>
        <p:nvPicPr>
          <p:cNvPr id="18436" name="Picture 2" descr="http://t1.gstatic.com/images?q=tbn:ANd9GcS587yT_v6vWXcpqE52bWNXtf-fIr-w8Xe80_PGHxoxLDi8RLUX6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5013325"/>
            <a:ext cx="2414587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ระบบการวางแผน</a:t>
            </a:r>
            <a:endParaRPr lang="th-TH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857250" y="2214563"/>
            <a:ext cx="2000250" cy="3714750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altLang="zh-CN" sz="2400" b="1" dirty="0">
                <a:latin typeface="Angsana New" pitchFamily="18" charset="-34"/>
                <a:cs typeface="Cordia New" pitchFamily="34" charset="-34"/>
              </a:rPr>
              <a:t>ปัจจัยนำเข้า</a:t>
            </a:r>
            <a:endParaRPr lang="en-US" altLang="zh-CN" sz="2400" b="1" dirty="0">
              <a:latin typeface="Angsana New" pitchFamily="18" charset="-34"/>
              <a:cs typeface="Cordia New" pitchFamily="34" charset="-34"/>
            </a:endParaRPr>
          </a:p>
          <a:p>
            <a:pPr>
              <a:defRPr/>
            </a:pP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ทรัพยากรทางการบริหาร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1.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คน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2.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เงิน</a:t>
            </a:r>
          </a:p>
          <a:p>
            <a:pPr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3.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วัตถุดิบ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4.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เครื่องจักร</a:t>
            </a:r>
          </a:p>
          <a:p>
            <a:pPr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6.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เวลา</a:t>
            </a:r>
            <a:endParaRPr lang="th-TH" sz="4400" dirty="0">
              <a:latin typeface="Angsana New" pitchFamily="18" charset="-34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86125" y="2214563"/>
            <a:ext cx="2714625" cy="3786187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 algn="ctr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altLang="zh-CN" sz="2400" b="1" dirty="0">
                <a:latin typeface="Angsana New" pitchFamily="18" charset="-34"/>
                <a:cs typeface="Cordia New" pitchFamily="34" charset="-34"/>
              </a:rPr>
              <a:t>กระบวนการ</a:t>
            </a:r>
            <a:endParaRPr lang="en-US" altLang="zh-CN" sz="2400" b="1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1.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ระบุวัตถุประสงค์ขององค์กร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2.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ระบุแนวทางเลือกเพื่อทำให้บรรลุวัตถุประสงค์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3.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พัฒนาแนวทางเลือกแต่ละแนวทางบนข้อมูลพื้นฐาน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4.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เลือกแนวทางเลือกที่ดีที่สุด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5.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พัฒนาแผนทางเลือกที่ดีที่สุด</a:t>
            </a: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 marL="0" lvl="1">
              <a:defRPr/>
            </a:pPr>
            <a:r>
              <a:rPr lang="en-US" altLang="zh-CN" sz="2400" dirty="0">
                <a:latin typeface="Angsana New" pitchFamily="18" charset="-34"/>
                <a:cs typeface="Cordia New" pitchFamily="34" charset="-34"/>
              </a:rPr>
              <a:t>6. </a:t>
            </a:r>
            <a:r>
              <a:rPr lang="th-TH" altLang="zh-CN" sz="2400" dirty="0">
                <a:latin typeface="Angsana New" pitchFamily="18" charset="-34"/>
                <a:cs typeface="Cordia New" pitchFamily="34" charset="-34"/>
              </a:rPr>
              <a:t>สร้างแผนปฏิบัติการ</a:t>
            </a:r>
          </a:p>
          <a:p>
            <a:pPr algn="ctr">
              <a:defRPr/>
            </a:pPr>
            <a:endParaRPr lang="en-US" altLang="zh-CN" sz="2400" dirty="0">
              <a:latin typeface="Angsana New" pitchFamily="18" charset="-34"/>
              <a:cs typeface="Cordia New" pitchFamily="34" charset="-34"/>
            </a:endParaRPr>
          </a:p>
          <a:p>
            <a:pPr>
              <a:defRPr/>
            </a:pPr>
            <a:endParaRPr lang="th-TH" sz="4400" dirty="0">
              <a:latin typeface="Angsana New" pitchFamily="18" charset="-34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6429375" y="2214563"/>
            <a:ext cx="1571625" cy="3786187"/>
          </a:xfrm>
          <a:prstGeom prst="rect">
            <a:avLst/>
          </a:prstGeom>
          <a:gradFill rotWithShape="0">
            <a:gsLst>
              <a:gs pos="0">
                <a:srgbClr val="D99594"/>
              </a:gs>
              <a:gs pos="50000">
                <a:srgbClr val="F2DBDB"/>
              </a:gs>
              <a:gs pos="100000">
                <a:srgbClr val="D99594"/>
              </a:gs>
            </a:gsLst>
            <a:lin ang="18900000" scaled="1"/>
          </a:gradFill>
          <a:ln w="12700">
            <a:solidFill>
              <a:srgbClr val="D99594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/>
          <a:lstStyle/>
          <a:p>
            <a:pPr algn="ctr">
              <a:defRPr/>
            </a:pPr>
            <a:r>
              <a:rPr lang="th-TH" altLang="zh-CN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Cordia New" pitchFamily="34" charset="-34"/>
              </a:rPr>
              <a:t>ปัจจัยนำออก</a:t>
            </a:r>
            <a:endParaRPr lang="en-US" altLang="zh-CN" sz="2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Cordia New" pitchFamily="34" charset="-34"/>
            </a:endParaRPr>
          </a:p>
          <a:p>
            <a:pPr algn="ctr">
              <a:defRPr/>
            </a:pPr>
            <a:endParaRPr lang="en-US" altLang="zh-CN" sz="2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Cordia New" pitchFamily="34" charset="-34"/>
            </a:endParaRPr>
          </a:p>
          <a:p>
            <a:pPr algn="ctr">
              <a:defRPr/>
            </a:pPr>
            <a:endParaRPr lang="en-US" altLang="zh-CN" sz="2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  <a:cs typeface="Cordia New" pitchFamily="34" charset="-34"/>
            </a:endParaRPr>
          </a:p>
          <a:p>
            <a:pPr>
              <a:spcAft>
                <a:spcPts val="1000"/>
              </a:spcAft>
              <a:defRPr/>
            </a:pPr>
            <a:endParaRPr lang="en-US" sz="2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  <a:p>
            <a:pPr algn="ctr">
              <a:defRPr/>
            </a:pPr>
            <a:r>
              <a:rPr lang="th-TH" altLang="zh-CN" sz="2400" dirty="0">
                <a:effectLst>
                  <a:outerShdw blurRad="38100" dist="38100" dir="2700000" algn="tl">
                    <a:srgbClr val="FFFFFF"/>
                  </a:outerShdw>
                </a:effectLst>
                <a:latin typeface="Angsana New" pitchFamily="18" charset="-34"/>
                <a:cs typeface="Cordia New" pitchFamily="34" charset="-34"/>
              </a:rPr>
              <a:t>แผนองค์กร</a:t>
            </a:r>
            <a:endParaRPr lang="th-TH" sz="2400" dirty="0">
              <a:effectLst>
                <a:outerShdw blurRad="38100" dist="38100" dir="2700000" algn="tl">
                  <a:srgbClr val="FFFFFF"/>
                </a:outerShdw>
              </a:effectLst>
              <a:latin typeface="Angsana New" pitchFamily="18" charset="-34"/>
            </a:endParaRPr>
          </a:p>
        </p:txBody>
      </p:sp>
      <p:sp>
        <p:nvSpPr>
          <p:cNvPr id="19462" name="AutoShape 5"/>
          <p:cNvSpPr>
            <a:spLocks noChangeArrowheads="1"/>
          </p:cNvSpPr>
          <p:nvPr/>
        </p:nvSpPr>
        <p:spPr bwMode="auto">
          <a:xfrm>
            <a:off x="2928938" y="3643313"/>
            <a:ext cx="312737" cy="595312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63500" cmpd="thickThin">
            <a:solidFill>
              <a:srgbClr val="4BACC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19463" name="AutoShape 6"/>
          <p:cNvSpPr>
            <a:spLocks noChangeArrowheads="1"/>
          </p:cNvSpPr>
          <p:nvPr/>
        </p:nvSpPr>
        <p:spPr bwMode="auto">
          <a:xfrm>
            <a:off x="6072188" y="3643313"/>
            <a:ext cx="312737" cy="5969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FF"/>
          </a:solidFill>
          <a:ln w="63500" cmpd="thickThin">
            <a:solidFill>
              <a:srgbClr val="4BACC6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1143000"/>
          </a:xfrm>
        </p:spPr>
        <p:txBody>
          <a:bodyPr/>
          <a:lstStyle/>
          <a:p>
            <a:r>
              <a:rPr lang="th-TH" sz="4800" b="1" smtClean="0">
                <a:solidFill>
                  <a:srgbClr val="FF0000"/>
                </a:solidFill>
              </a:rPr>
              <a:t>กระบวนการการวางแผน</a:t>
            </a:r>
          </a:p>
        </p:txBody>
      </p:sp>
      <p:grpSp>
        <p:nvGrpSpPr>
          <p:cNvPr id="20483" name="Group 2"/>
          <p:cNvGrpSpPr>
            <a:grpSpLocks/>
          </p:cNvGrpSpPr>
          <p:nvPr/>
        </p:nvGrpSpPr>
        <p:grpSpPr bwMode="auto">
          <a:xfrm>
            <a:off x="1000125" y="1374775"/>
            <a:ext cx="7358063" cy="4983163"/>
            <a:chOff x="2082" y="2165"/>
            <a:chExt cx="7823" cy="6258"/>
          </a:xfrm>
        </p:grpSpPr>
        <p:sp>
          <p:nvSpPr>
            <p:cNvPr id="21507" name="Text Box 3"/>
            <p:cNvSpPr txBox="1">
              <a:spLocks noChangeArrowheads="1"/>
            </p:cNvSpPr>
            <p:nvPr/>
          </p:nvSpPr>
          <p:spPr bwMode="auto">
            <a:xfrm>
              <a:off x="3677" y="2257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defRPr/>
              </a:pPr>
              <a:r>
                <a:rPr lang="th-TH" altLang="zh-CN" sz="2400" b="1">
                  <a:solidFill>
                    <a:srgbClr val="7030A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ngsana New" pitchFamily="18" charset="-34"/>
                  <a:cs typeface="Cordia New" pitchFamily="34" charset="-34"/>
                </a:rPr>
                <a:t>การวิเคราะห์สถานการณ์</a:t>
              </a:r>
              <a:endParaRPr lang="th-TH" sz="2400" b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gsana New" pitchFamily="18" charset="-34"/>
              </a:endParaRPr>
            </a:p>
          </p:txBody>
        </p:sp>
        <p:sp>
          <p:nvSpPr>
            <p:cNvPr id="21508" name="Text Box 4"/>
            <p:cNvSpPr txBox="1">
              <a:spLocks noChangeArrowheads="1"/>
            </p:cNvSpPr>
            <p:nvPr/>
          </p:nvSpPr>
          <p:spPr bwMode="auto">
            <a:xfrm>
              <a:off x="3677" y="3371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สร้างแผนทางเลือก</a:t>
              </a:r>
              <a:endParaRPr lang="th-TH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sp>
          <p:nvSpPr>
            <p:cNvPr id="21509" name="Text Box 5"/>
            <p:cNvSpPr txBox="1">
              <a:spLocks noChangeArrowheads="1"/>
            </p:cNvSpPr>
            <p:nvPr/>
          </p:nvSpPr>
          <p:spPr bwMode="auto">
            <a:xfrm>
              <a:off x="3677" y="4472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พิจารณาเลือกความเป็นไปได้</a:t>
              </a:r>
              <a:endParaRPr lang="th-TH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sp>
          <p:nvSpPr>
            <p:cNvPr id="21510" name="Text Box 6"/>
            <p:cNvSpPr txBox="1">
              <a:spLocks noChangeArrowheads="1"/>
            </p:cNvSpPr>
            <p:nvPr/>
          </p:nvSpPr>
          <p:spPr bwMode="auto">
            <a:xfrm>
              <a:off x="3685" y="5570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เลือกแผนทางเลือกที่ดีที่สุด</a:t>
              </a:r>
              <a:endParaRPr lang="th-TH"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sp>
          <p:nvSpPr>
            <p:cNvPr id="21511" name="Text Box 7"/>
            <p:cNvSpPr txBox="1">
              <a:spLocks noChangeArrowheads="1"/>
            </p:cNvSpPr>
            <p:nvPr/>
          </p:nvSpPr>
          <p:spPr bwMode="auto">
            <a:xfrm>
              <a:off x="3670" y="6671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การดำเนินงานตามแผน</a:t>
              </a:r>
              <a:endParaRPr lang="th-TH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sp>
          <p:nvSpPr>
            <p:cNvPr id="21512" name="Text Box 8"/>
            <p:cNvSpPr txBox="1">
              <a:spLocks noChangeArrowheads="1"/>
            </p:cNvSpPr>
            <p:nvPr/>
          </p:nvSpPr>
          <p:spPr bwMode="auto">
            <a:xfrm>
              <a:off x="3670" y="7771"/>
              <a:ext cx="2879" cy="65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ตรวจสอบและควบคุม</a:t>
              </a:r>
              <a:endParaRPr lang="th-TH" sz="72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cxnSp>
          <p:nvCxnSpPr>
            <p:cNvPr id="20490" name="AutoShape 9"/>
            <p:cNvCxnSpPr>
              <a:cxnSpLocks noChangeShapeType="1"/>
            </p:cNvCxnSpPr>
            <p:nvPr/>
          </p:nvCxnSpPr>
          <p:spPr bwMode="auto">
            <a:xfrm>
              <a:off x="5071" y="2909"/>
              <a:ext cx="0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20491" name="AutoShape 10"/>
            <p:cNvCxnSpPr>
              <a:cxnSpLocks noChangeShapeType="1"/>
            </p:cNvCxnSpPr>
            <p:nvPr/>
          </p:nvCxnSpPr>
          <p:spPr bwMode="auto">
            <a:xfrm>
              <a:off x="5071" y="4009"/>
              <a:ext cx="0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20492" name="AutoShape 11"/>
            <p:cNvCxnSpPr>
              <a:cxnSpLocks noChangeShapeType="1"/>
            </p:cNvCxnSpPr>
            <p:nvPr/>
          </p:nvCxnSpPr>
          <p:spPr bwMode="auto">
            <a:xfrm>
              <a:off x="5044" y="5137"/>
              <a:ext cx="0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20493" name="AutoShape 12"/>
            <p:cNvCxnSpPr>
              <a:cxnSpLocks noChangeShapeType="1"/>
            </p:cNvCxnSpPr>
            <p:nvPr/>
          </p:nvCxnSpPr>
          <p:spPr bwMode="auto">
            <a:xfrm>
              <a:off x="5044" y="6223"/>
              <a:ext cx="0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cxnSp>
          <p:nvCxnSpPr>
            <p:cNvPr id="20494" name="AutoShape 13"/>
            <p:cNvCxnSpPr>
              <a:cxnSpLocks noChangeShapeType="1"/>
            </p:cNvCxnSpPr>
            <p:nvPr/>
          </p:nvCxnSpPr>
          <p:spPr bwMode="auto">
            <a:xfrm>
              <a:off x="5071" y="7331"/>
              <a:ext cx="0" cy="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stealth" w="lg" len="lg"/>
            </a:ln>
          </p:spPr>
        </p:cxnSp>
        <p:sp>
          <p:nvSpPr>
            <p:cNvPr id="20495" name="Text Box 14"/>
            <p:cNvSpPr txBox="1">
              <a:spLocks noChangeArrowheads="1"/>
            </p:cNvSpPr>
            <p:nvPr/>
          </p:nvSpPr>
          <p:spPr bwMode="auto">
            <a:xfrm>
              <a:off x="2082" y="2165"/>
              <a:ext cx="1453" cy="5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1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0496" name="Text Box 15"/>
            <p:cNvSpPr txBox="1">
              <a:spLocks noChangeArrowheads="1"/>
            </p:cNvSpPr>
            <p:nvPr/>
          </p:nvSpPr>
          <p:spPr bwMode="auto">
            <a:xfrm>
              <a:off x="2082" y="3371"/>
              <a:ext cx="1453" cy="4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2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0497" name="Text Box 16"/>
            <p:cNvSpPr txBox="1">
              <a:spLocks noChangeArrowheads="1"/>
            </p:cNvSpPr>
            <p:nvPr/>
          </p:nvSpPr>
          <p:spPr bwMode="auto">
            <a:xfrm>
              <a:off x="2082" y="4378"/>
              <a:ext cx="1453" cy="5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3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0498" name="Text Box 17"/>
            <p:cNvSpPr txBox="1">
              <a:spLocks noChangeArrowheads="1"/>
            </p:cNvSpPr>
            <p:nvPr/>
          </p:nvSpPr>
          <p:spPr bwMode="auto">
            <a:xfrm>
              <a:off x="2082" y="5571"/>
              <a:ext cx="1453" cy="49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4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0499" name="Text Box 18"/>
            <p:cNvSpPr txBox="1">
              <a:spLocks noChangeArrowheads="1"/>
            </p:cNvSpPr>
            <p:nvPr/>
          </p:nvSpPr>
          <p:spPr bwMode="auto">
            <a:xfrm>
              <a:off x="2082" y="6671"/>
              <a:ext cx="1453" cy="4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5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0500" name="Text Box 19"/>
            <p:cNvSpPr txBox="1">
              <a:spLocks noChangeArrowheads="1"/>
            </p:cNvSpPr>
            <p:nvPr/>
          </p:nvSpPr>
          <p:spPr bwMode="auto">
            <a:xfrm>
              <a:off x="2082" y="7771"/>
              <a:ext cx="1453" cy="4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th-TH" altLang="zh-CN" sz="2400">
                  <a:latin typeface="Angsana New" pitchFamily="18" charset="-34"/>
                  <a:cs typeface="Cordia New" pitchFamily="34" charset="-34"/>
                </a:rPr>
                <a:t>ขั้นตอนที่ 6</a:t>
              </a:r>
              <a:endParaRPr lang="th-TH" sz="4800">
                <a:latin typeface="Angsana New" pitchFamily="18" charset="-34"/>
                <a:ea typeface="SimSun" pitchFamily="2" charset="-122"/>
                <a:cs typeface="Cordia New" pitchFamily="34" charset="-34"/>
              </a:endParaRP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>
              <a:off x="7615" y="6691"/>
              <a:ext cx="2290" cy="873"/>
            </a:xfrm>
            <a:prstGeom prst="rect">
              <a:avLst/>
            </a:prstGeom>
            <a:solidFill>
              <a:srgbClr val="FFFFFF"/>
            </a:solidFill>
            <a:ln w="9525" cap="rnd">
              <a:solidFill>
                <a:srgbClr val="000000"/>
              </a:solidFill>
              <a:prstDash val="sysDot"/>
              <a:miter lim="800000"/>
              <a:headEnd/>
              <a:tailEnd/>
            </a:ln>
            <a:effectLst>
              <a:prstShdw prst="shdw13" dist="53882" dir="13500000">
                <a:srgbClr val="808080">
                  <a:alpha val="50000"/>
                </a:srgbClr>
              </a:prst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th-TH" sz="2400" b="1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ngsana New" pitchFamily="18" charset="-34"/>
                  <a:ea typeface="Angsana New" pitchFamily="18" charset="-34"/>
                </a:rPr>
                <a:t>ตรวจสอบระหว่างดำเนินการ</a:t>
              </a:r>
              <a:endParaRPr lang="th-TH" sz="2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</a:endParaRPr>
            </a:p>
          </p:txBody>
        </p:sp>
        <p:cxnSp>
          <p:nvCxnSpPr>
            <p:cNvPr id="20502" name="AutoShape 21"/>
            <p:cNvCxnSpPr>
              <a:cxnSpLocks noChangeShapeType="1"/>
            </p:cNvCxnSpPr>
            <p:nvPr/>
          </p:nvCxnSpPr>
          <p:spPr bwMode="auto">
            <a:xfrm>
              <a:off x="6564" y="2546"/>
              <a:ext cx="2432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3" name="AutoShape 22"/>
            <p:cNvCxnSpPr>
              <a:cxnSpLocks noChangeShapeType="1"/>
            </p:cNvCxnSpPr>
            <p:nvPr/>
          </p:nvCxnSpPr>
          <p:spPr bwMode="auto">
            <a:xfrm>
              <a:off x="6550" y="3688"/>
              <a:ext cx="24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4" name="AutoShape 23"/>
            <p:cNvCxnSpPr>
              <a:cxnSpLocks noChangeShapeType="1"/>
            </p:cNvCxnSpPr>
            <p:nvPr/>
          </p:nvCxnSpPr>
          <p:spPr bwMode="auto">
            <a:xfrm>
              <a:off x="6552" y="4852"/>
              <a:ext cx="24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5" name="AutoShape 24"/>
            <p:cNvCxnSpPr>
              <a:cxnSpLocks noChangeShapeType="1"/>
            </p:cNvCxnSpPr>
            <p:nvPr/>
          </p:nvCxnSpPr>
          <p:spPr bwMode="auto">
            <a:xfrm>
              <a:off x="6554" y="5890"/>
              <a:ext cx="2446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6" name="AutoShape 25"/>
            <p:cNvCxnSpPr>
              <a:cxnSpLocks noChangeShapeType="1"/>
            </p:cNvCxnSpPr>
            <p:nvPr/>
          </p:nvCxnSpPr>
          <p:spPr bwMode="auto">
            <a:xfrm>
              <a:off x="9000" y="2546"/>
              <a:ext cx="0" cy="41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7" name="AutoShape 26"/>
            <p:cNvCxnSpPr>
              <a:cxnSpLocks noChangeShapeType="1"/>
            </p:cNvCxnSpPr>
            <p:nvPr/>
          </p:nvCxnSpPr>
          <p:spPr bwMode="auto">
            <a:xfrm>
              <a:off x="6552" y="6880"/>
              <a:ext cx="10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/>
              <a:tailEnd type="stealth" w="med" len="med"/>
            </a:ln>
          </p:spPr>
        </p:cxnSp>
        <p:cxnSp>
          <p:nvCxnSpPr>
            <p:cNvPr id="20508" name="AutoShape 27"/>
            <p:cNvCxnSpPr>
              <a:cxnSpLocks noChangeShapeType="1"/>
            </p:cNvCxnSpPr>
            <p:nvPr/>
          </p:nvCxnSpPr>
          <p:spPr bwMode="auto">
            <a:xfrm>
              <a:off x="6540" y="7120"/>
              <a:ext cx="106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prstDash val="dashDot"/>
              <a:round/>
              <a:headEnd type="stealth" w="med" len="med"/>
              <a:tailEnd/>
            </a:ln>
          </p:spPr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995362"/>
          </a:xfrm>
        </p:spPr>
        <p:txBody>
          <a:bodyPr/>
          <a:lstStyle/>
          <a:p>
            <a:r>
              <a:rPr lang="th-TH" sz="4400" b="1" smtClean="0">
                <a:solidFill>
                  <a:srgbClr val="00B050"/>
                </a:solidFill>
                <a:latin typeface="Angsana New" pitchFamily="18" charset="-34"/>
              </a:rPr>
              <a:t>การจัดการเชิงกลยุทธ์ </a:t>
            </a:r>
            <a:r>
              <a:rPr lang="en-US" sz="4400" b="1" smtClean="0">
                <a:solidFill>
                  <a:srgbClr val="00B050"/>
                </a:solidFill>
                <a:latin typeface="Angsana New" pitchFamily="18" charset="-34"/>
                <a:cs typeface="Angsana New" pitchFamily="18" charset="-34"/>
              </a:rPr>
              <a:t>(Strategic Management)</a:t>
            </a:r>
            <a:endParaRPr lang="en-US" altLang="ko-KR" sz="4400" b="1" smtClean="0">
              <a:solidFill>
                <a:srgbClr val="00B050"/>
              </a:solidFill>
              <a:ea typeface="Gulim" pitchFamily="34" charset="-127"/>
              <a:cs typeface="Angsana New" pitchFamily="18" charset="-34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gray">
          <a:xfrm>
            <a:off x="395288" y="1601788"/>
            <a:ext cx="8280400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thaiDist">
              <a:defRPr/>
            </a:pPr>
            <a:r>
              <a:rPr lang="th-TH" sz="4400" b="1" dirty="0">
                <a:solidFill>
                  <a:srgbClr val="C00000"/>
                </a:solidFill>
                <a:latin typeface="Angsana New" pitchFamily="18" charset="-34"/>
              </a:rPr>
              <a:t>กลยุทธ์ </a:t>
            </a:r>
            <a:r>
              <a:rPr lang="th-TH" sz="4400" b="1" dirty="0">
                <a:latin typeface="Angsana New" pitchFamily="18" charset="-34"/>
              </a:rPr>
              <a:t>หมายถึง </a:t>
            </a:r>
            <a:r>
              <a:rPr lang="th-TH" sz="4400" b="1" dirty="0">
                <a:solidFill>
                  <a:srgbClr val="002060"/>
                </a:solidFill>
                <a:latin typeface="Angsana New" pitchFamily="18" charset="-34"/>
              </a:rPr>
              <a:t>แผนระยะยาวขององค์กรที่กำหนดขึ้นโดยอาศัยการประเมินสภาวะแวดล้อมขององค์กร เพื่อให้การดำเนินงานบรรลุเป้าหมายอย่างมีประสิทธิภาพและประสิทธิผล</a:t>
            </a:r>
          </a:p>
          <a:p>
            <a:pPr algn="thaiDist">
              <a:defRPr/>
            </a:pPr>
            <a:endParaRPr lang="th-TH" dirty="0">
              <a:solidFill>
                <a:srgbClr val="C00000"/>
              </a:solidFill>
              <a:latin typeface="Angsana New" pitchFamily="18" charset="-34"/>
            </a:endParaRPr>
          </a:p>
          <a:p>
            <a:pPr marL="342900" indent="-342900" algn="thaiDist">
              <a:spcBef>
                <a:spcPct val="20000"/>
              </a:spcBef>
              <a:buFont typeface="Arial" charset="0"/>
              <a:buNone/>
              <a:defRPr/>
            </a:pPr>
            <a:endParaRPr lang="en-US" altLang="ko-KR" sz="4800" dirty="0">
              <a:solidFill>
                <a:srgbClr val="0070C0"/>
              </a:solidFill>
              <a:latin typeface="Angsana New" pitchFamily="18" charset="-34"/>
            </a:endParaRPr>
          </a:p>
          <a:p>
            <a:pPr marL="1143000" lvl="2" indent="-228600">
              <a:spcBef>
                <a:spcPct val="20000"/>
              </a:spcBef>
              <a:buFont typeface="Wingdings" pitchFamily="2" charset="2"/>
              <a:buNone/>
              <a:defRPr/>
            </a:pPr>
            <a:endParaRPr lang="en-US" altLang="ko-KR" sz="3600" dirty="0">
              <a:latin typeface="+mn-lt"/>
              <a:ea typeface="굴림" pitchFamily="50" charset="-127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ทศบาล">
  <a:themeElements>
    <a:clrScheme name="เทศบาล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เทศบาล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ทศบาล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194</TotalTime>
  <Words>712</Words>
  <Application>Microsoft Office PowerPoint</Application>
  <PresentationFormat>นำเสนอทางหน้าจอ (4:3)</PresentationFormat>
  <Paragraphs>131</Paragraphs>
  <Slides>19</Slides>
  <Notes>0</Notes>
  <HiddenSlides>0</HiddenSlides>
  <MMClips>0</MMClips>
  <ScaleCrop>false</ScaleCrop>
  <HeadingPairs>
    <vt:vector size="6" baseType="variant">
      <vt:variant>
        <vt:lpstr>แบบอักษรที่ถูกใช้</vt:lpstr>
      </vt:variant>
      <vt:variant>
        <vt:i4>12</vt:i4>
      </vt:variant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19</vt:i4>
      </vt:variant>
    </vt:vector>
  </HeadingPairs>
  <TitlesOfParts>
    <vt:vector size="32" baseType="lpstr">
      <vt:lpstr>Arial</vt:lpstr>
      <vt:lpstr>Angsana New</vt:lpstr>
      <vt:lpstr>Georgia</vt:lpstr>
      <vt:lpstr>Cordia New</vt:lpstr>
      <vt:lpstr>Wingdings 2</vt:lpstr>
      <vt:lpstr>Wingdings</vt:lpstr>
      <vt:lpstr>Calibri</vt:lpstr>
      <vt:lpstr>Dotum</vt:lpstr>
      <vt:lpstr>Gulim</vt:lpstr>
      <vt:lpstr>Batang</vt:lpstr>
      <vt:lpstr>方正舒体</vt:lpstr>
      <vt:lpstr>SimSun</vt:lpstr>
      <vt:lpstr>เทศบาล</vt:lpstr>
      <vt:lpstr>  การวางแผนและการจัดการเชิงกลยุทธ์  (Planning &amp; Strategic Management)</vt:lpstr>
      <vt:lpstr>ความหมายของการวางแผน (Planning)</vt:lpstr>
      <vt:lpstr>Planning</vt:lpstr>
      <vt:lpstr>สรุปความหมายของการวางแผน</vt:lpstr>
      <vt:lpstr>ความสำคัญของการวางแผน</vt:lpstr>
      <vt:lpstr>ประโยชน์ของการวางแผน</vt:lpstr>
      <vt:lpstr>ระบบการวางแผน</vt:lpstr>
      <vt:lpstr>กระบวนการการวางแผน</vt:lpstr>
      <vt:lpstr>การจัดการเชิงกลยุทธ์ (Strategic Management)</vt:lpstr>
      <vt:lpstr>การจัดการเชิงกลยุทธ์ (Strategic Management)</vt:lpstr>
      <vt:lpstr>การจัดการเชิงกลยุทธ์ (Strategic Management)</vt:lpstr>
      <vt:lpstr>การจัดการเชิงกลยุทธ์กับแนวคิดการจัดการสมัยใหม่</vt:lpstr>
      <vt:lpstr>ขั้นตอนการจัดการเชิงกลยุทธ์</vt:lpstr>
      <vt:lpstr>ขั้นตอนการจัดการเชิงกลยุทธ์</vt:lpstr>
      <vt:lpstr>การประเมินสภาวะแวดล้อมขององค์กร</vt:lpstr>
      <vt:lpstr>ภาพนิ่ง 16</vt:lpstr>
      <vt:lpstr>การวางแผนกลยุทธ์</vt:lpstr>
      <vt:lpstr>การดำเนินกลยุทธ์</vt:lpstr>
      <vt:lpstr>การควบคุมกลยุทธ์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การวางแผน</dc:title>
  <dc:creator>4321s</dc:creator>
  <cp:lastModifiedBy>kok</cp:lastModifiedBy>
  <cp:revision>23</cp:revision>
  <dcterms:created xsi:type="dcterms:W3CDTF">2011-05-23T08:32:55Z</dcterms:created>
  <dcterms:modified xsi:type="dcterms:W3CDTF">2016-01-20T09:06:29Z</dcterms:modified>
</cp:coreProperties>
</file>