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300" r:id="rId28"/>
    <p:sldId id="299" r:id="rId29"/>
    <p:sldId id="282" r:id="rId30"/>
    <p:sldId id="283" r:id="rId31"/>
    <p:sldId id="284" r:id="rId32"/>
    <p:sldId id="285" r:id="rId33"/>
    <p:sldId id="302" r:id="rId34"/>
    <p:sldId id="286" r:id="rId35"/>
    <p:sldId id="301" r:id="rId36"/>
    <p:sldId id="287" r:id="rId37"/>
    <p:sldId id="288" r:id="rId38"/>
    <p:sldId id="289" r:id="rId39"/>
    <p:sldId id="290" r:id="rId40"/>
    <p:sldId id="291" r:id="rId41"/>
    <p:sldId id="303" r:id="rId42"/>
    <p:sldId id="304" r:id="rId43"/>
    <p:sldId id="292" r:id="rId44"/>
    <p:sldId id="293" r:id="rId45"/>
    <p:sldId id="294" r:id="rId46"/>
    <p:sldId id="295" r:id="rId47"/>
    <p:sldId id="296" r:id="rId48"/>
    <p:sldId id="305" r:id="rId49"/>
    <p:sldId id="297" r:id="rId50"/>
    <p:sldId id="298" r:id="rId51"/>
    <p:sldId id="306" r:id="rId52"/>
    <p:sldId id="307" r:id="rId5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3552-B900-4059-83F3-05F5D34974DD}" type="datetimeFigureOut">
              <a:rPr lang="th-TH" smtClean="0"/>
              <a:pPr/>
              <a:t>14/01/59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41491-3F04-4EBD-8611-DB0E2BD6C51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3552-B900-4059-83F3-05F5D34974DD}" type="datetimeFigureOut">
              <a:rPr lang="th-TH" smtClean="0"/>
              <a:pPr/>
              <a:t>14/01/59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41491-3F04-4EBD-8611-DB0E2BD6C51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3552-B900-4059-83F3-05F5D34974DD}" type="datetimeFigureOut">
              <a:rPr lang="th-TH" smtClean="0"/>
              <a:pPr/>
              <a:t>14/01/59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41491-3F04-4EBD-8611-DB0E2BD6C51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3552-B900-4059-83F3-05F5D34974DD}" type="datetimeFigureOut">
              <a:rPr lang="th-TH" smtClean="0"/>
              <a:pPr/>
              <a:t>14/01/59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41491-3F04-4EBD-8611-DB0E2BD6C51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3552-B900-4059-83F3-05F5D34974DD}" type="datetimeFigureOut">
              <a:rPr lang="th-TH" smtClean="0"/>
              <a:pPr/>
              <a:t>14/01/59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41491-3F04-4EBD-8611-DB0E2BD6C51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3552-B900-4059-83F3-05F5D34974DD}" type="datetimeFigureOut">
              <a:rPr lang="th-TH" smtClean="0"/>
              <a:pPr/>
              <a:t>14/01/59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41491-3F04-4EBD-8611-DB0E2BD6C51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3552-B900-4059-83F3-05F5D34974DD}" type="datetimeFigureOut">
              <a:rPr lang="th-TH" smtClean="0"/>
              <a:pPr/>
              <a:t>14/01/59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41491-3F04-4EBD-8611-DB0E2BD6C51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3552-B900-4059-83F3-05F5D34974DD}" type="datetimeFigureOut">
              <a:rPr lang="th-TH" smtClean="0"/>
              <a:pPr/>
              <a:t>14/01/59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41491-3F04-4EBD-8611-DB0E2BD6C51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3552-B900-4059-83F3-05F5D34974DD}" type="datetimeFigureOut">
              <a:rPr lang="th-TH" smtClean="0"/>
              <a:pPr/>
              <a:t>14/01/59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41491-3F04-4EBD-8611-DB0E2BD6C51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3552-B900-4059-83F3-05F5D34974DD}" type="datetimeFigureOut">
              <a:rPr lang="th-TH" smtClean="0"/>
              <a:pPr/>
              <a:t>14/01/59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41491-3F04-4EBD-8611-DB0E2BD6C51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3552-B900-4059-83F3-05F5D34974DD}" type="datetimeFigureOut">
              <a:rPr lang="th-TH" smtClean="0"/>
              <a:pPr/>
              <a:t>14/01/59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41491-3F04-4EBD-8611-DB0E2BD6C51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83552-B900-4059-83F3-05F5D34974DD}" type="datetimeFigureOut">
              <a:rPr lang="th-TH" smtClean="0"/>
              <a:pPr/>
              <a:t>14/01/59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41491-3F04-4EBD-8611-DB0E2BD6C51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loomberg.com/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>
            <a:normAutofit/>
          </a:bodyPr>
          <a:lstStyle/>
          <a:p>
            <a:r>
              <a:rPr lang="th-TH" dirty="0"/>
              <a:t>การ</a:t>
            </a:r>
            <a:r>
              <a:rPr lang="th-TH" dirty="0" smtClean="0"/>
              <a:t>เปลี่ยนแปลงทางด้านเทคโนโลยี</a:t>
            </a:r>
            <a:br>
              <a:rPr lang="th-TH" dirty="0" smtClean="0"/>
            </a:br>
            <a:r>
              <a:rPr lang="th-TH" dirty="0" smtClean="0"/>
              <a:t>ใน</a:t>
            </a:r>
            <a:r>
              <a:rPr lang="th-TH" dirty="0"/>
              <a:t>ยุค</a:t>
            </a:r>
            <a:r>
              <a:rPr lang="th-TH" dirty="0" err="1"/>
              <a:t>โลกาภิวัฒน์</a:t>
            </a:r>
            <a:r>
              <a:rPr lang="th-TH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ความหมายของโลกา</a:t>
            </a:r>
            <a:r>
              <a:rPr lang="th-TH" dirty="0" err="1" smtClean="0"/>
              <a:t>ภิวัตน์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(5) การอธิบายโลกา</a:t>
            </a:r>
            <a:r>
              <a:rPr lang="th-TH" dirty="0" err="1"/>
              <a:t>ภิวัตน์</a:t>
            </a:r>
            <a:r>
              <a:rPr lang="th-TH" dirty="0"/>
              <a:t>ในแง่ของการแบ่งเขตพื้นที่ใหม่ (</a:t>
            </a:r>
            <a:r>
              <a:rPr lang="en-US" dirty="0" err="1"/>
              <a:t>Respatialization</a:t>
            </a:r>
            <a:r>
              <a:rPr lang="en-US" dirty="0"/>
              <a:t>) </a:t>
            </a:r>
            <a:r>
              <a:rPr lang="th-TH" dirty="0"/>
              <a:t>ในทัศนะ</a:t>
            </a:r>
            <a:r>
              <a:rPr lang="th-TH" dirty="0" smtClean="0"/>
              <a:t>ด้านนี้ </a:t>
            </a:r>
            <a:r>
              <a:rPr lang="th-TH" dirty="0"/>
              <a:t>โลกา</a:t>
            </a:r>
            <a:r>
              <a:rPr lang="th-TH" dirty="0" err="1"/>
              <a:t>ภิวัตน์</a:t>
            </a:r>
            <a:r>
              <a:rPr lang="th-TH" dirty="0"/>
              <a:t>จะเป็นการจัดรูปแบบภูมิศาสตร์ทางสังคมใหม่ (</a:t>
            </a:r>
            <a:r>
              <a:rPr lang="en-US" dirty="0"/>
              <a:t>Social Geography) </a:t>
            </a:r>
            <a:r>
              <a:rPr lang="th-TH" dirty="0"/>
              <a:t>โดยเป็นการเพิ่มความ</a:t>
            </a:r>
            <a:r>
              <a:rPr lang="th-TH" dirty="0" smtClean="0"/>
              <a:t>เชื่อมโยง ระหว่าง</a:t>
            </a:r>
            <a:r>
              <a:rPr lang="th-TH" dirty="0"/>
              <a:t>บุคคลในส่วนต่างๆ ของโลกมากยิ่งขึ้น ด้วยการเชื่อมโยงจากข้อมูลข่าวสาร กิจกรรม การ</a:t>
            </a:r>
            <a:r>
              <a:rPr lang="th-TH" dirty="0" smtClean="0"/>
              <a:t>อพยพ เคลื่อนย้าย </a:t>
            </a:r>
            <a:r>
              <a:rPr lang="th-TH" dirty="0"/>
              <a:t>และปฏิสัมพันธ์ในด้านต่างๆ ของมนุษย์ ผ่านทางอินเทอร์เน็ตหรือชุมชนออนไลน์ เช่น </a:t>
            </a:r>
            <a:r>
              <a:rPr lang="en-US" dirty="0" err="1"/>
              <a:t>Facebook</a:t>
            </a:r>
            <a:r>
              <a:rPr lang="en-US" dirty="0" smtClean="0"/>
              <a:t>, LINE </a:t>
            </a:r>
            <a:r>
              <a:rPr lang="th-TH" dirty="0"/>
              <a:t>หรือ </a:t>
            </a:r>
            <a:r>
              <a:rPr lang="en-US" dirty="0"/>
              <a:t>Twitter </a:t>
            </a:r>
            <a:r>
              <a:rPr lang="th-TH" dirty="0"/>
              <a:t>เป็นต้น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โลกา</a:t>
            </a:r>
            <a:r>
              <a:rPr lang="th-TH" b="1" dirty="0" err="1"/>
              <a:t>ภิวัตน์</a:t>
            </a:r>
            <a:r>
              <a:rPr lang="th-TH" b="1" dirty="0"/>
              <a:t>เกิดขึ้นมาได้อย่างไร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h-TH" dirty="0" smtClean="0"/>
              <a:t>	หาก</a:t>
            </a:r>
            <a:r>
              <a:rPr lang="th-TH" dirty="0"/>
              <a:t>มีการเปิดประเด็นถึงที่มาที่ไปของโลกา</a:t>
            </a:r>
            <a:r>
              <a:rPr lang="th-TH" dirty="0" err="1"/>
              <a:t>ภิวัตน์</a:t>
            </a:r>
            <a:r>
              <a:rPr lang="th-TH" dirty="0"/>
              <a:t> อาจกล่าวถึงลักษณะที่</a:t>
            </a:r>
            <a:r>
              <a:rPr lang="th-TH" dirty="0" smtClean="0"/>
              <a:t>สำคัญ</a:t>
            </a:r>
            <a:r>
              <a:rPr lang="th-TH" dirty="0"/>
              <a:t>ของโลกา</a:t>
            </a:r>
            <a:r>
              <a:rPr lang="th-TH" dirty="0" err="1"/>
              <a:t>ภิวัตน์</a:t>
            </a:r>
            <a:r>
              <a:rPr lang="th-TH" dirty="0"/>
              <a:t> คือ</a:t>
            </a:r>
            <a:r>
              <a:rPr lang="th-TH" dirty="0" smtClean="0"/>
              <a:t>ความหลากหลาย</a:t>
            </a:r>
            <a:r>
              <a:rPr lang="th-TH" dirty="0"/>
              <a:t>ที่เกี่ยวข้องกับการกระจายกิจกรรมการ</a:t>
            </a:r>
            <a:r>
              <a:rPr lang="th-TH" dirty="0" smtClean="0"/>
              <a:t>ดำเนินงาน </a:t>
            </a:r>
            <a:r>
              <a:rPr lang="th-TH" dirty="0"/>
              <a:t>ซึ่งแต่เดิมอาจจะผูกขาดอยู่ ณ ศูนย์กลาง</a:t>
            </a:r>
            <a:r>
              <a:rPr lang="th-TH" dirty="0" smtClean="0"/>
              <a:t>หรือแหล่ง</a:t>
            </a:r>
            <a:r>
              <a:rPr lang="th-TH" dirty="0"/>
              <a:t>พื้นที่ไม่กี่แห่งในโลก โดยมีการกระจายออกไปยังท้องถิ่นหรือพื้นที่ใหม่ๆ หลากหลายมากขึ้น 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	</a:t>
            </a:r>
            <a:r>
              <a:rPr lang="th-TH" dirty="0" smtClean="0"/>
              <a:t>ดังนั้น</a:t>
            </a:r>
            <a:r>
              <a:rPr lang="th-TH" dirty="0"/>
              <a:t>จึง</a:t>
            </a:r>
            <a:r>
              <a:rPr lang="th-TH" dirty="0" smtClean="0"/>
              <a:t>อาจกล่าว</a:t>
            </a:r>
            <a:r>
              <a:rPr lang="th-TH" dirty="0"/>
              <a:t>ได้ว่าสังคมยุคโลกา</a:t>
            </a:r>
            <a:r>
              <a:rPr lang="th-TH" dirty="0" err="1"/>
              <a:t>ภิวัตน์</a:t>
            </a:r>
            <a:r>
              <a:rPr lang="th-TH" dirty="0"/>
              <a:t> จึงเป็นโลกที่มนุษย์สามารถข้ามพรมแดนของประเทศและสามารถทะลุกาลเวลา</a:t>
            </a:r>
            <a:r>
              <a:rPr lang="th-TH" dirty="0" smtClean="0"/>
              <a:t>ได้โดย</a:t>
            </a:r>
            <a:r>
              <a:rPr lang="th-TH" dirty="0"/>
              <a:t>อาศัยเทคโนโลยีสารสนเทศในการติดต่อสื่อสารในลักษณะที่ไร้พรมแดน โดยโลกในสายตาของผู้ที่</a:t>
            </a:r>
            <a:r>
              <a:rPr lang="th-TH" dirty="0" smtClean="0"/>
              <a:t>อาศัยเทคโนโลยี</a:t>
            </a:r>
            <a:r>
              <a:rPr lang="th-TH" dirty="0"/>
              <a:t>จึงเป็นโลกใบเล็กและแคบที่สามารถติดต่อสื่อสารถึงกันได้ง่ายและรวดเร็ว มีผล</a:t>
            </a:r>
            <a:r>
              <a:rPr lang="th-TH" dirty="0" smtClean="0"/>
              <a:t>ทำ</a:t>
            </a:r>
            <a:r>
              <a:rPr lang="th-TH" dirty="0"/>
              <a:t>ให้ประเทศ</a:t>
            </a:r>
            <a:r>
              <a:rPr lang="th-TH" dirty="0" smtClean="0"/>
              <a:t>ต่างๆใน</a:t>
            </a:r>
            <a:r>
              <a:rPr lang="th-TH" dirty="0"/>
              <a:t>โลกต้องพึ่งพาอาศัยซึ่งกันและกัน และมีความเชื่อมโยงระหว่างกันมากขึ้น โลกที่เคยกว้างใหญ่ดูแคบลง </a:t>
            </a:r>
            <a:r>
              <a:rPr lang="th-TH" dirty="0" smtClean="0"/>
              <a:t>ประชากรใน</a:t>
            </a:r>
            <a:r>
              <a:rPr lang="th-TH" dirty="0"/>
              <a:t>ประเทศที่อยู่ห่างไกลกันสามารถติดต่อกันได้ภายในเวลาเสี้ยววินาทีประดุจเป็นหมู่บ้าน (</a:t>
            </a:r>
            <a:r>
              <a:rPr lang="en-US" dirty="0"/>
              <a:t>Global Village) </a:t>
            </a:r>
            <a:r>
              <a:rPr lang="th-TH" dirty="0" smtClean="0"/>
              <a:t>ทำให้ภูเขา</a:t>
            </a:r>
            <a:r>
              <a:rPr lang="th-TH" dirty="0"/>
              <a:t>และทะเลซึ่งเป็นพรมแดนธรรมชาติที่เคยเป็นอุปสรรคในการติดต่อไปมาหาสู่ระหว่างมนุษย์ได้หายไป</a:t>
            </a:r>
            <a:r>
              <a:rPr lang="th-TH" dirty="0" smtClean="0"/>
              <a:t>จนกลายเป็น</a:t>
            </a:r>
            <a:r>
              <a:rPr lang="th-TH" dirty="0"/>
              <a:t>โลกไร้พรมแดน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โลกา</a:t>
            </a:r>
            <a:r>
              <a:rPr lang="th-TH" b="1" dirty="0" err="1" smtClean="0"/>
              <a:t>ภิวัตน์</a:t>
            </a:r>
            <a:r>
              <a:rPr lang="th-TH" b="1" dirty="0" smtClean="0"/>
              <a:t>เกิดขึ้นมาได้อย่างไร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ซึ่งปัจจัยที่ส่งผลให้ผู้คนในแต่ละภูมิภาคของโลกมีความรู้เท่าๆ กันหรือเกือบเท่ากัน มี</a:t>
            </a:r>
            <a:r>
              <a:rPr lang="th-TH" dirty="0" smtClean="0"/>
              <a:t>กิจกรรมบางอย่าง</a:t>
            </a:r>
            <a:r>
              <a:rPr lang="th-TH" dirty="0"/>
              <a:t>ร่วมกัน แต่งกายเหมือนกัน สามารถศึกษาแลกเปลี่ยนความรู้ซึ่งกันและกัน มีวิถีชีวิตที่</a:t>
            </a:r>
            <a:r>
              <a:rPr lang="th-TH" dirty="0" smtClean="0"/>
              <a:t>กำลัง</a:t>
            </a:r>
            <a:r>
              <a:rPr lang="th-TH" dirty="0"/>
              <a:t>ปรับเปลี่ยน</a:t>
            </a:r>
            <a:r>
              <a:rPr lang="th-TH" dirty="0" smtClean="0"/>
              <a:t>ไปใกล้เคียง</a:t>
            </a:r>
            <a:r>
              <a:rPr lang="th-TH" dirty="0"/>
              <a:t>กันมากขึ้น</a:t>
            </a:r>
            <a:r>
              <a:rPr lang="th-TH" dirty="0" smtClean="0"/>
              <a:t>นั้น</a:t>
            </a:r>
          </a:p>
          <a:p>
            <a:r>
              <a:rPr lang="th-TH" dirty="0" smtClean="0"/>
              <a:t> </a:t>
            </a:r>
            <a:r>
              <a:rPr lang="th-TH" dirty="0" err="1"/>
              <a:t>โธมัส</a:t>
            </a:r>
            <a:r>
              <a:rPr lang="th-TH" dirty="0"/>
              <a:t> </a:t>
            </a:r>
            <a:r>
              <a:rPr lang="th-TH" dirty="0" err="1"/>
              <a:t>แอล</a:t>
            </a:r>
            <a:r>
              <a:rPr lang="th-TH" dirty="0"/>
              <a:t> </a:t>
            </a:r>
            <a:r>
              <a:rPr lang="th-TH" dirty="0" err="1"/>
              <a:t>ฟรีด</a:t>
            </a:r>
            <a:r>
              <a:rPr lang="th-TH" dirty="0"/>
              <a:t>แมน (</a:t>
            </a:r>
            <a:r>
              <a:rPr lang="en-US" dirty="0"/>
              <a:t>Thomas L. Friedman </a:t>
            </a:r>
            <a:r>
              <a:rPr lang="th-TH" dirty="0"/>
              <a:t>อ้างถึงใน อา</a:t>
            </a:r>
            <a:r>
              <a:rPr lang="th-TH" dirty="0" err="1"/>
              <a:t>รีย์</a:t>
            </a:r>
            <a:r>
              <a:rPr lang="th-TH" dirty="0"/>
              <a:t> นัยพินิจ </a:t>
            </a:r>
            <a:r>
              <a:rPr lang="th-TH" dirty="0" smtClean="0"/>
              <a:t>และธง</a:t>
            </a:r>
            <a:r>
              <a:rPr lang="th-TH" dirty="0"/>
              <a:t>พล พรหมสาขา ณ สกลนคร, 2553) ได้อธิบายว่าโลกา</a:t>
            </a:r>
            <a:r>
              <a:rPr lang="th-TH" dirty="0" err="1"/>
              <a:t>ภิวัตน์</a:t>
            </a:r>
            <a:r>
              <a:rPr lang="th-TH" dirty="0"/>
              <a:t>คือ การที่โลกแบนราบเป็นระนาบ</a:t>
            </a:r>
            <a:r>
              <a:rPr lang="th-TH" dirty="0" smtClean="0"/>
              <a:t>เดียวกันซึ่ง</a:t>
            </a:r>
            <a:r>
              <a:rPr lang="th-TH" dirty="0"/>
              <a:t>เกิดจากพลัง 10 ประการ ที่</a:t>
            </a:r>
            <a:r>
              <a:rPr lang="th-TH" dirty="0" err="1"/>
              <a:t>ฟรีด</a:t>
            </a:r>
            <a:r>
              <a:rPr lang="th-TH" dirty="0"/>
              <a:t>แมนคิดว่า</a:t>
            </a:r>
            <a:r>
              <a:rPr lang="th-TH" dirty="0" smtClean="0"/>
              <a:t>ทำ</a:t>
            </a:r>
            <a:r>
              <a:rPr lang="th-TH" dirty="0"/>
              <a:t>ให้โลกแบนราบลง ซึ่งประกอบไปด้วย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โลกา</a:t>
            </a:r>
            <a:r>
              <a:rPr lang="th-TH" b="1" dirty="0" err="1" smtClean="0"/>
              <a:t>ภิวัตน์</a:t>
            </a:r>
            <a:r>
              <a:rPr lang="th-TH" b="1" dirty="0" smtClean="0"/>
              <a:t>เกิดขึ้นมาได้อย่างไร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พลังที่หนึ่ง </a:t>
            </a:r>
            <a:r>
              <a:rPr lang="th-TH" sz="3600" dirty="0"/>
              <a:t>คือ การพังทลายของ</a:t>
            </a:r>
            <a:r>
              <a:rPr lang="th-TH" sz="3600" dirty="0" smtClean="0"/>
              <a:t>กำแพง</a:t>
            </a:r>
            <a:r>
              <a:rPr lang="th-TH" sz="3600" dirty="0"/>
              <a:t>เบอร์ลินและการ</a:t>
            </a:r>
            <a:r>
              <a:rPr lang="th-TH" sz="3600" dirty="0" smtClean="0"/>
              <a:t>กำเนิด</a:t>
            </a:r>
            <a:r>
              <a:rPr lang="th-TH" sz="3600" dirty="0"/>
              <a:t>ขึ้นของหน้าต่าง เพราะการพังทลายลง</a:t>
            </a:r>
            <a:r>
              <a:rPr lang="th-TH" sz="3600" dirty="0" smtClean="0"/>
              <a:t>ของกำแพง</a:t>
            </a:r>
            <a:r>
              <a:rPr lang="th-TH" sz="3600" dirty="0"/>
              <a:t>เบอร์ลิน </a:t>
            </a:r>
            <a:r>
              <a:rPr lang="th-TH" sz="3600" dirty="0" smtClean="0"/>
              <a:t>ทำ</a:t>
            </a:r>
            <a:r>
              <a:rPr lang="th-TH" sz="3600" dirty="0"/>
              <a:t>ให้เกิดการสิ้นสุดลงของยุคสงครามเย็น ส่งผลให้เกิดโลกเสรี คนสามารถติดต่อสื่อสารกันได้</a:t>
            </a:r>
            <a:r>
              <a:rPr lang="th-TH" sz="3600" dirty="0" smtClean="0"/>
              <a:t>โดย</a:t>
            </a:r>
            <a:r>
              <a:rPr lang="th-TH" sz="3600" dirty="0" err="1" smtClean="0"/>
              <a:t>อิสระเสรี</a:t>
            </a:r>
            <a:r>
              <a:rPr lang="th-TH" sz="3600" dirty="0" smtClean="0"/>
              <a:t> </a:t>
            </a:r>
            <a:r>
              <a:rPr lang="th-TH" sz="3600" dirty="0"/>
              <a:t>ด้วยระบบโครงข่ายเคเบิ้ลใยแก้วที่วางโครงข่ายทั่วโลกโดยใช้อินเทอร์เน็ตเป็นสื่ออย่างในปัจจุบัน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โลกา</a:t>
            </a:r>
            <a:r>
              <a:rPr lang="th-TH" b="1" dirty="0" err="1" smtClean="0"/>
              <a:t>ภิวัตน์</a:t>
            </a:r>
            <a:r>
              <a:rPr lang="th-TH" b="1" dirty="0" smtClean="0"/>
              <a:t>เกิดขึ้นมาได้อย่างไร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พลังที่สอง </a:t>
            </a:r>
            <a:r>
              <a:rPr lang="th-TH" sz="3600" dirty="0"/>
              <a:t>คือ ยุคแห่งการเชื่อมต่อ โดยผ่านเว็บบราวเซอร์ (</a:t>
            </a:r>
            <a:r>
              <a:rPr lang="en-US" sz="3600" dirty="0"/>
              <a:t>Web Browser) </a:t>
            </a:r>
            <a:r>
              <a:rPr lang="th-TH" sz="3600" dirty="0"/>
              <a:t>ที่เริ่มต้นพลิกผันชีวิต</a:t>
            </a:r>
            <a:r>
              <a:rPr lang="th-TH" sz="3600" dirty="0" smtClean="0"/>
              <a:t>คนทั้ง</a:t>
            </a:r>
            <a:r>
              <a:rPr lang="th-TH" sz="3600" dirty="0"/>
              <a:t>โลกด้วยการ</a:t>
            </a:r>
            <a:r>
              <a:rPr lang="th-TH" sz="3600" dirty="0" smtClean="0"/>
              <a:t>กำเนิด</a:t>
            </a:r>
            <a:r>
              <a:rPr lang="th-TH" sz="3600" dirty="0"/>
              <a:t>ของ </a:t>
            </a:r>
            <a:r>
              <a:rPr lang="en-US" sz="3600" dirty="0" smtClean="0"/>
              <a:t>Netscape Navigator </a:t>
            </a:r>
            <a:r>
              <a:rPr lang="th-TH" sz="3600" dirty="0"/>
              <a:t>ด้วยการ</a:t>
            </a:r>
            <a:r>
              <a:rPr lang="th-TH" sz="3600" dirty="0" smtClean="0"/>
              <a:t>ทำ</a:t>
            </a:r>
            <a:r>
              <a:rPr lang="th-TH" sz="3600" dirty="0"/>
              <a:t>ให้คนทั้งโลกสามารถเชื่อมต่อข้อมูลและ</a:t>
            </a:r>
            <a:r>
              <a:rPr lang="th-TH" sz="3600" dirty="0" smtClean="0"/>
              <a:t>ติดต่อสื่อสารกัน</a:t>
            </a:r>
            <a:r>
              <a:rPr lang="th-TH" sz="3600" dirty="0"/>
              <a:t>ได้ และมีการสร้างเวิลด์ </a:t>
            </a:r>
            <a:r>
              <a:rPr lang="th-TH" sz="3600" dirty="0" err="1"/>
              <a:t>ไวด์</a:t>
            </a:r>
            <a:r>
              <a:rPr lang="th-TH" sz="3600" dirty="0"/>
              <a:t> เว็บ ครั้งแรกในปี ค.ศ.1991 </a:t>
            </a:r>
            <a:r>
              <a:rPr lang="th-TH" sz="3600" dirty="0" err="1"/>
              <a:t>และเนสแค็ป</a:t>
            </a:r>
            <a:r>
              <a:rPr lang="th-TH" sz="3600" dirty="0"/>
              <a:t> เป็นตัวปลุกให้ อินเทอร์เน็ตมี</a:t>
            </a:r>
            <a:r>
              <a:rPr lang="th-TH" sz="3600" dirty="0" smtClean="0"/>
              <a:t>ชีวิตและ</a:t>
            </a:r>
            <a:r>
              <a:rPr lang="th-TH" sz="3600" dirty="0"/>
              <a:t>ยัง</a:t>
            </a:r>
            <a:r>
              <a:rPr lang="th-TH" sz="3600" dirty="0" smtClean="0"/>
              <a:t>ทำ</a:t>
            </a:r>
            <a:r>
              <a:rPr lang="th-TH" sz="3600" dirty="0"/>
              <a:t>ให้ทุกคนสามารถเข้าถึงข้อมูลและใช้อินเทอร์เน็ตได้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โลกา</a:t>
            </a:r>
            <a:r>
              <a:rPr lang="th-TH" b="1" dirty="0" err="1" smtClean="0"/>
              <a:t>ภิวัตน์</a:t>
            </a:r>
            <a:r>
              <a:rPr lang="th-TH" b="1" dirty="0" smtClean="0"/>
              <a:t>เกิดขึ้นมาได้อย่างไร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b="1" dirty="0"/>
              <a:t>พลังที่สาม </a:t>
            </a:r>
            <a:r>
              <a:rPr lang="th-TH" sz="4000" dirty="0"/>
              <a:t>คือ ซอฟต์แวร์ที่</a:t>
            </a:r>
            <a:r>
              <a:rPr lang="th-TH" sz="4000" dirty="0" smtClean="0"/>
              <a:t>ทำ</a:t>
            </a:r>
            <a:r>
              <a:rPr lang="th-TH" sz="4000" dirty="0"/>
              <a:t>ให้งานลื่นไหล ซอฟต์แวร์เป็นตัวสร้างระบบเพื่อรองรับการ</a:t>
            </a:r>
            <a:r>
              <a:rPr lang="th-TH" sz="4000" dirty="0" smtClean="0"/>
              <a:t>ทำงาน</a:t>
            </a:r>
            <a:r>
              <a:rPr lang="th-TH" sz="4000" dirty="0"/>
              <a:t>ใน</a:t>
            </a:r>
            <a:r>
              <a:rPr lang="th-TH" sz="4000" dirty="0" smtClean="0"/>
              <a:t>หน้าที่ต่างๆ </a:t>
            </a:r>
            <a:r>
              <a:rPr lang="th-TH" sz="4000" dirty="0"/>
              <a:t>ให้คล่องตัวยิ่งขึ้น เช่น ซอฟต์แวร์ในระบบบัญชีการเงิน นอกจากนั้น ยังมีอีเมล์ให้คนติดต่อสื่อสาร </a:t>
            </a:r>
            <a:r>
              <a:rPr lang="th-TH" sz="4000" dirty="0" smtClean="0"/>
              <a:t>และการ</a:t>
            </a:r>
            <a:r>
              <a:rPr lang="th-TH" sz="4000" dirty="0"/>
              <a:t>พัฒนาทั้งซอฟต์แวร์และฮาร์ดแวร์ ก็</a:t>
            </a:r>
            <a:r>
              <a:rPr lang="th-TH" sz="4000" dirty="0" smtClean="0"/>
              <a:t>ทำ</a:t>
            </a:r>
            <a:r>
              <a:rPr lang="th-TH" sz="4000" dirty="0"/>
              <a:t>ให้โลกนี้มันแคบลง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โลกา</a:t>
            </a:r>
            <a:r>
              <a:rPr lang="th-TH" b="1" dirty="0" err="1" smtClean="0"/>
              <a:t>ภิวัตน์</a:t>
            </a:r>
            <a:r>
              <a:rPr lang="th-TH" b="1" dirty="0" smtClean="0"/>
              <a:t>เกิดขึ้นมาได้อย่างไร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b="1" dirty="0"/>
              <a:t>พลังที่สี่ </a:t>
            </a:r>
            <a:r>
              <a:rPr lang="th-TH" sz="4000" dirty="0"/>
              <a:t>คือ พลังของชุมชนออนไลน์ การเกิดขึ้นของบริษัทดอทคอม การมีบล็อกส่วนตัว การ</a:t>
            </a:r>
            <a:r>
              <a:rPr lang="th-TH" sz="4000" dirty="0" smtClean="0"/>
              <a:t>เกิดขึ้นของ</a:t>
            </a:r>
            <a:r>
              <a:rPr lang="th-TH" sz="4000" dirty="0"/>
              <a:t>ยูทูบ </a:t>
            </a:r>
            <a:r>
              <a:rPr lang="en-US" sz="4000" dirty="0"/>
              <a:t>facebook.com </a:t>
            </a:r>
            <a:r>
              <a:rPr lang="th-TH" sz="4000" dirty="0" smtClean="0"/>
              <a:t>ทำ</a:t>
            </a:r>
            <a:r>
              <a:rPr lang="th-TH" sz="4000" dirty="0"/>
              <a:t>ให้โลกของเรามีชุมชนถือ</a:t>
            </a:r>
            <a:r>
              <a:rPr lang="th-TH" sz="4000" dirty="0" smtClean="0"/>
              <a:t>กำเนิด</a:t>
            </a:r>
            <a:r>
              <a:rPr lang="th-TH" sz="4000" dirty="0"/>
              <a:t>ขึ้นมาใหม่คือ ชุมชนออนไลน์ และชุมชน</a:t>
            </a:r>
            <a:r>
              <a:rPr lang="th-TH" sz="4000" dirty="0" smtClean="0"/>
              <a:t>ออนไลน์ นี่เอง </a:t>
            </a:r>
            <a:r>
              <a:rPr lang="th-TH" sz="4000" dirty="0"/>
              <a:t>คือผู้กุม</a:t>
            </a:r>
            <a:r>
              <a:rPr lang="th-TH" sz="4000" dirty="0" smtClean="0"/>
              <a:t>อำนาจ</a:t>
            </a:r>
            <a:r>
              <a:rPr lang="th-TH" sz="4000" dirty="0"/>
              <a:t>ของโลกออนไลน์อย่างแท้จริง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โลกา</a:t>
            </a:r>
            <a:r>
              <a:rPr lang="th-TH" b="1" dirty="0" err="1" smtClean="0"/>
              <a:t>ภิวัตน์</a:t>
            </a:r>
            <a:r>
              <a:rPr lang="th-TH" b="1" dirty="0" smtClean="0"/>
              <a:t>เกิดขึ้นมาได้อย่างไร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พลังที่ห้า </a:t>
            </a:r>
            <a:r>
              <a:rPr lang="th-TH" dirty="0"/>
              <a:t>คือ การส่งต่อการผลิต (</a:t>
            </a:r>
            <a:r>
              <a:rPr lang="en-US" dirty="0"/>
              <a:t>Outsourcing) </a:t>
            </a:r>
            <a:r>
              <a:rPr lang="th-TH" dirty="0"/>
              <a:t>จากการเกิดขึ้นของเคเบิ้ลใยแก้วและระบบ</a:t>
            </a:r>
            <a:r>
              <a:rPr lang="th-TH" dirty="0" smtClean="0"/>
              <a:t>โครงข่ายอินเทอร์เน็ต</a:t>
            </a:r>
            <a:r>
              <a:rPr lang="th-TH" dirty="0"/>
              <a:t>และการสื่อสารที่มีโครงข่าย</a:t>
            </a:r>
            <a:r>
              <a:rPr lang="th-TH" dirty="0" smtClean="0"/>
              <a:t>อยู่ทั่วโลก ทำให้มีการส่งต่อการ</a:t>
            </a:r>
            <a:r>
              <a:rPr lang="th-TH" dirty="0"/>
              <a:t>ผลิตจากประเทศที่พัฒนา</a:t>
            </a:r>
            <a:r>
              <a:rPr lang="th-TH" dirty="0" smtClean="0"/>
              <a:t>แล้ว </a:t>
            </a:r>
            <a:r>
              <a:rPr lang="th-TH" dirty="0"/>
              <a:t>ไปยัง</a:t>
            </a:r>
            <a:r>
              <a:rPr lang="th-TH" dirty="0" smtClean="0"/>
              <a:t>ประเทศที่กำลัง</a:t>
            </a:r>
            <a:r>
              <a:rPr lang="th-TH" dirty="0"/>
              <a:t>พัฒนาและมีค่าแรง</a:t>
            </a:r>
            <a:r>
              <a:rPr lang="th-TH" dirty="0" smtClean="0"/>
              <a:t>ต่ำ</a:t>
            </a:r>
            <a:r>
              <a:rPr lang="th-TH" dirty="0"/>
              <a:t>กว่า โดยเฉพาะงานที่สามารถ</a:t>
            </a:r>
            <a:r>
              <a:rPr lang="th-TH" dirty="0" smtClean="0"/>
              <a:t>ทำ</a:t>
            </a:r>
            <a:r>
              <a:rPr lang="th-TH" dirty="0"/>
              <a:t>ผ่านระบบอินเทอร์เน็ตได้ เช่น </a:t>
            </a:r>
            <a:r>
              <a:rPr lang="en-US" dirty="0"/>
              <a:t>IBM </a:t>
            </a:r>
            <a:r>
              <a:rPr lang="th-TH" dirty="0"/>
              <a:t>หรือ </a:t>
            </a:r>
            <a:r>
              <a:rPr lang="en-US" dirty="0" smtClean="0"/>
              <a:t>Microsoft </a:t>
            </a:r>
            <a:r>
              <a:rPr lang="th-TH" dirty="0" smtClean="0"/>
              <a:t>ได้</a:t>
            </a:r>
            <a:r>
              <a:rPr lang="th-TH" dirty="0"/>
              <a:t>ว่าจ้างให้บริษัทในประเทศอินเดียเป็นผู้เขียนและผลิตซอฟต์แวร์และ แอพพลิเคชั่นต่างๆ ให้บริษัท </a:t>
            </a:r>
            <a:r>
              <a:rPr lang="en-US" dirty="0" smtClean="0"/>
              <a:t>Microsoft </a:t>
            </a:r>
            <a:r>
              <a:rPr lang="th-TH" dirty="0" smtClean="0"/>
              <a:t>โดย</a:t>
            </a:r>
            <a:r>
              <a:rPr lang="th-TH" dirty="0" smtClean="0"/>
              <a:t>ทำ</a:t>
            </a:r>
            <a:r>
              <a:rPr lang="th-TH" dirty="0"/>
              <a:t>ให้คนอินเดียไม่ต้องอพยพเพื่อไปหางาน</a:t>
            </a:r>
            <a:r>
              <a:rPr lang="th-TH" dirty="0" smtClean="0"/>
              <a:t>ทำ</a:t>
            </a:r>
            <a:r>
              <a:rPr lang="th-TH" dirty="0"/>
              <a:t>ในซิลิคอน</a:t>
            </a:r>
            <a:r>
              <a:rPr lang="th-TH" dirty="0" err="1"/>
              <a:t>วัลเลย์</a:t>
            </a:r>
            <a:r>
              <a:rPr lang="th-TH" dirty="0"/>
              <a:t>ในประเทศสหรัฐอเมริกาอีกต่อไป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โลกา</a:t>
            </a:r>
            <a:r>
              <a:rPr lang="th-TH" b="1" dirty="0" err="1" smtClean="0"/>
              <a:t>ภิวัตน์</a:t>
            </a:r>
            <a:r>
              <a:rPr lang="th-TH" b="1" dirty="0" smtClean="0"/>
              <a:t>เกิดขึ้นมาได้อย่างไร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พลังที่หก </a:t>
            </a:r>
            <a:r>
              <a:rPr lang="th-TH" dirty="0"/>
              <a:t>คือ การย้ายฐานการผลิตไปต่างแดน </a:t>
            </a:r>
            <a:r>
              <a:rPr lang="th-TH" dirty="0" smtClean="0"/>
              <a:t>(</a:t>
            </a:r>
            <a:r>
              <a:rPr lang="en-US" dirty="0" smtClean="0"/>
              <a:t>Off shoring) </a:t>
            </a:r>
            <a:r>
              <a:rPr lang="th-TH" dirty="0"/>
              <a:t>การผลิตชิ้นส่วนและอุปกรณ์</a:t>
            </a:r>
            <a:r>
              <a:rPr lang="th-TH" dirty="0" smtClean="0"/>
              <a:t>ต่างๆมี</a:t>
            </a:r>
            <a:r>
              <a:rPr lang="th-TH" dirty="0"/>
              <a:t>การย้ายฐานการผลิตจากประเทศค่าแรงสูงไปยังประเทศค่าแรง</a:t>
            </a:r>
            <a:r>
              <a:rPr lang="th-TH" dirty="0" smtClean="0"/>
              <a:t>ต่ำ</a:t>
            </a:r>
            <a:r>
              <a:rPr lang="th-TH" dirty="0"/>
              <a:t>กว่า เช่น เม็กซิโก จีน และอินเดีย เป็นต้น เช่น</a:t>
            </a:r>
          </a:p>
          <a:p>
            <a:pPr lvl="1"/>
            <a:r>
              <a:rPr lang="en-US" dirty="0"/>
              <a:t>IBM </a:t>
            </a:r>
            <a:r>
              <a:rPr lang="th-TH" dirty="0"/>
              <a:t>ได้ย้ายฐานการผลิตอุปกรณ์คอมพิวเตอร์ส่วนบุคคลไปยังประเทศจีน นอกจากนั้นบริษัท</a:t>
            </a:r>
            <a:r>
              <a:rPr lang="th-TH" dirty="0" smtClean="0"/>
              <a:t>ไมโครซอฟต์ใน</a:t>
            </a:r>
            <a:r>
              <a:rPr lang="th-TH" dirty="0"/>
              <a:t>ประเทศสหรัฐอเมริกา ก็ยังจ้างวิศวกรอินเดียที่อาศัยและ</a:t>
            </a:r>
            <a:r>
              <a:rPr lang="th-TH" dirty="0" smtClean="0"/>
              <a:t>ทำงาน</a:t>
            </a:r>
            <a:r>
              <a:rPr lang="th-TH" dirty="0"/>
              <a:t>ในเมืองบัง</a:t>
            </a:r>
            <a:r>
              <a:rPr lang="th-TH" dirty="0" err="1"/>
              <a:t>กาลอร์</a:t>
            </a:r>
            <a:r>
              <a:rPr lang="th-TH" dirty="0"/>
              <a:t> ประเทศอินเดีย เป็น</a:t>
            </a:r>
            <a:r>
              <a:rPr lang="th-TH" dirty="0" smtClean="0"/>
              <a:t>ผู้เขียนซอฟต์แวร์</a:t>
            </a:r>
            <a:r>
              <a:rPr lang="th-TH" dirty="0"/>
              <a:t>และโปรแกรมคอมพิวเตอร์ต่างๆ เป็นต้น ซึ่งสิ่งเหล่านี้</a:t>
            </a:r>
            <a:r>
              <a:rPr lang="th-TH" dirty="0" smtClean="0"/>
              <a:t>กำลังทำ</a:t>
            </a:r>
            <a:r>
              <a:rPr lang="th-TH" dirty="0"/>
              <a:t>ให้แรงงานในประเทศพัฒนาตกงาน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โลกา</a:t>
            </a:r>
            <a:r>
              <a:rPr lang="th-TH" b="1" dirty="0" err="1" smtClean="0"/>
              <a:t>ภิวัตน์</a:t>
            </a:r>
            <a:r>
              <a:rPr lang="th-TH" b="1" dirty="0" smtClean="0"/>
              <a:t>เกิดขึ้นมาได้อย่างไร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พลังที่เจ็ด </a:t>
            </a:r>
            <a:r>
              <a:rPr lang="th-TH" sz="3600" dirty="0"/>
              <a:t>คือ ห่วงโซ่</a:t>
            </a:r>
            <a:r>
              <a:rPr lang="th-TH" sz="3600" dirty="0" err="1"/>
              <a:t>อุปทาน</a:t>
            </a:r>
            <a:r>
              <a:rPr lang="th-TH" sz="3600" dirty="0"/>
              <a:t> (</a:t>
            </a:r>
            <a:r>
              <a:rPr lang="en-US" sz="3600" dirty="0"/>
              <a:t>Supply Chain) </a:t>
            </a:r>
            <a:r>
              <a:rPr lang="th-TH" sz="3600" dirty="0"/>
              <a:t>การใช้ระบบเทคโนโลยีที่ทันสมัย เช่น ระบบ</a:t>
            </a:r>
            <a:r>
              <a:rPr lang="th-TH" sz="3600" dirty="0" smtClean="0"/>
              <a:t>บาร์โค้ด มา</a:t>
            </a:r>
            <a:r>
              <a:rPr lang="th-TH" sz="3600" dirty="0"/>
              <a:t>พัฒนาการจัดส่งและผลิตสินค้า เพื่อลดระยะเวลาการ</a:t>
            </a:r>
            <a:r>
              <a:rPr lang="th-TH" sz="3600" dirty="0" smtClean="0"/>
              <a:t>ทำงาน </a:t>
            </a:r>
            <a:r>
              <a:rPr lang="th-TH" sz="3600" dirty="0"/>
              <a:t>หาความสมดุลระหว่าง</a:t>
            </a:r>
            <a:r>
              <a:rPr lang="th-TH" sz="3600" dirty="0" err="1"/>
              <a:t>อุปสงค์</a:t>
            </a:r>
            <a:r>
              <a:rPr lang="th-TH" sz="3600" dirty="0"/>
              <a:t>และ</a:t>
            </a:r>
            <a:r>
              <a:rPr lang="th-TH" sz="3600" dirty="0" err="1" smtClean="0"/>
              <a:t>อุปทาน</a:t>
            </a:r>
            <a:r>
              <a:rPr lang="th-TH" sz="3600" dirty="0" smtClean="0"/>
              <a:t>และ</a:t>
            </a:r>
            <a:r>
              <a:rPr lang="th-TH" sz="3600" dirty="0"/>
              <a:t>ประสานงานกันตั้งแต่ต้น</a:t>
            </a:r>
            <a:r>
              <a:rPr lang="th-TH" sz="3600" dirty="0" smtClean="0"/>
              <a:t>น้ำ </a:t>
            </a:r>
            <a:r>
              <a:rPr lang="th-TH" sz="3600" dirty="0"/>
              <a:t>คือ ผู้ผลิตวัตถุดิบ ในเรื่องการประสานงานในการจัดซื้อวัตถุดิบกับผู้ขาย</a:t>
            </a:r>
            <a:r>
              <a:rPr lang="th-TH" sz="3600" dirty="0" smtClean="0"/>
              <a:t>วัตถุดิบกลางน้ำ </a:t>
            </a:r>
            <a:r>
              <a:rPr lang="th-TH" sz="3600" dirty="0"/>
              <a:t>คือ ผู้ผลิต เป็นการส่งวัตถุดิบเข้ากระบวนการผลิต จนเป็นสินค้า</a:t>
            </a:r>
            <a:r>
              <a:rPr lang="th-TH" sz="3600" dirty="0" smtClean="0"/>
              <a:t>สำเร็จรูป </a:t>
            </a:r>
            <a:r>
              <a:rPr lang="th-TH" sz="3600" dirty="0"/>
              <a:t>และ ปลาย</a:t>
            </a:r>
            <a:r>
              <a:rPr lang="th-TH" sz="3600" dirty="0" smtClean="0"/>
              <a:t>น้ำ </a:t>
            </a:r>
            <a:r>
              <a:rPr lang="th-TH" sz="3600" dirty="0"/>
              <a:t>คือ การ</a:t>
            </a:r>
            <a:r>
              <a:rPr lang="th-TH" sz="3600" dirty="0" smtClean="0"/>
              <a:t>จัดส่งสินค้า</a:t>
            </a:r>
            <a:r>
              <a:rPr lang="th-TH" sz="3600" dirty="0"/>
              <a:t>และบริการไปยังผู้บริโภค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โลกา</a:t>
            </a:r>
            <a:r>
              <a:rPr lang="th-TH" dirty="0" err="1" smtClean="0"/>
              <a:t>ภิวัตน์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51520" y="1340768"/>
            <a:ext cx="8676456" cy="50405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dirty="0" smtClean="0"/>
              <a:t>	ภาษาอังกฤษ</a:t>
            </a:r>
            <a:r>
              <a:rPr lang="th-TH" dirty="0"/>
              <a:t>เรียกกันว่า </a:t>
            </a:r>
            <a:r>
              <a:rPr lang="en-US" dirty="0"/>
              <a:t>Globalization </a:t>
            </a:r>
            <a:r>
              <a:rPr lang="th-TH" dirty="0"/>
              <a:t>ซึ่งมี</a:t>
            </a:r>
            <a:r>
              <a:rPr lang="th-TH" dirty="0" smtClean="0"/>
              <a:t>ฐานเทคโนโลยี</a:t>
            </a:r>
            <a:r>
              <a:rPr lang="th-TH" dirty="0"/>
              <a:t>สารสนเทศและการสื่อสารเป็นพลังขับเคลื่อน</a:t>
            </a:r>
            <a:r>
              <a:rPr lang="th-TH" dirty="0" smtClean="0"/>
              <a:t>สังคมทำ</a:t>
            </a:r>
            <a:r>
              <a:rPr lang="th-TH" dirty="0"/>
              <a:t>ให้เกิดการไหลของข้อมูลข่าวสารจากพื้นที่หนึ่ง</a:t>
            </a:r>
            <a:r>
              <a:rPr lang="th-TH" dirty="0" smtClean="0"/>
              <a:t>ไปยัง</a:t>
            </a:r>
            <a:r>
              <a:rPr lang="th-TH" dirty="0"/>
              <a:t>พื้นที่หนึ่งได้ด้วยความรวดเร็ว </a:t>
            </a:r>
            <a:endParaRPr lang="th-TH" dirty="0" smtClean="0"/>
          </a:p>
          <a:p>
            <a:pPr>
              <a:buNone/>
            </a:pPr>
            <a:r>
              <a:rPr lang="th-TH" dirty="0"/>
              <a:t>	</a:t>
            </a:r>
            <a:r>
              <a:rPr lang="th-TH" dirty="0" smtClean="0"/>
              <a:t>	จาก</a:t>
            </a:r>
            <a:r>
              <a:rPr lang="th-TH" dirty="0"/>
              <a:t>บทเรียนของประเทศไทยการสื่อสารในอดีตที่เราทราบกันว่ารวดเร็วที่สุดนั่น</a:t>
            </a:r>
            <a:r>
              <a:rPr lang="th-TH" dirty="0" smtClean="0"/>
              <a:t>ก็คือ</a:t>
            </a:r>
            <a:r>
              <a:rPr lang="th-TH" dirty="0"/>
              <a:t>โทรเลข แต่ต่อมายุคของการพัฒนามาเป็นรูปแบบโทรศัพท์ก็เข้ามามีบทบาท</a:t>
            </a:r>
            <a:r>
              <a:rPr lang="th-TH" dirty="0" smtClean="0"/>
              <a:t>สำคัญ </a:t>
            </a:r>
            <a:r>
              <a:rPr lang="th-TH" dirty="0"/>
              <a:t>การรับส่งจดหมาย</a:t>
            </a:r>
            <a:r>
              <a:rPr lang="th-TH" dirty="0" smtClean="0"/>
              <a:t>ทางอิเล็กทรอนิกส์ </a:t>
            </a:r>
            <a:r>
              <a:rPr lang="th-TH" dirty="0" smtClean="0"/>
              <a:t>   (</a:t>
            </a:r>
            <a:r>
              <a:rPr lang="en-US" dirty="0"/>
              <a:t>E-mail) </a:t>
            </a:r>
            <a:r>
              <a:rPr lang="th-TH" dirty="0"/>
              <a:t>การสื่อสารผ่านสังคมออนไลน์ จากปี พ.ศ. 2541 เราใช้โปรแกรม</a:t>
            </a:r>
            <a:r>
              <a:rPr lang="th-TH" dirty="0" err="1"/>
              <a:t>แชท</a:t>
            </a:r>
            <a:r>
              <a:rPr lang="th-TH" dirty="0"/>
              <a:t> (</a:t>
            </a:r>
            <a:r>
              <a:rPr lang="en-US" dirty="0"/>
              <a:t>Chat) </a:t>
            </a:r>
            <a:r>
              <a:rPr lang="th-TH" dirty="0"/>
              <a:t>คือ</a:t>
            </a:r>
            <a:r>
              <a:rPr lang="th-TH" dirty="0" smtClean="0"/>
              <a:t>การพูดคุย</a:t>
            </a:r>
            <a:r>
              <a:rPr lang="th-TH" dirty="0"/>
              <a:t>ออนไลน์ผ่านอินเทอร์เน็ต เป็นโปรแกรมเพ</a:t>
            </a:r>
            <a:r>
              <a:rPr lang="th-TH" dirty="0" err="1"/>
              <a:t>ริสต์</a:t>
            </a:r>
            <a:r>
              <a:rPr lang="th-TH" dirty="0"/>
              <a:t> แล้วก็พัฒนาขึ้นเรื่อยมา จนปัจจุบันการใช้การ</a:t>
            </a:r>
            <a:r>
              <a:rPr lang="th-TH" dirty="0" smtClean="0"/>
              <a:t>สื่อสารบน</a:t>
            </a:r>
            <a:r>
              <a:rPr lang="th-TH" dirty="0"/>
              <a:t>จอโทรศัพท์แบบสมาร์ต</a:t>
            </a:r>
            <a:r>
              <a:rPr lang="th-TH" dirty="0" err="1" smtClean="0"/>
              <a:t>โฟน</a:t>
            </a:r>
            <a:endParaRPr lang="th-TH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โลกา</a:t>
            </a:r>
            <a:r>
              <a:rPr lang="th-TH" b="1" dirty="0" err="1" smtClean="0"/>
              <a:t>ภิวัตน์</a:t>
            </a:r>
            <a:r>
              <a:rPr lang="th-TH" b="1" dirty="0" smtClean="0"/>
              <a:t>เกิดขึ้นมาได้อย่างไร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b="1" dirty="0"/>
              <a:t>พลังที่แปด </a:t>
            </a:r>
            <a:r>
              <a:rPr lang="th-TH" dirty="0"/>
              <a:t>คือ อิน</a:t>
            </a:r>
            <a:r>
              <a:rPr lang="th-TH" dirty="0" err="1"/>
              <a:t>ซอร์ส</a:t>
            </a:r>
            <a:r>
              <a:rPr lang="th-TH" dirty="0"/>
              <a:t> </a:t>
            </a:r>
            <a:r>
              <a:rPr lang="th-TH" dirty="0" smtClean="0"/>
              <a:t>(</a:t>
            </a:r>
            <a:r>
              <a:rPr lang="en-US" dirty="0" smtClean="0"/>
              <a:t>In sourcing) </a:t>
            </a:r>
            <a:r>
              <a:rPr lang="th-TH" dirty="0"/>
              <a:t>โดย</a:t>
            </a:r>
            <a:r>
              <a:rPr lang="th-TH" dirty="0" err="1"/>
              <a:t>ฟรีด</a:t>
            </a:r>
            <a:r>
              <a:rPr lang="th-TH" dirty="0"/>
              <a:t>แมนได้ยกตัวอย่าง เช่น เมื่อลูกค้าซื้อคอมพิวเตอร์</a:t>
            </a:r>
            <a:r>
              <a:rPr lang="th-TH" dirty="0" smtClean="0"/>
              <a:t>แบบพกพา</a:t>
            </a:r>
            <a:r>
              <a:rPr lang="th-TH" dirty="0"/>
              <a:t>ของโตชิบา และเมื่อมีปัญหาต้องการส่งซ่อม ลูกค้าก็จะต้องส่งไปซ่อมที่ศูนย์ซ่อมของโตชิบา ถ้า</a:t>
            </a:r>
            <a:r>
              <a:rPr lang="th-TH" dirty="0" smtClean="0"/>
              <a:t>ลูกค้าอยู่</a:t>
            </a:r>
            <a:r>
              <a:rPr lang="th-TH" dirty="0"/>
              <a:t>ในเมืองที่ไม่มีศูนย์ซ่อม ก็ต้องส่งผ่านบริษัทขนส่ง เช่น </a:t>
            </a:r>
            <a:r>
              <a:rPr lang="en-US" dirty="0"/>
              <a:t>UPS </a:t>
            </a:r>
            <a:r>
              <a:rPr lang="th-TH" dirty="0"/>
              <a:t>เป็นผู้ส่งคอมพิวเตอร์ไปยังศูนย์ซ่อมของ</a:t>
            </a:r>
            <a:r>
              <a:rPr lang="th-TH" dirty="0" smtClean="0"/>
              <a:t>บริษัทโต</a:t>
            </a:r>
            <a:r>
              <a:rPr lang="th-TH" dirty="0"/>
              <a:t>ชิบาในเมืองอื่นๆ ให้แต่ด้วยการใช้ระบบอิน</a:t>
            </a:r>
            <a:r>
              <a:rPr lang="th-TH" dirty="0" err="1"/>
              <a:t>ซอร์สซิ่ง</a:t>
            </a:r>
            <a:r>
              <a:rPr lang="th-TH" dirty="0"/>
              <a:t>เพื่อลดขั้นตอนการ</a:t>
            </a:r>
            <a:r>
              <a:rPr lang="th-TH" dirty="0" smtClean="0"/>
              <a:t>ทำงาน</a:t>
            </a:r>
            <a:r>
              <a:rPr lang="th-TH" dirty="0"/>
              <a:t>ให้เหลือน้อยที่สุด </a:t>
            </a:r>
            <a:r>
              <a:rPr lang="en-US" dirty="0"/>
              <a:t>UPS </a:t>
            </a:r>
            <a:r>
              <a:rPr lang="th-TH" dirty="0"/>
              <a:t>จะ</a:t>
            </a:r>
            <a:r>
              <a:rPr lang="th-TH" dirty="0" smtClean="0"/>
              <a:t>เป็นผู้รับ</a:t>
            </a:r>
            <a:r>
              <a:rPr lang="th-TH" dirty="0"/>
              <a:t>เครื่องจากลูกค้าโตชิบา แล้ว </a:t>
            </a:r>
            <a:r>
              <a:rPr lang="en-US" dirty="0"/>
              <a:t>UPS </a:t>
            </a:r>
            <a:r>
              <a:rPr lang="th-TH" dirty="0"/>
              <a:t>คือผู้ลงมือซ่อม แล้วส่งกลับไปให้ลูกค้าของโตชิบาในวันรุ่งขึ้น โดยช่าง</a:t>
            </a:r>
            <a:r>
              <a:rPr lang="th-TH" dirty="0" smtClean="0"/>
              <a:t>ซ่อมคอมพิวเตอร์</a:t>
            </a:r>
            <a:r>
              <a:rPr lang="th-TH" dirty="0"/>
              <a:t>ของยูพีเอสที่รับการฝึกอบรมจากโตชิบา นี่คือกระบวนการธุรกิจและการ</a:t>
            </a:r>
            <a:r>
              <a:rPr lang="th-TH" dirty="0" smtClean="0"/>
              <a:t>ทำงาน</a:t>
            </a:r>
            <a:r>
              <a:rPr lang="th-TH" dirty="0"/>
              <a:t>ที่</a:t>
            </a:r>
            <a:r>
              <a:rPr lang="th-TH" dirty="0" smtClean="0"/>
              <a:t>เปลี่ยนไป</a:t>
            </a:r>
            <a:endParaRPr lang="th-TH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โลกา</a:t>
            </a:r>
            <a:r>
              <a:rPr lang="th-TH" b="1" dirty="0" err="1" smtClean="0"/>
              <a:t>ภิวัตน์</a:t>
            </a:r>
            <a:r>
              <a:rPr lang="th-TH" b="1" dirty="0" smtClean="0"/>
              <a:t>เกิดขึ้นมาได้อย่างไร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พลังที่เก้า </a:t>
            </a:r>
            <a:r>
              <a:rPr lang="th-TH" sz="3600" dirty="0"/>
              <a:t>คือ อินฟอร์ม (</a:t>
            </a:r>
            <a:r>
              <a:rPr lang="en-US" sz="3600" dirty="0"/>
              <a:t>In-forming) </a:t>
            </a:r>
            <a:r>
              <a:rPr lang="th-TH" sz="3600" dirty="0"/>
              <a:t>คือปรากฏการณ์ของกู</a:t>
            </a:r>
            <a:r>
              <a:rPr lang="th-TH" sz="3600" dirty="0" err="1"/>
              <a:t>เกิ้ล</a:t>
            </a:r>
            <a:r>
              <a:rPr lang="th-TH" sz="3600" dirty="0"/>
              <a:t> (</a:t>
            </a:r>
            <a:r>
              <a:rPr lang="en-US" sz="3600" dirty="0"/>
              <a:t>Google) </a:t>
            </a:r>
            <a:r>
              <a:rPr lang="th-TH" sz="3600" dirty="0"/>
              <a:t>ที่ทุกคนในโลกนี้</a:t>
            </a:r>
            <a:r>
              <a:rPr lang="th-TH" sz="3600" dirty="0" smtClean="0"/>
              <a:t>สามารถรับรู้</a:t>
            </a:r>
            <a:r>
              <a:rPr lang="th-TH" sz="3600" dirty="0"/>
              <a:t>ข้อมูลข่าวสารได้ด้วยปลายนิ้วสัมผัส ผ่านระบบคอมพิวเตอร์เนตเวิร์ค ซึ่ง</a:t>
            </a:r>
            <a:r>
              <a:rPr lang="th-TH" sz="3600" dirty="0" smtClean="0"/>
              <a:t>ทำ</a:t>
            </a:r>
            <a:r>
              <a:rPr lang="th-TH" sz="3600" dirty="0"/>
              <a:t>ให้เกิดความสามารถในการ</a:t>
            </a:r>
            <a:r>
              <a:rPr lang="th-TH" sz="3600" dirty="0" smtClean="0"/>
              <a:t>เรียนรู้และ</a:t>
            </a:r>
            <a:r>
              <a:rPr lang="th-TH" sz="3600" dirty="0"/>
              <a:t>สืบค้นข้อมูลให้แก่ผู้คนอย่างที่ไม่เคยมีปรากฏมาก่อนในประวัติศาสตร์ของโลก ซึ่ง</a:t>
            </a:r>
            <a:r>
              <a:rPr lang="th-TH" sz="3600" dirty="0" smtClean="0"/>
              <a:t>ทำ</a:t>
            </a:r>
            <a:r>
              <a:rPr lang="th-TH" sz="3600" dirty="0"/>
              <a:t>ให้ข้อมูลทุกข้อมูล </a:t>
            </a:r>
            <a:r>
              <a:rPr lang="th-TH" sz="3600" dirty="0" smtClean="0"/>
              <a:t>หรือข่าวสาร</a:t>
            </a:r>
            <a:r>
              <a:rPr lang="th-TH" sz="3600" dirty="0"/>
              <a:t>ใดๆ ในโลก ผู้คนสามารถรับรู้ได้ผ่านกู</a:t>
            </a:r>
            <a:r>
              <a:rPr lang="th-TH" sz="3600" dirty="0" err="1"/>
              <a:t>เกิ้ล</a:t>
            </a:r>
            <a:r>
              <a:rPr lang="th-TH" sz="3600" dirty="0"/>
              <a:t>ได้ในชั่ววินาที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โลกา</a:t>
            </a:r>
            <a:r>
              <a:rPr lang="th-TH" b="1" dirty="0" err="1" smtClean="0"/>
              <a:t>ภิวัตน์</a:t>
            </a:r>
            <a:r>
              <a:rPr lang="th-TH" b="1" dirty="0" smtClean="0"/>
              <a:t>เกิดขึ้นมาได้อย่างไร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พลังที่สิบ </a:t>
            </a:r>
            <a:r>
              <a:rPr lang="th-TH" sz="3600" dirty="0"/>
              <a:t>คือ สารกระตุ้นพลัง (</a:t>
            </a:r>
            <a:r>
              <a:rPr lang="en-US" sz="3600" dirty="0"/>
              <a:t>Steroids) </a:t>
            </a:r>
            <a:r>
              <a:rPr lang="th-TH" sz="3600" dirty="0"/>
              <a:t>สารกระตุ้นพลังที่</a:t>
            </a:r>
            <a:r>
              <a:rPr lang="th-TH" sz="3600" dirty="0" smtClean="0"/>
              <a:t>ทำ</a:t>
            </a:r>
            <a:r>
              <a:rPr lang="th-TH" sz="3600" dirty="0"/>
              <a:t>ให้โลกแบนราบลงของ</a:t>
            </a:r>
            <a:r>
              <a:rPr lang="th-TH" sz="3600" dirty="0" err="1"/>
              <a:t>ฟรีด</a:t>
            </a:r>
            <a:r>
              <a:rPr lang="th-TH" sz="3600" dirty="0"/>
              <a:t>แมนคือ </a:t>
            </a:r>
            <a:r>
              <a:rPr lang="th-TH" sz="3600" dirty="0" smtClean="0"/>
              <a:t>ระบบการ</a:t>
            </a:r>
            <a:r>
              <a:rPr lang="th-TH" sz="3600" dirty="0"/>
              <a:t>ติดต่อสื่อสารด้วยดิจิตอล โทรศัพท์มือถือ รวมไปถึงการติดต่อสื่อสารต่างๆ เช่น การประชุมทางไกลผ่าน</a:t>
            </a:r>
            <a:r>
              <a:rPr lang="th-TH" sz="3600" dirty="0" smtClean="0"/>
              <a:t>ดาวเทียม</a:t>
            </a:r>
            <a:r>
              <a:rPr lang="en-US" sz="3600" dirty="0" smtClean="0"/>
              <a:t>(Voice </a:t>
            </a:r>
            <a:r>
              <a:rPr lang="en-US" sz="3600" dirty="0"/>
              <a:t>Over Internet Protocol: VoIP) </a:t>
            </a:r>
            <a:r>
              <a:rPr lang="th-TH" sz="3600" dirty="0"/>
              <a:t>ซึ่งเป็นสิ่งกระตุ้นให้</a:t>
            </a:r>
            <a:r>
              <a:rPr lang="th-TH" sz="3600" dirty="0" smtClean="0"/>
              <a:t>นำไปสู่</a:t>
            </a:r>
            <a:r>
              <a:rPr lang="th-TH" sz="3600" dirty="0"/>
              <a:t>ยุคข้อมูลข่าวสารโดยเสรีหรือโลกา</a:t>
            </a:r>
            <a:r>
              <a:rPr lang="th-TH" sz="3600" dirty="0" err="1"/>
              <a:t>ภิ</a:t>
            </a:r>
            <a:r>
              <a:rPr lang="th-TH" sz="3600" dirty="0" err="1" smtClean="0"/>
              <a:t>วัตน์</a:t>
            </a:r>
            <a:r>
              <a:rPr lang="th-TH" sz="3600" dirty="0" smtClean="0"/>
              <a:t>อย่าง</a:t>
            </a:r>
            <a:r>
              <a:rPr lang="th-TH" sz="3600" dirty="0"/>
              <a:t>ในปัจจุบัน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ผลกระทบจากกระแสโลกา</a:t>
            </a:r>
            <a:r>
              <a:rPr lang="th-TH" b="1" dirty="0" err="1"/>
              <a:t>ภิวัตน์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/>
              <a:t>การเกิดขึ้นของโลกา</a:t>
            </a:r>
            <a:r>
              <a:rPr lang="th-TH" sz="3600" dirty="0" err="1"/>
              <a:t>ภิวัตน์</a:t>
            </a:r>
            <a:r>
              <a:rPr lang="th-TH" sz="3600" dirty="0"/>
              <a:t>ได้ส่งผลกระทบต่อมนุษย์และโลก ทั้งในด้านบวกและด้านลบ สร้างสิ่ง</a:t>
            </a:r>
            <a:r>
              <a:rPr lang="th-TH" sz="3600" dirty="0" smtClean="0"/>
              <a:t>อัศจรรย์แก่</a:t>
            </a:r>
            <a:r>
              <a:rPr lang="th-TH" sz="3600" dirty="0"/>
              <a:t>มนุษย์ และในขณะเดียวกันก็สามารถ</a:t>
            </a:r>
            <a:r>
              <a:rPr lang="th-TH" sz="3600" dirty="0" smtClean="0"/>
              <a:t>ทำให้</a:t>
            </a:r>
            <a:r>
              <a:rPr lang="th-TH" sz="3600" dirty="0"/>
              <a:t>เกิดด้านลบในหลากหลายประการดังต่อไปนี้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ผลกระทบจากกระแสโลกา</a:t>
            </a:r>
            <a:r>
              <a:rPr lang="th-TH" b="1" dirty="0" err="1" smtClean="0"/>
              <a:t>ภิ</a:t>
            </a:r>
            <a:r>
              <a:rPr lang="th-TH" b="1" dirty="0" err="1" smtClean="0"/>
              <a:t>วัตน์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/>
              <a:t>1) </a:t>
            </a:r>
            <a:r>
              <a:rPr lang="th-TH" sz="3600" b="1" dirty="0"/>
              <a:t>การครอบโลกทางวัฒนธรรม </a:t>
            </a:r>
            <a:r>
              <a:rPr lang="th-TH" sz="3600" dirty="0"/>
              <a:t>เนื่องจากระบบสื่อสาร</a:t>
            </a:r>
            <a:r>
              <a:rPr lang="th-TH" sz="3600" dirty="0" smtClean="0"/>
              <a:t>ไร้พรมแดน </a:t>
            </a:r>
            <a:r>
              <a:rPr lang="th-TH" sz="3600" dirty="0" smtClean="0"/>
              <a:t>ทำ ให้เกิด</a:t>
            </a:r>
            <a:r>
              <a:rPr lang="th-TH" sz="3600" dirty="0"/>
              <a:t>การครอบโลกทาง</a:t>
            </a:r>
            <a:r>
              <a:rPr lang="th-TH" sz="3600" dirty="0" smtClean="0"/>
              <a:t>วัฒนธรรมอิทธิพล</a:t>
            </a:r>
            <a:r>
              <a:rPr lang="th-TH" sz="3600" dirty="0"/>
              <a:t>ของวัฒนธรรม</a:t>
            </a:r>
            <a:r>
              <a:rPr lang="th-TH" sz="3600" dirty="0" smtClean="0"/>
              <a:t>และอำนาจ</a:t>
            </a:r>
            <a:r>
              <a:rPr lang="th-TH" sz="3600" dirty="0"/>
              <a:t>ของเศรษฐกิจจากประเทศที่พัฒนาแล้วได้ไหลบ่าเข้าสู่ประเทศอื่นอย่าง</a:t>
            </a:r>
            <a:r>
              <a:rPr lang="th-TH" sz="3600" dirty="0" smtClean="0"/>
              <a:t>รุนแรงก่อให้เกิด</a:t>
            </a:r>
            <a:r>
              <a:rPr lang="th-TH" sz="3600" dirty="0"/>
              <a:t>กระแสวัฒนธรรมโลก (</a:t>
            </a:r>
            <a:r>
              <a:rPr lang="en-US" sz="3600" dirty="0"/>
              <a:t>Neo - </a:t>
            </a:r>
            <a:r>
              <a:rPr lang="en-US" sz="3600" dirty="0" err="1" smtClean="0"/>
              <a:t>esternization</a:t>
            </a:r>
            <a:r>
              <a:rPr lang="en-US" sz="3600" dirty="0"/>
              <a:t>) </a:t>
            </a:r>
            <a:r>
              <a:rPr lang="th-TH" sz="3600" dirty="0" smtClean="0"/>
              <a:t>ครอบงำ</a:t>
            </a:r>
            <a:r>
              <a:rPr lang="th-TH" sz="3600" dirty="0"/>
              <a:t>ทางความคิด การมองโลก การแต่ง</a:t>
            </a:r>
            <a:r>
              <a:rPr lang="th-TH" sz="3600" dirty="0" smtClean="0"/>
              <a:t>กายการ</a:t>
            </a:r>
            <a:r>
              <a:rPr lang="th-TH" sz="3600" dirty="0"/>
              <a:t>บริโภคนิยม แพร่หลายเข้าครอบคลุมเหนือวัฒนธรรม</a:t>
            </a:r>
            <a:r>
              <a:rPr lang="th-TH" sz="3600" dirty="0" smtClean="0"/>
              <a:t>ประจำ</a:t>
            </a:r>
            <a:r>
              <a:rPr lang="th-TH" sz="3600" dirty="0"/>
              <a:t>ชาติของแต่ละประเทศผลที่ตามมา คือ เกิด</a:t>
            </a:r>
            <a:r>
              <a:rPr lang="th-TH" sz="3600" dirty="0" smtClean="0"/>
              <a:t>ระบบผูกขาด</a:t>
            </a:r>
            <a:r>
              <a:rPr lang="th-TH" sz="3600" dirty="0"/>
              <a:t>แบบไร้พรมแดน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ผลกระทบจากกระแสโลกา</a:t>
            </a:r>
            <a:r>
              <a:rPr lang="th-TH" b="1" dirty="0" err="1" smtClean="0"/>
              <a:t>ภิวัตน์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sz="2800" dirty="0"/>
              <a:t>2) </a:t>
            </a:r>
            <a:r>
              <a:rPr lang="th-TH" sz="2800" dirty="0" smtClean="0"/>
              <a:t> </a:t>
            </a:r>
            <a:r>
              <a:rPr lang="th-TH" sz="2800" b="1" dirty="0" smtClean="0"/>
              <a:t>หมู่บ้าน</a:t>
            </a:r>
            <a:r>
              <a:rPr lang="th-TH" sz="2800" b="1" dirty="0"/>
              <a:t>โลก </a:t>
            </a:r>
            <a:r>
              <a:rPr lang="th-TH" sz="2800" dirty="0"/>
              <a:t>จากความเจริญก้าวหน้าทางเทคโนโลยีการสื่อสารและโทรคมนาคม </a:t>
            </a:r>
            <a:r>
              <a:rPr lang="th-TH" sz="2800" dirty="0" smtClean="0"/>
              <a:t>ทำ</a:t>
            </a:r>
            <a:r>
              <a:rPr lang="th-TH" sz="2800" dirty="0"/>
              <a:t>ให้สังคมโลกไม่</a:t>
            </a:r>
            <a:r>
              <a:rPr lang="th-TH" sz="2800" dirty="0" smtClean="0"/>
              <a:t>มีกำแพง</a:t>
            </a:r>
            <a:r>
              <a:rPr lang="th-TH" sz="2800" dirty="0"/>
              <a:t>ขวางกั้น ขอบเขตประเทศหรือพรมแดนหายไป โลกทั้งโลกเป็นเสมือนหมู่บ้านเดียวกัน ใครหรือชุมชน</a:t>
            </a:r>
            <a:r>
              <a:rPr lang="th-TH" sz="2800" dirty="0" smtClean="0"/>
              <a:t>ใดทำ</a:t>
            </a:r>
            <a:r>
              <a:rPr lang="th-TH" sz="2800" dirty="0"/>
              <a:t>อะไรอยู่ที่ไหน ชุมชนอื่นๆ หรือคนอื่นๆ ก็สามารถรับรู้ได้ทั่วกันทั้งโลก สิ่งใดกระทบประเทศหนึ่งก็ย่อม</a:t>
            </a:r>
            <a:r>
              <a:rPr lang="th-TH" sz="2800" dirty="0" smtClean="0"/>
              <a:t>กระทบถึง</a:t>
            </a:r>
            <a:r>
              <a:rPr lang="th-TH" sz="2800" dirty="0"/>
              <a:t>ประเทศอื่นๆ ไปด้วยอย่างมิอาจหลีกเลี่ยงได้ เหตุการณ์ที่เกิดขึ้นในส่วนใด ส่วนหนึ่งของโลกสามารถรับรู้ได้</a:t>
            </a:r>
            <a:r>
              <a:rPr lang="th-TH" sz="2800" dirty="0" smtClean="0"/>
              <a:t>อย่างฉับพลัน </a:t>
            </a:r>
            <a:r>
              <a:rPr lang="th-TH" sz="2800" dirty="0"/>
              <a:t>จากผลกระทบด้านสังคมที่เกิดขึ้น จะเห็นได้ว่า มีปรากฏการณ์ที่เราเรียกว่า </a:t>
            </a:r>
            <a:r>
              <a:rPr lang="en-US" sz="2800" dirty="0"/>
              <a:t>Pop Culture </a:t>
            </a:r>
            <a:r>
              <a:rPr lang="th-TH" sz="2800" dirty="0"/>
              <a:t>เกิดขึ้น</a:t>
            </a:r>
          </a:p>
          <a:p>
            <a:pPr>
              <a:buNone/>
            </a:pPr>
            <a:r>
              <a:rPr lang="th-TH" sz="2800" dirty="0" smtClean="0"/>
              <a:t>	ซึ่ง</a:t>
            </a:r>
            <a:r>
              <a:rPr lang="th-TH" sz="2800" dirty="0"/>
              <a:t>ปรากฏการณ์นี้คือรูปแบบวัฒนธรรมที่มีการประพฤติ ปฏิบัติในวงกว้าง เช่น วัฒนธรรมเกาหลีที่เผยแพร่ผ่าน</a:t>
            </a:r>
            <a:r>
              <a:rPr lang="th-TH" sz="2800" dirty="0" smtClean="0"/>
              <a:t>สื่อสาธารณะ</a:t>
            </a:r>
            <a:r>
              <a:rPr lang="th-TH" sz="2800" dirty="0"/>
              <a:t>มายังประเทศไทย และส่งผลให้วัยรุ่นไทยนิยมแต่งตัวแบบเกาหลี ทรงผมเกาหลี และเที่ยวประเทศ</a:t>
            </a:r>
            <a:r>
              <a:rPr lang="th-TH" sz="2800" dirty="0" smtClean="0"/>
              <a:t>เกาหลีเป็น</a:t>
            </a:r>
            <a:r>
              <a:rPr lang="th-TH" sz="2800" dirty="0"/>
              <a:t>ต้น หรือระบบการศึกษาต่างๆ ที่เป็นแบบแผนเดียวกันเกือบทั้งโลก เป็นต้น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ผลกระทบจากกระแสโลกา</a:t>
            </a:r>
            <a:r>
              <a:rPr lang="th-TH" b="1" dirty="0" err="1" smtClean="0"/>
              <a:t>ภิวัตน์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dirty="0"/>
              <a:t>3) </a:t>
            </a:r>
            <a:r>
              <a:rPr lang="th-TH" b="1" dirty="0"/>
              <a:t>ระบบเศรษฐกิจแบบใหม่ </a:t>
            </a:r>
            <a:r>
              <a:rPr lang="th-TH" dirty="0"/>
              <a:t>ซึ่ง ข้อมูลข่าวสารเข้ามามีบทบาท</a:t>
            </a:r>
            <a:r>
              <a:rPr lang="th-TH" dirty="0" smtClean="0"/>
              <a:t>สำคัญ </a:t>
            </a:r>
            <a:r>
              <a:rPr lang="th-TH" dirty="0"/>
              <a:t>และจะ</a:t>
            </a:r>
            <a:r>
              <a:rPr lang="th-TH" dirty="0" smtClean="0"/>
              <a:t>นำไปสู่</a:t>
            </a:r>
            <a:r>
              <a:rPr lang="th-TH" dirty="0"/>
              <a:t>การเปลี่ยนแปลง</a:t>
            </a:r>
            <a:r>
              <a:rPr lang="th-TH" dirty="0" smtClean="0"/>
              <a:t>ด้านการ</a:t>
            </a:r>
            <a:r>
              <a:rPr lang="th-TH" dirty="0"/>
              <a:t>ผลิตสินค้า จากการผลิตที่เหมือนกันในปริมาณที่เป็น</a:t>
            </a:r>
            <a:r>
              <a:rPr lang="th-TH" dirty="0" smtClean="0"/>
              <a:t>จำนวน</a:t>
            </a:r>
            <a:r>
              <a:rPr lang="th-TH" dirty="0"/>
              <a:t>มาก มาเป็นการผลิตที่ใช้เทคโนโลยีคอมพิวเตอร์</a:t>
            </a:r>
            <a:r>
              <a:rPr lang="th-TH" dirty="0" smtClean="0"/>
              <a:t>เข้ามา</a:t>
            </a:r>
            <a:r>
              <a:rPr lang="th-TH" dirty="0"/>
              <a:t>ควบคุมในการผลิต โดยมีลักษณะการใช้งานเฉพาะ ซึ่งใช้ระยะเวลาการผลิตสั้นกว่า สิ้นเปลืองน้อยกว่า จะ</a:t>
            </a:r>
            <a:r>
              <a:rPr lang="th-TH" dirty="0" smtClean="0"/>
              <a:t>เข้ามา</a:t>
            </a:r>
            <a:r>
              <a:rPr lang="th-TH" dirty="0"/>
              <a:t>แทนที่ เช่น รถยนต์ ชิ้นส่วนอาจได้รับการผลิตในประเทศต่างๆ 4 ประเทศ ที่มีความสามารถเฉพาะ</a:t>
            </a:r>
            <a:r>
              <a:rPr lang="th-TH" dirty="0" smtClean="0"/>
              <a:t>ด้านแล้วนำมา</a:t>
            </a:r>
            <a:r>
              <a:rPr lang="th-TH" dirty="0"/>
              <a:t>ประกอบในประเทศที่ 5 แล้วส่งขายไปทั่วโลก ซึ่งเป็นลักษณะของการเกิดบริษัทข้ามชาติทุนข้าม</a:t>
            </a:r>
            <a:r>
              <a:rPr lang="th-TH" dirty="0" smtClean="0"/>
              <a:t>ชาติ</a:t>
            </a:r>
            <a:endParaRPr lang="th-TH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ผลกระทบจากกระแสโลกา</a:t>
            </a:r>
            <a:r>
              <a:rPr lang="th-TH" b="1" dirty="0" err="1" smtClean="0"/>
              <a:t>ภิวัตน์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2800" dirty="0" smtClean="0"/>
              <a:t>บริษัทข้ามชาติทุนข้าม</a:t>
            </a:r>
            <a:r>
              <a:rPr lang="th-TH" sz="2800" dirty="0" smtClean="0"/>
              <a:t>ชาติ</a:t>
            </a:r>
            <a:r>
              <a:rPr lang="th-TH" sz="2800" dirty="0" smtClean="0"/>
              <a:t>เข้า</a:t>
            </a:r>
            <a:r>
              <a:rPr lang="th-TH" sz="2800" dirty="0"/>
              <a:t>ไปเสาะแสวงหาผล</a:t>
            </a:r>
            <a:r>
              <a:rPr lang="th-TH" sz="2800" dirty="0" smtClean="0"/>
              <a:t>กำไร </a:t>
            </a:r>
            <a:r>
              <a:rPr lang="th-TH" sz="2800" dirty="0"/>
              <a:t>อย่างไร้พรมแดนในดินแดนต่างๆ ทั่วโลก แล้ว</a:t>
            </a:r>
            <a:r>
              <a:rPr lang="th-TH" sz="2800" dirty="0" smtClean="0"/>
              <a:t>กำไร</a:t>
            </a:r>
            <a:r>
              <a:rPr lang="th-TH" sz="2800" dirty="0"/>
              <a:t>เหล่านั้น ถูกส่งไปพัฒนา </a:t>
            </a:r>
            <a:r>
              <a:rPr lang="th-TH" sz="2800" dirty="0" smtClean="0"/>
              <a:t>หรือถูก</a:t>
            </a:r>
            <a:r>
              <a:rPr lang="th-TH" sz="2800" dirty="0"/>
              <a:t>ส่งไปยังบริษัทใหญ่ในประเทศแม่ เป็นแบบฉบับธุรกิจโลกา</a:t>
            </a:r>
            <a:r>
              <a:rPr lang="th-TH" sz="2800" dirty="0" err="1"/>
              <a:t>ภิวัตน์</a:t>
            </a:r>
            <a:r>
              <a:rPr lang="th-TH" sz="2800" dirty="0"/>
              <a:t> ซึ่งมีผล</a:t>
            </a:r>
            <a:r>
              <a:rPr lang="th-TH" sz="2800" dirty="0" smtClean="0"/>
              <a:t>ทำ</a:t>
            </a:r>
            <a:r>
              <a:rPr lang="th-TH" sz="2800" dirty="0"/>
              <a:t>ให้ธุรกิจ การเงิน หลักทรัพย์ </a:t>
            </a:r>
            <a:r>
              <a:rPr lang="th-TH" sz="2800" dirty="0" smtClean="0"/>
              <a:t>ธนาคารประกันภัย </a:t>
            </a:r>
            <a:r>
              <a:rPr lang="th-TH" sz="2800" dirty="0"/>
              <a:t>ต้องปรับตัวเพื่อรองรับธุรกิจแบบโลกา</a:t>
            </a:r>
            <a:r>
              <a:rPr lang="th-TH" sz="2800" dirty="0" err="1"/>
              <a:t>ภิวัตน์</a:t>
            </a:r>
            <a:r>
              <a:rPr lang="th-TH" sz="2800" dirty="0"/>
              <a:t>ด้วย การผลิตในโรงงานอุตสาหกรรมจะเปลี่ยนระบบ</a:t>
            </a:r>
            <a:r>
              <a:rPr lang="th-TH" sz="2800" dirty="0" smtClean="0"/>
              <a:t>การผลิต</a:t>
            </a:r>
            <a:r>
              <a:rPr lang="th-TH" sz="2800" dirty="0"/>
              <a:t>มาเป็นการ</a:t>
            </a:r>
            <a:r>
              <a:rPr lang="th-TH" sz="2800" dirty="0" smtClean="0"/>
              <a:t>ผลิตอย่าง</a:t>
            </a:r>
            <a:r>
              <a:rPr lang="th-TH" sz="2800" dirty="0"/>
              <a:t>ต่อเนื่องตลอด 24 ชั่วโมง ระบบการเงินก็จะต้องปรับมาบริการแบบ 24 ชั่วโมงด้วย</a:t>
            </a:r>
            <a:r>
              <a:rPr lang="th-TH" sz="2800" dirty="0" smtClean="0"/>
              <a:t>กระแสเงินตรา</a:t>
            </a:r>
            <a:r>
              <a:rPr lang="th-TH" sz="2800" dirty="0"/>
              <a:t>ต่างๆ ได้ผ่านเข้าออกธนาคารตลอดเวลาในช่วงเวลาที่วัดกันเป็นเสี้ยววินาที โดยใช้อิเล็กทรอนิกส์ ซึ่ง</a:t>
            </a:r>
            <a:r>
              <a:rPr lang="th-TH" sz="2800" dirty="0" smtClean="0"/>
              <a:t>อัตราเร็ว</a:t>
            </a:r>
            <a:r>
              <a:rPr lang="th-TH" sz="2800" dirty="0"/>
              <a:t>นี้คือความสามารถที่จะก้าว</a:t>
            </a:r>
            <a:r>
              <a:rPr lang="th-TH" sz="2800" dirty="0" smtClean="0"/>
              <a:t>ล้ำ</a:t>
            </a:r>
            <a:r>
              <a:rPr lang="th-TH" sz="2800" dirty="0"/>
              <a:t>หน้า </a:t>
            </a:r>
            <a:r>
              <a:rPr lang="th-TH" sz="2800" dirty="0" smtClean="0"/>
              <a:t>ทำ</a:t>
            </a:r>
            <a:r>
              <a:rPr lang="th-TH" sz="2800" dirty="0"/>
              <a:t>ให้มีผลต่อการกระจาย</a:t>
            </a:r>
            <a:r>
              <a:rPr lang="th-TH" sz="2800" dirty="0" smtClean="0"/>
              <a:t>อำนาจ</a:t>
            </a:r>
            <a:r>
              <a:rPr lang="th-TH" sz="2800" dirty="0"/>
              <a:t>และผล</a:t>
            </a:r>
            <a:r>
              <a:rPr lang="th-TH" sz="2800" dirty="0" smtClean="0"/>
              <a:t>กำไร</a:t>
            </a:r>
            <a:r>
              <a:rPr lang="th-TH" sz="2800" dirty="0"/>
              <a:t>อย่าง</a:t>
            </a:r>
            <a:r>
              <a:rPr lang="th-TH" sz="2800" dirty="0" smtClean="0"/>
              <a:t>มากมาย</a:t>
            </a:r>
            <a:endParaRPr lang="th-TH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ผลกระทบจากกระแสโลกา</a:t>
            </a:r>
            <a:r>
              <a:rPr lang="th-TH" b="1" dirty="0" err="1" smtClean="0"/>
              <a:t>ภิวัตน์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dirty="0" smtClean="0"/>
              <a:t>นอกจากนั้น </a:t>
            </a:r>
            <a:r>
              <a:rPr lang="th-TH" dirty="0" smtClean="0"/>
              <a:t>กระแส</a:t>
            </a:r>
            <a:r>
              <a:rPr lang="th-TH" dirty="0"/>
              <a:t>การแข่งขันด้านการค้าและการแสวงหาตลาดได้</a:t>
            </a:r>
            <a:r>
              <a:rPr lang="th-TH" dirty="0" smtClean="0"/>
              <a:t>ดำเนิน</a:t>
            </a:r>
            <a:r>
              <a:rPr lang="th-TH" dirty="0"/>
              <a:t>ไปอย่างรวดเร็ว </a:t>
            </a:r>
            <a:r>
              <a:rPr lang="th-TH" dirty="0" smtClean="0"/>
              <a:t>กลายเป็นสภาพ</a:t>
            </a:r>
            <a:r>
              <a:rPr lang="th-TH" dirty="0"/>
              <a:t>ข้ามชาติอย่าง</a:t>
            </a:r>
            <a:r>
              <a:rPr lang="th-TH" dirty="0" smtClean="0"/>
              <a:t>แท้จริงการค้า</a:t>
            </a:r>
            <a:r>
              <a:rPr lang="th-TH" dirty="0"/>
              <a:t>และช่องทางการเข้าสู่ตลาดโลกมิอาจ</a:t>
            </a:r>
            <a:r>
              <a:rPr lang="th-TH" dirty="0" smtClean="0"/>
              <a:t>ดำเนิน</a:t>
            </a:r>
            <a:r>
              <a:rPr lang="th-TH" dirty="0"/>
              <a:t>ไปในรูปแบบที่เรียกว่า ลัทธิพาณิชย์นิยม (</a:t>
            </a:r>
            <a:r>
              <a:rPr lang="en-US" dirty="0"/>
              <a:t>Mercantilism) </a:t>
            </a:r>
            <a:r>
              <a:rPr lang="th-TH" dirty="0"/>
              <a:t>ที่</a:t>
            </a:r>
            <a:r>
              <a:rPr lang="th-TH" dirty="0" smtClean="0"/>
              <a:t>เคยเป็น</a:t>
            </a:r>
            <a:r>
              <a:rPr lang="th-TH" dirty="0"/>
              <a:t>ลักษณะหนึ่งของการ</a:t>
            </a:r>
            <a:r>
              <a:rPr lang="th-TH" dirty="0" smtClean="0"/>
              <a:t>แข่งขัน </a:t>
            </a:r>
            <a:r>
              <a:rPr lang="th-TH" dirty="0"/>
              <a:t>เพื่อผูกขาด</a:t>
            </a:r>
            <a:r>
              <a:rPr lang="th-TH" dirty="0" smtClean="0"/>
              <a:t>อำนาจ</a:t>
            </a:r>
            <a:r>
              <a:rPr lang="th-TH" dirty="0"/>
              <a:t>และ</a:t>
            </a:r>
            <a:r>
              <a:rPr lang="th-TH" dirty="0" smtClean="0"/>
              <a:t>ผลประโยชน์ใน</a:t>
            </a:r>
            <a:r>
              <a:rPr lang="th-TH" dirty="0"/>
              <a:t>อดีต การ</a:t>
            </a:r>
            <a:r>
              <a:rPr lang="th-TH" dirty="0" smtClean="0"/>
              <a:t>ดำเนินกิจกรรม</a:t>
            </a:r>
            <a:r>
              <a:rPr lang="th-TH" dirty="0"/>
              <a:t>ทางการค้า</a:t>
            </a:r>
            <a:r>
              <a:rPr lang="th-TH" dirty="0" smtClean="0"/>
              <a:t>ได้พัฒนาซับซ้อน</a:t>
            </a:r>
            <a:r>
              <a:rPr lang="th-TH" dirty="0"/>
              <a:t>และมีกลไกมีวิธีการหลากหลายมากขึ้น ในยุคนี้จะได้เห็น “การทูตแผนใหม่” (</a:t>
            </a:r>
            <a:r>
              <a:rPr lang="en-US" dirty="0"/>
              <a:t>New Diplomacy) </a:t>
            </a:r>
            <a:r>
              <a:rPr lang="th-TH" dirty="0"/>
              <a:t>ที่มุ่ง</a:t>
            </a:r>
            <a:r>
              <a:rPr lang="th-TH" dirty="0" smtClean="0"/>
              <a:t>ไปที่</a:t>
            </a:r>
            <a:r>
              <a:rPr lang="th-TH" dirty="0"/>
              <a:t>พันธมิตรทางธุรกิจ การค้าและอุตสาหกรรม แทนการใช้ระบบการเมืองดังที่เคยปรากฏในช่วงศตวรรษที่ผ่านมา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ผลกระทบจากกระแสโลกา</a:t>
            </a:r>
            <a:r>
              <a:rPr lang="th-TH" b="1" dirty="0" err="1" smtClean="0"/>
              <a:t>ภิวัตน์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h-TH" dirty="0"/>
              <a:t>4) </a:t>
            </a:r>
            <a:r>
              <a:rPr lang="th-TH" b="1" dirty="0"/>
              <a:t>เกิดความรู้สึกท้องถิ่นนิยม </a:t>
            </a:r>
            <a:r>
              <a:rPr lang="th-TH" dirty="0"/>
              <a:t>กระแสโลกา</a:t>
            </a:r>
            <a:r>
              <a:rPr lang="th-TH" dirty="0" err="1"/>
              <a:t>ภิวัตน์</a:t>
            </a:r>
            <a:r>
              <a:rPr lang="th-TH" dirty="0"/>
              <a:t>สร้างความรู้สึกท้องถิ่นนิยมแทนที่อุดมการณ์</a:t>
            </a:r>
            <a:r>
              <a:rPr lang="th-TH" dirty="0" smtClean="0"/>
              <a:t>ชาตินิยม เนื่องจาก</a:t>
            </a:r>
            <a:r>
              <a:rPr lang="th-TH" dirty="0"/>
              <a:t>สังคมยุคโลกา</a:t>
            </a:r>
            <a:r>
              <a:rPr lang="th-TH" dirty="0" err="1"/>
              <a:t>ภิวัตน์</a:t>
            </a:r>
            <a:r>
              <a:rPr lang="th-TH" dirty="0"/>
              <a:t>เป็นยุคแห่งข่าวสาร ซึ่งประชาชนในท้องถิ่นสามารถรับรู้ข้อมูลข่าวสารด้าน</a:t>
            </a:r>
            <a:r>
              <a:rPr lang="th-TH" dirty="0" smtClean="0"/>
              <a:t>ต่างๆที่</a:t>
            </a:r>
            <a:r>
              <a:rPr lang="th-TH" dirty="0"/>
              <a:t>ส่งผลกระทบต่อชุมชนของตนได้อย่างรวดเร็วจากสื่อมวลชน </a:t>
            </a:r>
            <a:r>
              <a:rPr lang="th-TH" dirty="0" smtClean="0"/>
              <a:t>ทำ</a:t>
            </a:r>
            <a:r>
              <a:rPr lang="th-TH" dirty="0"/>
              <a:t>ให้เกิดการ ปลุก</a:t>
            </a:r>
            <a:r>
              <a:rPr lang="th-TH" dirty="0" smtClean="0"/>
              <a:t>จิตสำนึก</a:t>
            </a:r>
            <a:r>
              <a:rPr lang="th-TH" dirty="0"/>
              <a:t>ของประชาชนใน</a:t>
            </a:r>
            <a:r>
              <a:rPr lang="th-TH" dirty="0" smtClean="0"/>
              <a:t>ท้องถิ่นให้</a:t>
            </a:r>
            <a:r>
              <a:rPr lang="th-TH" dirty="0"/>
              <a:t>รู้จักเห็นคุณค่าอนุรักษ์ รักษา และหวงแหนทรัพยากรภายในท้องถิ่นของตน พร้อมทั้งตรวจสอบการ</a:t>
            </a:r>
            <a:r>
              <a:rPr lang="th-TH" dirty="0" smtClean="0"/>
              <a:t>ดำเนินงานของ</a:t>
            </a:r>
            <a:r>
              <a:rPr lang="th-TH" dirty="0"/>
              <a:t>รัฐบาลกลาง หากรัฐบาลกลางหวังจะตักตวงผลประโยชน์จากท้องถิ่นโดยไม่โปร่งใส ก็จะถูกต่อต้าน</a:t>
            </a:r>
            <a:r>
              <a:rPr lang="th-TH" dirty="0" smtClean="0"/>
              <a:t>จากประชาชน</a:t>
            </a:r>
            <a:r>
              <a:rPr lang="th-TH" dirty="0" smtClean="0"/>
              <a:t>ใน</a:t>
            </a:r>
            <a:r>
              <a:rPr lang="th-TH" dirty="0"/>
              <a:t>ท้องถิ่น ดังที่เราได้พบเห็นที่กลุ่มประชาชน ออกมาเรียกร้องสิทธิ ความเสมอภาคต่างๆ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โลกา</a:t>
            </a:r>
            <a:r>
              <a:rPr lang="th-TH" dirty="0" err="1" smtClean="0"/>
              <a:t>ภิวัตน์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dirty="0"/>
              <a:t>การเกิดขึ้นของโลกา</a:t>
            </a:r>
            <a:r>
              <a:rPr lang="th-TH" dirty="0" err="1"/>
              <a:t>ภิวัตน์</a:t>
            </a:r>
            <a:r>
              <a:rPr lang="th-TH" dirty="0"/>
              <a:t>ยังส่งผลต่อระบบการศึกษาของประเทศที่ไม่ได้ใช้</a:t>
            </a:r>
            <a:r>
              <a:rPr lang="th-TH" dirty="0" smtClean="0"/>
              <a:t>ภาษาอังกฤษ </a:t>
            </a:r>
            <a:r>
              <a:rPr lang="th-TH" dirty="0"/>
              <a:t>ภาษาอังกฤษมี</a:t>
            </a:r>
            <a:r>
              <a:rPr lang="th-TH" dirty="0" smtClean="0"/>
              <a:t>ความสำคัญ</a:t>
            </a:r>
            <a:r>
              <a:rPr lang="th-TH" dirty="0"/>
              <a:t>ต่อการติดต่อสื่อสารกับคนทั่วโลก </a:t>
            </a:r>
            <a:r>
              <a:rPr lang="th-TH" dirty="0" smtClean="0"/>
              <a:t>สำคัญ</a:t>
            </a:r>
            <a:r>
              <a:rPr lang="th-TH" dirty="0"/>
              <a:t>ต่อการ</a:t>
            </a:r>
            <a:r>
              <a:rPr lang="th-TH" dirty="0" smtClean="0"/>
              <a:t>ติดต่อซื้อ</a:t>
            </a:r>
            <a:r>
              <a:rPr lang="th-TH" dirty="0"/>
              <a:t>ขายสินค้าและ</a:t>
            </a:r>
            <a:r>
              <a:rPr lang="th-TH" dirty="0" smtClean="0"/>
              <a:t>บริการ</a:t>
            </a:r>
          </a:p>
          <a:p>
            <a:r>
              <a:rPr lang="th-TH" dirty="0" smtClean="0"/>
              <a:t>โลกา</a:t>
            </a:r>
            <a:r>
              <a:rPr lang="th-TH" dirty="0" err="1"/>
              <a:t>ภิวัตน์</a:t>
            </a:r>
            <a:r>
              <a:rPr lang="th-TH" dirty="0"/>
              <a:t>ยังส่งผลต่อ</a:t>
            </a:r>
            <a:r>
              <a:rPr lang="th-TH" dirty="0" smtClean="0"/>
              <a:t>การเปลี่ยนแปลง</a:t>
            </a:r>
            <a:r>
              <a:rPr lang="th-TH" dirty="0"/>
              <a:t>พื้นที่ในการผลิตทางอุตสาหกรรม และการเคลื่อนย้ายของกลุ่มคน </a:t>
            </a:r>
            <a:endParaRPr lang="th-TH" dirty="0" smtClean="0"/>
          </a:p>
          <a:p>
            <a:r>
              <a:rPr lang="th-TH" dirty="0" smtClean="0"/>
              <a:t>โลกา</a:t>
            </a:r>
            <a:r>
              <a:rPr lang="th-TH" dirty="0" err="1"/>
              <a:t>ภิวัตน์</a:t>
            </a:r>
            <a:r>
              <a:rPr lang="th-TH" dirty="0" smtClean="0"/>
              <a:t>ทำ</a:t>
            </a:r>
            <a:r>
              <a:rPr lang="th-TH" dirty="0"/>
              <a:t>ให้เกิดการบูร</a:t>
            </a:r>
            <a:r>
              <a:rPr lang="th-TH" dirty="0" err="1"/>
              <a:t>ณา</a:t>
            </a:r>
            <a:r>
              <a:rPr lang="th-TH" dirty="0"/>
              <a:t>การทางเศรษฐกิจ</a:t>
            </a:r>
            <a:r>
              <a:rPr lang="th-TH" dirty="0" smtClean="0"/>
              <a:t>ระดับการ</a:t>
            </a:r>
            <a:r>
              <a:rPr lang="th-TH" dirty="0"/>
              <a:t>เพิ่มขึ้นของการลงทุนโดยตรงและการส่งผ่านเทคโนโลยีจากประเทศที่พัฒนาแล้วไปยังประเทศที่</a:t>
            </a:r>
            <a:r>
              <a:rPr lang="th-TH" dirty="0" smtClean="0"/>
              <a:t>กำลัง</a:t>
            </a:r>
            <a:r>
              <a:rPr lang="th-TH" dirty="0"/>
              <a:t>พัฒนา</a:t>
            </a:r>
            <a:r>
              <a:rPr lang="th-TH" dirty="0" smtClean="0"/>
              <a:t>หรือด้อยพัฒนา</a:t>
            </a:r>
            <a:r>
              <a:rPr lang="en-US" dirty="0" smtClean="0"/>
              <a:t> </a:t>
            </a:r>
            <a:endParaRPr lang="th-TH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ผลกระทบจากกระแสโลกา</a:t>
            </a:r>
            <a:r>
              <a:rPr lang="th-TH" b="1" dirty="0" err="1" smtClean="0"/>
              <a:t>ภิวัตน์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/>
              <a:t>5) </a:t>
            </a:r>
            <a:r>
              <a:rPr lang="th-TH" b="1" dirty="0"/>
              <a:t>ผลกระทบต่อบทบาทของสตรีและเพศสภาพ </a:t>
            </a:r>
            <a:r>
              <a:rPr lang="th-TH" dirty="0"/>
              <a:t>โดยหลักการแล้วเมื่อสังคมมีความเจริญก้าวหน้า</a:t>
            </a:r>
            <a:r>
              <a:rPr lang="th-TH" dirty="0" smtClean="0"/>
              <a:t>ทางเศรษฐกิจ</a:t>
            </a:r>
            <a:r>
              <a:rPr lang="th-TH" dirty="0"/>
              <a:t>ขึ้น บทบาทของสตรีในสังคมน่าจะมีมากขึ้น ดังจะเห็นได้จากปรากฏการณ์ในประเทศพัฒนา</a:t>
            </a:r>
            <a:r>
              <a:rPr lang="th-TH" dirty="0" smtClean="0"/>
              <a:t>แล้วแต่</a:t>
            </a:r>
            <a:r>
              <a:rPr lang="th-TH" dirty="0"/>
              <a:t>ในประเทศ</a:t>
            </a:r>
            <a:r>
              <a:rPr lang="th-TH" dirty="0" smtClean="0"/>
              <a:t>กำลัง</a:t>
            </a:r>
            <a:r>
              <a:rPr lang="th-TH" dirty="0"/>
              <a:t>พัฒนากระแสโลกา</a:t>
            </a:r>
            <a:r>
              <a:rPr lang="th-TH" dirty="0" err="1"/>
              <a:t>ภิวัตน์</a:t>
            </a:r>
            <a:r>
              <a:rPr lang="th-TH" dirty="0"/>
              <a:t> ไม่ได้</a:t>
            </a:r>
            <a:r>
              <a:rPr lang="th-TH" dirty="0" smtClean="0"/>
              <a:t>ทำ</a:t>
            </a:r>
            <a:r>
              <a:rPr lang="th-TH" dirty="0"/>
              <a:t>ให้บทบาทของสตรีมากขึ้นตามที่ควรจะเป็น </a:t>
            </a:r>
            <a:r>
              <a:rPr lang="th-TH" dirty="0" smtClean="0"/>
              <a:t>ดัง</a:t>
            </a:r>
            <a:r>
              <a:rPr lang="th-TH" dirty="0"/>
              <a:t>จะเห็น</a:t>
            </a:r>
            <a:r>
              <a:rPr lang="th-TH" dirty="0" smtClean="0"/>
              <a:t>ได้จาก</a:t>
            </a:r>
            <a:r>
              <a:rPr lang="th-TH" dirty="0"/>
              <a:t>การเกิดการกดขี่ทางเพศ เกิดธุรกิจทางเพศ เพศหญิงถูก</a:t>
            </a:r>
            <a:r>
              <a:rPr lang="th-TH" dirty="0" smtClean="0"/>
              <a:t>นำมาใช้</a:t>
            </a:r>
            <a:r>
              <a:rPr lang="th-TH" dirty="0"/>
              <a:t>เป็นเครื่องมือทางการตลาด เช่น การ</a:t>
            </a:r>
            <a:r>
              <a:rPr lang="th-TH" dirty="0" smtClean="0"/>
              <a:t>เป็นนางแบบ</a:t>
            </a:r>
            <a:r>
              <a:rPr lang="th-TH" dirty="0"/>
              <a:t>หรือเป็นผู้</a:t>
            </a:r>
            <a:r>
              <a:rPr lang="th-TH" dirty="0" smtClean="0"/>
              <a:t>นำเสนอ</a:t>
            </a:r>
            <a:r>
              <a:rPr lang="th-TH" dirty="0"/>
              <a:t>สินค้า ทั้งนี้เนื่องมาจากความเป็นจริงที่ว่าความ</a:t>
            </a:r>
            <a:r>
              <a:rPr lang="th-TH" dirty="0" smtClean="0"/>
              <a:t>ต้องการความก้าวหน้า</a:t>
            </a:r>
            <a:r>
              <a:rPr lang="th-TH" dirty="0"/>
              <a:t>ทาง</a:t>
            </a:r>
            <a:r>
              <a:rPr lang="th-TH" dirty="0" smtClean="0"/>
              <a:t>เศรษฐกิจเป็น</a:t>
            </a:r>
            <a:r>
              <a:rPr lang="th-TH" dirty="0"/>
              <a:t>ตัวกระตุ้นให้เกิดกระแสโลกา</a:t>
            </a:r>
            <a:r>
              <a:rPr lang="th-TH" dirty="0" err="1"/>
              <a:t>ภิวัตน์</a:t>
            </a:r>
            <a:r>
              <a:rPr lang="th-TH" dirty="0"/>
              <a:t> ไม่ใช่ความต้องการความก้าวหน้าทางสังคมหรืออาจจะกล่าวอีกนัยหนึ่งว่า</a:t>
            </a:r>
          </a:p>
          <a:p>
            <a:r>
              <a:rPr lang="th-TH" dirty="0"/>
              <a:t>“เศรษฐกิจก้าวหน้า สังคมถอยหลัง”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ผลกระทบจากกระแสโลกา</a:t>
            </a:r>
            <a:r>
              <a:rPr lang="th-TH" b="1" dirty="0" err="1" smtClean="0"/>
              <a:t>ภิวัตน์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h-TH" dirty="0"/>
              <a:t>6) </a:t>
            </a:r>
            <a:r>
              <a:rPr lang="th-TH" b="1" dirty="0"/>
              <a:t>การเปลี่ยนแปลงลักษณะประชากร </a:t>
            </a:r>
            <a:r>
              <a:rPr lang="th-TH" dirty="0"/>
              <a:t>โดยแนวโน้มประชากรโลกจะมีการเปลี่ยนแปลงทั้งในเชิง</a:t>
            </a:r>
            <a:r>
              <a:rPr lang="th-TH" dirty="0" smtClean="0"/>
              <a:t>โครงสร้าง และ</a:t>
            </a:r>
            <a:r>
              <a:rPr lang="th-TH" dirty="0"/>
              <a:t>พฤติกรรม โดยประชากรสูงอายุ (มากกว่า 50 ปีขึ้นไป) จะมีสัดส่วนเพิ่มขึ้น ในขณะที่ประชากรวัยหนุ่ม</a:t>
            </a:r>
            <a:r>
              <a:rPr lang="th-TH" dirty="0" smtClean="0"/>
              <a:t>สาว </a:t>
            </a:r>
            <a:r>
              <a:rPr lang="en-US" dirty="0" smtClean="0"/>
              <a:t>(</a:t>
            </a:r>
            <a:r>
              <a:rPr lang="en-US" dirty="0"/>
              <a:t>Young Generation) </a:t>
            </a:r>
            <a:r>
              <a:rPr lang="th-TH" dirty="0"/>
              <a:t>จะมีสัดส่วนลดลง โดยเฉพาะในประเทศที่พัฒนาแล้ว 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	</a:t>
            </a:r>
            <a:r>
              <a:rPr lang="th-TH" dirty="0" smtClean="0"/>
              <a:t>ทั้งนี้ </a:t>
            </a:r>
            <a:r>
              <a:rPr lang="th-TH" dirty="0"/>
              <a:t>เนื่องจากอัตราการเกิด</a:t>
            </a:r>
            <a:r>
              <a:rPr lang="th-TH" dirty="0" smtClean="0"/>
              <a:t>ของประเทศ</a:t>
            </a:r>
            <a:r>
              <a:rPr lang="th-TH" dirty="0"/>
              <a:t>พัฒนาแล้ว</a:t>
            </a:r>
            <a:r>
              <a:rPr lang="th-TH" dirty="0" smtClean="0"/>
              <a:t>ต่ำลง </a:t>
            </a:r>
            <a:r>
              <a:rPr lang="th-TH" dirty="0"/>
              <a:t>ประกอบกับคนจะมีสุขภาพดีและอายุยืนมากขึ้น ซึ่ง</a:t>
            </a:r>
            <a:r>
              <a:rPr lang="th-TH" dirty="0" smtClean="0"/>
              <a:t>ทำ</a:t>
            </a:r>
            <a:r>
              <a:rPr lang="th-TH" dirty="0"/>
              <a:t>ให้เกิดปัญหาตามมาเช่น </a:t>
            </a:r>
            <a:r>
              <a:rPr lang="th-TH" dirty="0" smtClean="0"/>
              <a:t>ผู้สูงอายุเพิ่ม</a:t>
            </a:r>
            <a:r>
              <a:rPr lang="th-TH" dirty="0"/>
              <a:t>มากขึ้น อัตราการเกิดน้อยลง </a:t>
            </a:r>
            <a:r>
              <a:rPr lang="th-TH" dirty="0" smtClean="0"/>
              <a:t>ทำ</a:t>
            </a:r>
            <a:r>
              <a:rPr lang="th-TH" dirty="0"/>
              <a:t>ให้ขาดประชากรวัยแรงงาน และรัฐมีค่าใช้จ่ายในการดูแลผู้สูงอายุเพิ่มมาก</a:t>
            </a:r>
            <a:r>
              <a:rPr lang="th-TH" dirty="0" smtClean="0"/>
              <a:t>ขึ้น</a:t>
            </a:r>
            <a:r>
              <a:rPr lang="en-US" dirty="0" smtClean="0"/>
              <a:t> </a:t>
            </a:r>
            <a:r>
              <a:rPr lang="en-US" dirty="0" err="1" smtClean="0"/>
              <a:t>Borghesi</a:t>
            </a:r>
            <a:r>
              <a:rPr lang="en-US" dirty="0" smtClean="0"/>
              <a:t> </a:t>
            </a:r>
            <a:r>
              <a:rPr lang="en-US" dirty="0"/>
              <a:t>and Vercelli (2003) </a:t>
            </a:r>
            <a:r>
              <a:rPr lang="th-TH" dirty="0"/>
              <a:t>ได้อธิบายว่า การเติบโตของประชากรอย่างไม่สมดุลในโลกควรจะได้รับการ</a:t>
            </a:r>
            <a:r>
              <a:rPr lang="th-TH" dirty="0" smtClean="0"/>
              <a:t>ควบคุมดูแล</a:t>
            </a:r>
            <a:r>
              <a:rPr lang="th-TH" dirty="0"/>
              <a:t>อย่างใกล้ชิด เพราะการเปลี่ยนแปลงภายใต้โลกา</a:t>
            </a:r>
            <a:r>
              <a:rPr lang="th-TH" dirty="0" err="1"/>
              <a:t>ภิวัตน์</a:t>
            </a:r>
            <a:r>
              <a:rPr lang="th-TH" dirty="0"/>
              <a:t>ได้ส่งผลต่อระบบสังคมและเศรษฐกิจหลาย</a:t>
            </a:r>
            <a:r>
              <a:rPr lang="th-TH" dirty="0" smtClean="0"/>
              <a:t>ด้านรวม</a:t>
            </a:r>
            <a:r>
              <a:rPr lang="th-TH" dirty="0"/>
              <a:t>ไปถึง</a:t>
            </a:r>
            <a:r>
              <a:rPr lang="th-TH" dirty="0" smtClean="0"/>
              <a:t>ทำ</a:t>
            </a:r>
            <a:r>
              <a:rPr lang="th-TH" dirty="0"/>
              <a:t>ให้เกิดการ</a:t>
            </a:r>
            <a:r>
              <a:rPr lang="th-TH" dirty="0" smtClean="0"/>
              <a:t>ทำลาย</a:t>
            </a:r>
            <a:r>
              <a:rPr lang="th-TH" dirty="0"/>
              <a:t>สิ่งแวดล้อมเพื่อ</a:t>
            </a:r>
            <a:r>
              <a:rPr lang="th-TH" dirty="0" smtClean="0"/>
              <a:t>ทำ</a:t>
            </a:r>
            <a:r>
              <a:rPr lang="th-TH" dirty="0"/>
              <a:t>ให้เกิดการพัฒนาภายใต้กระแสโลกา</a:t>
            </a:r>
            <a:r>
              <a:rPr lang="th-TH" dirty="0" err="1"/>
              <a:t>ภิวัตน์</a:t>
            </a:r>
            <a:endParaRPr lang="th-TH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ผลกระทบจากกระแสโลกา</a:t>
            </a:r>
            <a:r>
              <a:rPr lang="th-TH" b="1" dirty="0" err="1" smtClean="0"/>
              <a:t>ภิวัตน์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2400" dirty="0"/>
              <a:t>7) </a:t>
            </a:r>
            <a:r>
              <a:rPr lang="th-TH" sz="2400" b="1" dirty="0"/>
              <a:t>การเคลื่อนย้ายแรงงาน </a:t>
            </a:r>
            <a:r>
              <a:rPr lang="th-TH" sz="2400" dirty="0"/>
              <a:t>การเคลื่อนย้ายแรงงานจากประเทศ</a:t>
            </a:r>
            <a:r>
              <a:rPr lang="th-TH" sz="2400" dirty="0" smtClean="0"/>
              <a:t>กำลัง</a:t>
            </a:r>
            <a:r>
              <a:rPr lang="th-TH" sz="2400" dirty="0"/>
              <a:t>พัฒนาไปสู่ประเทศพัฒนา</a:t>
            </a:r>
            <a:r>
              <a:rPr lang="th-TH" sz="2400" dirty="0" smtClean="0"/>
              <a:t>แล้ว </a:t>
            </a:r>
            <a:r>
              <a:rPr lang="en-US" sz="2400" dirty="0" smtClean="0"/>
              <a:t>(</a:t>
            </a:r>
            <a:r>
              <a:rPr lang="en-US" sz="2400" dirty="0"/>
              <a:t>Mobility of </a:t>
            </a:r>
            <a:r>
              <a:rPr lang="en-US" sz="2400" dirty="0" err="1"/>
              <a:t>Labour</a:t>
            </a:r>
            <a:r>
              <a:rPr lang="en-US" sz="2400" dirty="0"/>
              <a:t>) </a:t>
            </a:r>
            <a:r>
              <a:rPr lang="th-TH" sz="2400" dirty="0"/>
              <a:t>โดยเฉพาะแรงงานฝีมือหรือแรงงานที่มีความรู้ (</a:t>
            </a:r>
            <a:r>
              <a:rPr lang="en-US" sz="2400" dirty="0"/>
              <a:t>Skilled Labor/Knowledge Labor</a:t>
            </a:r>
            <a:r>
              <a:rPr lang="en-US" sz="2400" dirty="0" smtClean="0"/>
              <a:t>) </a:t>
            </a:r>
            <a:r>
              <a:rPr lang="th-TH" sz="2400" dirty="0" smtClean="0"/>
              <a:t>ซึ่ง</a:t>
            </a:r>
            <a:r>
              <a:rPr lang="th-TH" sz="2400" dirty="0"/>
              <a:t>เป็นที่ต้องการและมีบทบาทมากในระบบเศรษฐกิจ เช่น แรงงานไทย ไป</a:t>
            </a:r>
            <a:r>
              <a:rPr lang="th-TH" sz="2400" dirty="0" smtClean="0"/>
              <a:t>ทำงาน</a:t>
            </a:r>
            <a:r>
              <a:rPr lang="th-TH" sz="2400" dirty="0"/>
              <a:t>ในประเทศสิงคโปร์ หรือ</a:t>
            </a:r>
            <a:r>
              <a:rPr lang="th-TH" sz="2400" dirty="0" smtClean="0"/>
              <a:t>ไต้หวัน เป็น</a:t>
            </a:r>
            <a:r>
              <a:rPr lang="th-TH" sz="2400" dirty="0"/>
              <a:t>ต้น ในทางตรงกันข้าม จะมีการเคลื่อนย้ายแรงงานที่มีทักษะ</a:t>
            </a:r>
            <a:r>
              <a:rPr lang="th-TH" sz="2400" dirty="0" smtClean="0"/>
              <a:t>ต่ำ</a:t>
            </a:r>
            <a:r>
              <a:rPr lang="th-TH" sz="2400" dirty="0"/>
              <a:t>จากประเทศที่พัฒนาแล้ว ไปยังประเทศ</a:t>
            </a:r>
            <a:r>
              <a:rPr lang="th-TH" sz="2400" dirty="0" smtClean="0"/>
              <a:t>กำลังพัฒนา</a:t>
            </a:r>
            <a:r>
              <a:rPr lang="th-TH" sz="2400" dirty="0"/>
              <a:t>เพื่อลด</a:t>
            </a:r>
            <a:r>
              <a:rPr lang="th-TH" sz="2400" dirty="0" smtClean="0"/>
              <a:t>จำนวน</a:t>
            </a:r>
            <a:r>
              <a:rPr lang="th-TH" sz="2400" dirty="0"/>
              <a:t>แรงงานในประเทศที่พัฒนาแล้ว เช่น ชาวตะวันตก ย้ายมา</a:t>
            </a:r>
            <a:r>
              <a:rPr lang="th-TH" sz="2400" dirty="0" smtClean="0"/>
              <a:t>ทำงาน</a:t>
            </a:r>
            <a:r>
              <a:rPr lang="th-TH" sz="2400" dirty="0"/>
              <a:t>เป็นอาจารย์สอน</a:t>
            </a:r>
            <a:r>
              <a:rPr lang="th-TH" sz="2400" dirty="0" smtClean="0"/>
              <a:t>ภาษาอังกฤษใน</a:t>
            </a:r>
            <a:r>
              <a:rPr lang="th-TH" sz="2400" dirty="0"/>
              <a:t>แถบประเทศ</a:t>
            </a:r>
            <a:r>
              <a:rPr lang="th-TH" sz="2400" dirty="0" smtClean="0"/>
              <a:t>กำลัง</a:t>
            </a:r>
            <a:r>
              <a:rPr lang="th-TH" sz="2400" dirty="0"/>
              <a:t>พัฒนา เป็นต้น </a:t>
            </a:r>
            <a:endParaRPr lang="th-TH" sz="2400" dirty="0" smtClean="0"/>
          </a:p>
          <a:p>
            <a:r>
              <a:rPr lang="th-TH" sz="2400" dirty="0" smtClean="0"/>
              <a:t>นอกจากนั้น </a:t>
            </a:r>
            <a:r>
              <a:rPr lang="th-TH" sz="2400" dirty="0"/>
              <a:t>เศรษฐกิจโลกจะเป็น</a:t>
            </a:r>
            <a:r>
              <a:rPr lang="th-TH" sz="2400" dirty="0" err="1"/>
              <a:t>ตัวซํ้า</a:t>
            </a:r>
            <a:r>
              <a:rPr lang="th-TH" sz="2400" dirty="0"/>
              <a:t>เติมให้เกิดความยุ่งเหยิงของ</a:t>
            </a:r>
            <a:r>
              <a:rPr lang="th-TH" sz="2400" dirty="0" smtClean="0"/>
              <a:t>โครงสร้างการ</a:t>
            </a:r>
            <a:r>
              <a:rPr lang="th-TH" sz="2400" dirty="0" smtClean="0"/>
              <a:t>ทำงาน</a:t>
            </a:r>
            <a:r>
              <a:rPr lang="th-TH" sz="2400" dirty="0"/>
              <a:t>ในสังคมที่</a:t>
            </a:r>
            <a:r>
              <a:rPr lang="th-TH" sz="2400" dirty="0" smtClean="0"/>
              <a:t>กำลัง</a:t>
            </a:r>
            <a:r>
              <a:rPr lang="th-TH" sz="2400" dirty="0"/>
              <a:t>พัฒนา โดยการสร้างให้เกิดการจ้างงานที่ขาดเสถียรภาพ งานที่ต้องการความ</a:t>
            </a:r>
            <a:r>
              <a:rPr lang="th-TH" sz="2400" dirty="0" smtClean="0"/>
              <a:t>ชำนาญหลาย</a:t>
            </a:r>
            <a:r>
              <a:rPr lang="th-TH" sz="2400" dirty="0"/>
              <a:t>อย่างอาจถูกลดระดับลง หรือถูกทดแทนด้วยแรงงาน</a:t>
            </a:r>
            <a:r>
              <a:rPr lang="th-TH" sz="2400" dirty="0" err="1"/>
              <a:t>ที่ตํ่า</a:t>
            </a:r>
            <a:r>
              <a:rPr lang="th-TH" sz="2400" dirty="0"/>
              <a:t>กว่าระดับจริง ด้วยการต้องการใช้แรงงานค่าแรง</a:t>
            </a:r>
            <a:r>
              <a:rPr lang="th-TH" sz="2400" dirty="0" smtClean="0"/>
              <a:t>ต่ำ</a:t>
            </a:r>
            <a:r>
              <a:rPr lang="th-TH" sz="2400" dirty="0"/>
              <a:t>และยังส่งผล</a:t>
            </a:r>
            <a:r>
              <a:rPr lang="th-TH" sz="2400" dirty="0" smtClean="0"/>
              <a:t>ทำ</a:t>
            </a:r>
            <a:r>
              <a:rPr lang="th-TH" sz="2400" dirty="0"/>
              <a:t>ให้เกิดปัญหาเมืองใหญ่ (</a:t>
            </a:r>
            <a:r>
              <a:rPr lang="en-US" sz="2400" dirty="0"/>
              <a:t>Mega City) </a:t>
            </a:r>
            <a:r>
              <a:rPr lang="th-TH" sz="2400" dirty="0"/>
              <a:t>ที่มีปริมาณคนเข้าไปอาศัยเพื่อหางาน</a:t>
            </a:r>
            <a:r>
              <a:rPr lang="th-TH" sz="2400" dirty="0" smtClean="0"/>
              <a:t>ทำ</a:t>
            </a:r>
            <a:r>
              <a:rPr lang="th-TH" sz="2400" dirty="0"/>
              <a:t>เป็น</a:t>
            </a:r>
            <a:r>
              <a:rPr lang="th-TH" sz="2400" dirty="0" smtClean="0"/>
              <a:t>จำนวน</a:t>
            </a:r>
            <a:r>
              <a:rPr lang="th-TH" sz="2400" dirty="0" smtClean="0"/>
              <a:t>มากทำ</a:t>
            </a:r>
            <a:r>
              <a:rPr lang="th-TH" sz="2400" dirty="0"/>
              <a:t>ให้ต้องมีการวางแผนการพัฒนาเมืองที่ป้องกันและจะไม่ก่อให้เกิดปัญหาทางสังคม ทางเศรษฐกิจ ทาง</a:t>
            </a:r>
            <a:r>
              <a:rPr lang="th-TH" sz="2400" dirty="0" smtClean="0"/>
              <a:t>โครงสร้างพื้นฐาน </a:t>
            </a:r>
            <a:r>
              <a:rPr lang="th-TH" sz="2400" dirty="0"/>
              <a:t>และทางด้านสิ่งแวดล้อม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ผลกระทบจากกระแสโลกา</a:t>
            </a:r>
            <a:r>
              <a:rPr lang="th-TH" b="1" dirty="0" err="1" smtClean="0"/>
              <a:t>ภิวัตน์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dirty="0"/>
              <a:t>8) </a:t>
            </a:r>
            <a:r>
              <a:rPr lang="th-TH" dirty="0" smtClean="0"/>
              <a:t>	</a:t>
            </a:r>
            <a:r>
              <a:rPr lang="th-TH" b="1" dirty="0" smtClean="0"/>
              <a:t>การ</a:t>
            </a:r>
            <a:r>
              <a:rPr lang="th-TH" b="1" dirty="0"/>
              <a:t>เคลื่อนย้ายฐานการผลิตทางอุตสาหกรรม </a:t>
            </a:r>
            <a:r>
              <a:rPr lang="th-TH" dirty="0"/>
              <a:t>การเปลี่ยนแปลงของระบบการผลิตในโลก</a:t>
            </a:r>
            <a:r>
              <a:rPr lang="th-TH" dirty="0" smtClean="0"/>
              <a:t>ในช่วงหลาย</a:t>
            </a:r>
            <a:r>
              <a:rPr lang="th-TH" dirty="0"/>
              <a:t>ปีที่ผ่าน</a:t>
            </a:r>
            <a:r>
              <a:rPr lang="th-TH" dirty="0" smtClean="0"/>
              <a:t>มามี</a:t>
            </a:r>
            <a:r>
              <a:rPr lang="th-TH" dirty="0"/>
              <a:t>การเปลี่ยนแปลงไปอย่างมาก </a:t>
            </a:r>
            <a:r>
              <a:rPr lang="th-TH" dirty="0" smtClean="0"/>
              <a:t>ทำ</a:t>
            </a:r>
            <a:r>
              <a:rPr lang="th-TH" dirty="0"/>
              <a:t>ให้เกิดปรากฏการณ์การย้ายฐานการผลิตไปยังประเทศที่มี</a:t>
            </a:r>
            <a:r>
              <a:rPr lang="th-TH" dirty="0" smtClean="0"/>
              <a:t>ค่าแรงต่ำ </a:t>
            </a:r>
            <a:r>
              <a:rPr lang="th-TH" dirty="0"/>
              <a:t>เช่น จีนและอินเดีย (</a:t>
            </a:r>
            <a:r>
              <a:rPr lang="en-US" dirty="0"/>
              <a:t>Gupta &amp; </a:t>
            </a:r>
            <a:r>
              <a:rPr lang="en-US" dirty="0" err="1"/>
              <a:t>Govindarajan</a:t>
            </a:r>
            <a:r>
              <a:rPr lang="en-US" dirty="0"/>
              <a:t>, 2004) </a:t>
            </a:r>
            <a:r>
              <a:rPr lang="th-TH" dirty="0"/>
              <a:t>การส่งต่อการผลิตจากอุตสาหกรรมในประเทศที่พัฒนา</a:t>
            </a:r>
          </a:p>
          <a:p>
            <a:pPr>
              <a:buNone/>
            </a:pPr>
            <a:r>
              <a:rPr lang="th-TH" dirty="0" smtClean="0"/>
              <a:t>	แล้ว</a:t>
            </a:r>
            <a:r>
              <a:rPr lang="th-TH" dirty="0"/>
              <a:t>และมีต้นทุนการผลิตสูง ไปยังประเทศที่มีค่าแรง</a:t>
            </a:r>
            <a:r>
              <a:rPr lang="th-TH" dirty="0" smtClean="0"/>
              <a:t>ต่ำ</a:t>
            </a:r>
            <a:r>
              <a:rPr lang="th-TH" dirty="0"/>
              <a:t>แต่มีประสิทธิภาพในการผลิต เป็นวิธีการจัดการที่</a:t>
            </a:r>
            <a:r>
              <a:rPr lang="th-TH" dirty="0" smtClean="0"/>
              <a:t>อุตสาหกรรม จำนวน</a:t>
            </a:r>
            <a:r>
              <a:rPr lang="th-TH" dirty="0"/>
              <a:t>มากได้ใช้ เพื่อ</a:t>
            </a:r>
            <a:r>
              <a:rPr lang="th-TH" dirty="0" smtClean="0"/>
              <a:t>ทำ</a:t>
            </a:r>
            <a:r>
              <a:rPr lang="th-TH" dirty="0"/>
              <a:t>ให้องค์กรของตนเองสามารถอยู่รอดได้ภายใต้สถานการณ์ปัจจุบัน 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	</a:t>
            </a:r>
            <a:endParaRPr lang="th-TH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ผลกระทบจากกระแสโลกา</a:t>
            </a:r>
            <a:r>
              <a:rPr lang="th-TH" b="1" dirty="0" err="1" smtClean="0"/>
              <a:t>ภิวัตน์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sz="2800" dirty="0" smtClean="0"/>
              <a:t>	</a:t>
            </a:r>
            <a:r>
              <a:rPr lang="en-US" sz="2800" dirty="0" smtClean="0"/>
              <a:t>Egger and </a:t>
            </a:r>
            <a:r>
              <a:rPr lang="en-US" sz="2800" dirty="0" err="1" smtClean="0"/>
              <a:t>Falkinger</a:t>
            </a:r>
            <a:r>
              <a:rPr lang="en-US" sz="2800" dirty="0" smtClean="0"/>
              <a:t> </a:t>
            </a:r>
            <a:r>
              <a:rPr lang="en-US" sz="2800" dirty="0"/>
              <a:t>(2005) </a:t>
            </a:r>
            <a:r>
              <a:rPr lang="th-TH" sz="2800" dirty="0"/>
              <a:t>ได้อธิบายว่า รูปแบบของการผลิตสมัยใหม่จะมีลักษณะที่มีการบริหารจัดการโดยการส่งต่อ</a:t>
            </a:r>
            <a:r>
              <a:rPr lang="th-TH" sz="2800" dirty="0" smtClean="0"/>
              <a:t>การ ผลิต</a:t>
            </a:r>
            <a:r>
              <a:rPr lang="th-TH" sz="2800" dirty="0"/>
              <a:t>ไปยังพื้นที่อื่นๆ เพิ่มมากขึ้นซึ่งการเลือกสถานที่ในการส่งต่อการผลิตนั้นถ้ามีการพิจารณาปัจจัยต่างๆ ได้ดีก็</a:t>
            </a:r>
            <a:r>
              <a:rPr lang="th-TH" sz="2800" dirty="0" smtClean="0"/>
              <a:t>จะ ทำ</a:t>
            </a:r>
            <a:r>
              <a:rPr lang="th-TH" sz="2800" dirty="0"/>
              <a:t>ให้เกิดความได้เปรียบทางการแข่งขันทางธุรกิจ ซึ่งการเปลี่ยนแปลงรูปแบบทางธุรกิจและอุตสาหกรรมด้วย</a:t>
            </a:r>
            <a:r>
              <a:rPr lang="th-TH" sz="2800" dirty="0" smtClean="0"/>
              <a:t>การส่ง</a:t>
            </a:r>
            <a:r>
              <a:rPr lang="th-TH" sz="2800" dirty="0"/>
              <a:t>ต่อการผลิตนี้</a:t>
            </a:r>
            <a:r>
              <a:rPr lang="th-TH" sz="2800" dirty="0" smtClean="0"/>
              <a:t>ทำ</a:t>
            </a:r>
            <a:r>
              <a:rPr lang="th-TH" sz="2800" dirty="0"/>
              <a:t>ให้เกิดการไหลเวียนเงินทุนระหว่างประเทศและ</a:t>
            </a:r>
            <a:r>
              <a:rPr lang="th-TH" sz="2800" dirty="0" smtClean="0"/>
              <a:t>ทำ</a:t>
            </a:r>
            <a:r>
              <a:rPr lang="th-TH" sz="2800" dirty="0"/>
              <a:t>ให้เศรษฐกิจโลกมีการเจริญเติบโตใน</a:t>
            </a:r>
            <a:r>
              <a:rPr lang="th-TH" sz="2800" dirty="0" smtClean="0"/>
              <a:t>หลายๆ พื้นที่ </a:t>
            </a:r>
          </a:p>
          <a:p>
            <a:pPr>
              <a:buNone/>
            </a:pPr>
            <a:r>
              <a:rPr lang="th-TH" sz="2800" dirty="0" smtClean="0"/>
              <a:t>	</a:t>
            </a:r>
            <a:endParaRPr lang="th-TH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ผลกระทบจากกระแสโลกา</a:t>
            </a:r>
            <a:r>
              <a:rPr lang="th-TH" b="1" dirty="0" err="1" smtClean="0"/>
              <a:t>ภิวัตน์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dirty="0" smtClean="0"/>
              <a:t>	</a:t>
            </a:r>
            <a:r>
              <a:rPr lang="en-US" dirty="0" err="1" smtClean="0"/>
              <a:t>Promsaka</a:t>
            </a:r>
            <a:r>
              <a:rPr lang="en-US" dirty="0" smtClean="0"/>
              <a:t> </a:t>
            </a:r>
            <a:r>
              <a:rPr lang="en-US" dirty="0"/>
              <a:t>Na </a:t>
            </a:r>
            <a:r>
              <a:rPr lang="en-US" dirty="0" err="1"/>
              <a:t>Sakolnakorn</a:t>
            </a:r>
            <a:r>
              <a:rPr lang="en-US" dirty="0"/>
              <a:t> (2011) </a:t>
            </a:r>
            <a:r>
              <a:rPr lang="th-TH" dirty="0"/>
              <a:t>อธิบายไว้ว่า การส่งต่อการผลิตจากผู้ว่าจ้างในต่างประเทศไป</a:t>
            </a:r>
            <a:r>
              <a:rPr lang="th-TH" dirty="0" smtClean="0"/>
              <a:t>ยังอุตสาหกรรม</a:t>
            </a:r>
            <a:r>
              <a:rPr lang="th-TH" dirty="0"/>
              <a:t>ในประเทศไทย </a:t>
            </a:r>
            <a:r>
              <a:rPr lang="th-TH" dirty="0" smtClean="0"/>
              <a:t>ทำ</a:t>
            </a:r>
            <a:r>
              <a:rPr lang="th-TH" dirty="0"/>
              <a:t>ให้ระบบเศรษฐกิจเกิดการขยายตัว ชาวบ้านในชนบทมีงาน</a:t>
            </a:r>
            <a:r>
              <a:rPr lang="th-TH" dirty="0" smtClean="0"/>
              <a:t>ทำ</a:t>
            </a:r>
            <a:r>
              <a:rPr lang="th-TH" dirty="0"/>
              <a:t>มากขึ้น มีรายได้</a:t>
            </a:r>
            <a:r>
              <a:rPr lang="th-TH" dirty="0" smtClean="0"/>
              <a:t>เพิ่ม มาก</a:t>
            </a:r>
            <a:r>
              <a:rPr lang="th-TH" dirty="0"/>
              <a:t>ขึ้น ซึ่งรายได้ที่เพิ่มมากขึ้นส่งผลต่อคุณภาพชีวิตที่ดีขึ้น และ</a:t>
            </a:r>
            <a:r>
              <a:rPr lang="th-TH" dirty="0" smtClean="0"/>
              <a:t>ทำ</a:t>
            </a:r>
            <a:r>
              <a:rPr lang="th-TH" dirty="0"/>
              <a:t>ให้ชาวบ้านที่เข้ามาเป็นผู้รับจ้างผลิตไม่ต้อง</a:t>
            </a:r>
            <a:r>
              <a:rPr lang="th-TH" dirty="0" smtClean="0"/>
              <a:t>ย้าย ที่</a:t>
            </a:r>
            <a:r>
              <a:rPr lang="th-TH" dirty="0"/>
              <a:t>อยู่เพื่อไปหางาน</a:t>
            </a:r>
            <a:r>
              <a:rPr lang="th-TH" dirty="0" smtClean="0"/>
              <a:t>ทำ</a:t>
            </a:r>
            <a:r>
              <a:rPr lang="th-TH" dirty="0"/>
              <a:t>ต่างพื้นที่ </a:t>
            </a:r>
            <a:r>
              <a:rPr lang="th-TH" dirty="0" smtClean="0"/>
              <a:t>ทำ</a:t>
            </a:r>
            <a:r>
              <a:rPr lang="th-TH" dirty="0"/>
              <a:t>ให้สามารถ</a:t>
            </a:r>
            <a:r>
              <a:rPr lang="th-TH" dirty="0" smtClean="0"/>
              <a:t>ทำงาน</a:t>
            </a:r>
            <a:r>
              <a:rPr lang="th-TH" dirty="0"/>
              <a:t>ที่บ้าน มีรายได้เลี้ยงครอบครัว และได้ดูแลครอบครัว</a:t>
            </a:r>
            <a:r>
              <a:rPr lang="th-TH" dirty="0" smtClean="0"/>
              <a:t>ตนเองต่อไป</a:t>
            </a:r>
            <a:endParaRPr lang="th-TH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ผลกระทบจากกระแสโลกา</a:t>
            </a:r>
            <a:r>
              <a:rPr lang="th-TH" b="1" dirty="0" err="1" smtClean="0"/>
              <a:t>ภิวัตน์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h-TH" dirty="0"/>
              <a:t>9) ความเหลื่อม</a:t>
            </a:r>
            <a:r>
              <a:rPr lang="th-TH" dirty="0" smtClean="0"/>
              <a:t>ล้ำ</a:t>
            </a:r>
            <a:r>
              <a:rPr lang="th-TH" dirty="0"/>
              <a:t>ของความรู้ จะเกิดทั้งในระดับระหว่างประเทศและในระดับประเทศ ซึ่งเกิดขึ้นจาก</a:t>
            </a:r>
          </a:p>
          <a:p>
            <a:r>
              <a:rPr lang="th-TH" dirty="0"/>
              <a:t>ความไม่เท่าเทียมกันของความสามารถและความจริงจังในการพัฒนาองค์ความรู้ที่เกิดจากการศึกษา (</a:t>
            </a:r>
            <a:r>
              <a:rPr lang="en-US" dirty="0"/>
              <a:t>Education)</a:t>
            </a:r>
          </a:p>
          <a:p>
            <a:r>
              <a:rPr lang="th-TH" dirty="0"/>
              <a:t>ข้อมูลข่าวสาร (</a:t>
            </a:r>
            <a:r>
              <a:rPr lang="en-US" dirty="0"/>
              <a:t>Information) </a:t>
            </a:r>
            <a:r>
              <a:rPr lang="th-TH" dirty="0"/>
              <a:t>และการวิจัย (</a:t>
            </a:r>
            <a:r>
              <a:rPr lang="en-US" dirty="0"/>
              <a:t>Research) </a:t>
            </a:r>
            <a:r>
              <a:rPr lang="th-TH" dirty="0"/>
              <a:t>ของประเทศหนึ่งเมื่อเทียบกับประเทศอื่นๆ และการพัฒนา</a:t>
            </a:r>
          </a:p>
          <a:p>
            <a:r>
              <a:rPr lang="th-TH" dirty="0"/>
              <a:t>องค์ความรู้ของคนในประเทศที่มีความแตกต่างกัน </a:t>
            </a:r>
            <a:r>
              <a:rPr lang="th-TH" dirty="0" smtClean="0"/>
              <a:t>ทำ</a:t>
            </a:r>
            <a:r>
              <a:rPr lang="th-TH" dirty="0"/>
              <a:t>ให้ประเทศที่มีการพัฒนาความรู้อย่างต่อเนื่องจะเกิดความได้</a:t>
            </a:r>
          </a:p>
          <a:p>
            <a:r>
              <a:rPr lang="th-TH" dirty="0"/>
              <a:t>เปรียบทางการแข่งขัน (</a:t>
            </a:r>
            <a:r>
              <a:rPr lang="en-US" dirty="0"/>
              <a:t>Competitive Advantage) </a:t>
            </a:r>
            <a:r>
              <a:rPr lang="th-TH" dirty="0"/>
              <a:t>ในสังคมเศรษฐกิจการเมืองโลกที่อาศัยองค์ความรู้ในการพัฒนา</a:t>
            </a:r>
          </a:p>
          <a:p>
            <a:r>
              <a:rPr lang="th-TH" dirty="0"/>
              <a:t>มากกว่าปัจจัยทางทรัพยากร (</a:t>
            </a:r>
            <a:r>
              <a:rPr lang="en-US" dirty="0"/>
              <a:t>Comparative Advantage) </a:t>
            </a:r>
            <a:r>
              <a:rPr lang="th-TH" dirty="0"/>
              <a:t>ซึ่งก่อให้เกิดผลกระทบต่อประเทศต่างๆ ในลักษณะคือ</a:t>
            </a:r>
          </a:p>
          <a:p>
            <a:r>
              <a:rPr lang="th-TH" dirty="0"/>
              <a:t>1) การศึกษาเรียนรู้อย่างต่อเนื่องทั้งในระบบและนอกระบบขยายตัวเพิ่มขึ้นมากจากการเข้าสู่ระบบเศรษฐกิจฐาน</a:t>
            </a:r>
          </a:p>
          <a:p>
            <a:r>
              <a:rPr lang="th-TH" dirty="0"/>
              <a:t>ความรู้ (</a:t>
            </a:r>
            <a:r>
              <a:rPr lang="en-US" dirty="0"/>
              <a:t>Knowledge Economy) </a:t>
            </a:r>
            <a:r>
              <a:rPr lang="th-TH" dirty="0"/>
              <a:t>ซึ่งความรู้มีการเปลี่ยนแปลงรวดเร็ว มีการใช้วิทยาศาสตร์และเทคโนโลยีใน</a:t>
            </a:r>
          </a:p>
          <a:p>
            <a:r>
              <a:rPr lang="th-TH" dirty="0"/>
              <a:t>ทุกส่วนของภาคการผลิต เพื่อลดต้นทุน เพื่อเพิ่มผลิตภาพ และเพื่อลดการพึ่งพิงแรงงานที่ขาดแคลน ซึ่ง</a:t>
            </a:r>
            <a:r>
              <a:rPr lang="th-TH" dirty="0" smtClean="0"/>
              <a:t>จำเป็น</a:t>
            </a:r>
            <a:r>
              <a:rPr lang="th-TH" dirty="0"/>
              <a:t>ที่</a:t>
            </a:r>
          </a:p>
          <a:p>
            <a:r>
              <a:rPr lang="th-TH" dirty="0"/>
              <a:t>ประชากรในทุกเพศ ทุกวัย ต้องปรับตัวให้เข้ากับสถานการณ์ดังกล่าว โดยเฉพาะประชากรในวัย</a:t>
            </a:r>
            <a:r>
              <a:rPr lang="th-TH" dirty="0" smtClean="0"/>
              <a:t>ทำงาน</a:t>
            </a:r>
            <a:r>
              <a:rPr lang="th-TH" dirty="0"/>
              <a:t>ที่ต้องมีความ</a:t>
            </a:r>
          </a:p>
          <a:p>
            <a:r>
              <a:rPr lang="th-TH" dirty="0"/>
              <a:t>พร้อมและพัฒนา อย่างต่อเนื่อง เพื่อให้สามารถเข้าสู่ตลาดแรงงานที่มีความต้องการทักษะและฝีมือ และ</a:t>
            </a:r>
          </a:p>
          <a:p>
            <a:r>
              <a:rPr lang="th-TH" dirty="0"/>
              <a:t>2) การวิจัยและพัฒนาจะมี</a:t>
            </a:r>
            <a:r>
              <a:rPr lang="th-TH" dirty="0" smtClean="0"/>
              <a:t>ความสำคัญ</a:t>
            </a:r>
            <a:r>
              <a:rPr lang="th-TH" dirty="0"/>
              <a:t>มากขึ้น ทั้งในแง่ของปริมาณและคุณภาพที่จะต้องเชื่อมโยงกับการพัฒนา</a:t>
            </a:r>
          </a:p>
          <a:p>
            <a:r>
              <a:rPr lang="th-TH" dirty="0"/>
              <a:t>ในเชิงธุรกิจ โดยเฉพาะในเรื่องของการรับรู้ข้อมูลข่าวสารที่เพียงพอ ทันสมัยและกระจายอย่างทั่วถึง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ผลกระทบจากกระแสโลกา</a:t>
            </a:r>
            <a:r>
              <a:rPr lang="th-TH" b="1" dirty="0" err="1" smtClean="0"/>
              <a:t>ภิวัตน์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h-TH" dirty="0"/>
              <a:t>10) เกิดภาวะ</a:t>
            </a:r>
            <a:r>
              <a:rPr lang="th-TH" dirty="0" smtClean="0"/>
              <a:t>กำลัง</a:t>
            </a:r>
            <a:r>
              <a:rPr lang="th-TH" dirty="0"/>
              <a:t>การผลิตส่วนเกิน โดยจะเกิดขึ้นทั้งในส่วนของสินค้าและบริการ ซึ่งเกิดขึ้นจาก</a:t>
            </a:r>
          </a:p>
          <a:p>
            <a:r>
              <a:rPr lang="th-TH" dirty="0"/>
              <a:t>หลายสาเหตุด้วยกัน ได้แก่ การเข้ามาใหม่ของประเทศ</a:t>
            </a:r>
            <a:r>
              <a:rPr lang="th-TH" dirty="0" smtClean="0"/>
              <a:t>กำลัง</a:t>
            </a:r>
            <a:r>
              <a:rPr lang="th-TH" dirty="0"/>
              <a:t>พัฒนา เช่น เวียดนาม จีน และอินเดีย เป็นต้น</a:t>
            </a:r>
          </a:p>
          <a:p>
            <a:r>
              <a:rPr lang="th-TH" dirty="0"/>
              <a:t>การหดตัวของความต้องการ (</a:t>
            </a:r>
            <a:r>
              <a:rPr lang="en-US" dirty="0"/>
              <a:t>Demand Contract) </a:t>
            </a:r>
            <a:r>
              <a:rPr lang="th-TH" dirty="0"/>
              <a:t>การเพิ่มผลิตภาพ (</a:t>
            </a:r>
            <a:r>
              <a:rPr lang="en-US" dirty="0"/>
              <a:t>Productivity) </a:t>
            </a:r>
            <a:r>
              <a:rPr lang="th-TH" dirty="0"/>
              <a:t>ของประเทศต่างๆ ทั่ว</a:t>
            </a:r>
            <a:r>
              <a:rPr lang="th-TH" dirty="0" smtClean="0"/>
              <a:t>โลก อัน</a:t>
            </a:r>
            <a:r>
              <a:rPr lang="th-TH" dirty="0"/>
              <a:t>เนื่องมาจากความก้าวหน้าทางวิทยาศาสตร์และเทคโนโลยีและนวัตกรรม รวมทั้งการเพิ่มขึ้นใน</a:t>
            </a:r>
            <a:r>
              <a:rPr lang="th-TH" dirty="0" smtClean="0"/>
              <a:t>ความรู้</a:t>
            </a:r>
            <a:r>
              <a:rPr lang="th-TH" dirty="0"/>
              <a:t>ความสามารถและทักษะฝีมือแรงงาน โดยประเทศจีนเป็นประเทศหนึ่งที่อาศัยความได้เปรียบจาก โลกา</a:t>
            </a:r>
            <a:r>
              <a:rPr lang="th-TH" dirty="0" err="1"/>
              <a:t>ภิวัตน์</a:t>
            </a:r>
            <a:r>
              <a:rPr lang="th-TH" dirty="0" smtClean="0"/>
              <a:t>นำมาพัฒนา</a:t>
            </a:r>
            <a:r>
              <a:rPr lang="th-TH" dirty="0"/>
              <a:t>ระบบเศรษฐกิจของประเทศ จน</a:t>
            </a:r>
            <a:r>
              <a:rPr lang="th-TH" dirty="0" smtClean="0"/>
              <a:t>ทำ</a:t>
            </a:r>
            <a:r>
              <a:rPr lang="th-TH" dirty="0"/>
              <a:t>ให้ปัจจุบันมีอุตสาหกรรมในประเทศตะวันตก</a:t>
            </a:r>
            <a:r>
              <a:rPr lang="th-TH" dirty="0" smtClean="0"/>
              <a:t>จำนวน</a:t>
            </a:r>
            <a:r>
              <a:rPr lang="th-TH" dirty="0"/>
              <a:t>มาก ตัดสินใจปิด</a:t>
            </a:r>
            <a:r>
              <a:rPr lang="th-TH" dirty="0" smtClean="0"/>
              <a:t>โรงงานใน</a:t>
            </a:r>
            <a:r>
              <a:rPr lang="th-TH" dirty="0"/>
              <a:t>ประเทศตะวันตก เพราะมีค่าแรงสูง และมาจ้างอุตสาหกรรมในประเทศจีนเป็นผู้ผลิตให้แทน ซึ่ง</a:t>
            </a:r>
            <a:r>
              <a:rPr lang="th-TH" dirty="0" smtClean="0"/>
              <a:t>ผลกระทบ เหล่า</a:t>
            </a:r>
            <a:r>
              <a:rPr lang="th-TH" dirty="0"/>
              <a:t>นี้</a:t>
            </a:r>
            <a:r>
              <a:rPr lang="th-TH" dirty="0" smtClean="0"/>
              <a:t>ทำ</a:t>
            </a:r>
            <a:r>
              <a:rPr lang="th-TH" dirty="0"/>
              <a:t>ให้ประชากรที่ใช้แรงงาน</a:t>
            </a:r>
            <a:r>
              <a:rPr lang="th-TH" dirty="0" smtClean="0"/>
              <a:t>จำนวน</a:t>
            </a:r>
            <a:r>
              <a:rPr lang="th-TH" dirty="0"/>
              <a:t>มากในกลุ่มประเทศตะวันตกต้องตกงาน ซึ่ง </a:t>
            </a:r>
            <a:r>
              <a:rPr lang="th-TH" dirty="0" err="1"/>
              <a:t>ฟิชแมน</a:t>
            </a:r>
            <a:r>
              <a:rPr lang="th-TH" dirty="0"/>
              <a:t>, (2550) </a:t>
            </a:r>
            <a:r>
              <a:rPr lang="th-TH" dirty="0" smtClean="0"/>
              <a:t>ผู้เขียน หนังสือ </a:t>
            </a:r>
            <a:r>
              <a:rPr lang="en-US" dirty="0"/>
              <a:t>China, Inc. </a:t>
            </a:r>
            <a:r>
              <a:rPr lang="th-TH" dirty="0"/>
              <a:t>ได้อธิบายว่า ประเทศจีนไม่ใช่ประเทศที่ค่าแรงถูกที่สุดในโลก แต่ที่ประเทศจีนเป็นผู้ผลิต</a:t>
            </a:r>
          </a:p>
          <a:p>
            <a:r>
              <a:rPr lang="th-TH" dirty="0"/>
              <a:t>ให้สินค้า</a:t>
            </a:r>
            <a:r>
              <a:rPr lang="th-TH" dirty="0" smtClean="0"/>
              <a:t>จำนวน</a:t>
            </a:r>
            <a:r>
              <a:rPr lang="th-TH" dirty="0"/>
              <a:t>มากก็เพราะว่า ค่าแรงไม่แพงมาก ตั้งอยู่</a:t>
            </a:r>
            <a:r>
              <a:rPr lang="th-TH" dirty="0" smtClean="0"/>
              <a:t>ตำแหน่ง</a:t>
            </a:r>
            <a:r>
              <a:rPr lang="th-TH" dirty="0"/>
              <a:t>ที่ค่อนข้างจะมีเสถียรภาพ ผู้ผลิตจากทั่ว</a:t>
            </a:r>
            <a:r>
              <a:rPr lang="th-TH" dirty="0" smtClean="0"/>
              <a:t>โลกไว้วางใจ </a:t>
            </a:r>
            <a:r>
              <a:rPr lang="th-TH" dirty="0"/>
              <a:t>ไม่มีปากเสียง และมีความสามารถทางอุตสาหกรรม โดยมีวินัยอันเข้มงวดของรัฐเป็นผู้</a:t>
            </a:r>
            <a:r>
              <a:rPr lang="th-TH" dirty="0" smtClean="0"/>
              <a:t>กำกับอ</a:t>
            </a:r>
            <a:r>
              <a:rPr lang="th-TH" dirty="0"/>
              <a:t>ยู่เบื้องหลัง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การปรับตัวภายใต้</a:t>
            </a:r>
            <a:r>
              <a:rPr lang="th-TH" b="1" dirty="0"/>
              <a:t>กระแสโลกา</a:t>
            </a:r>
            <a:r>
              <a:rPr lang="th-TH" b="1" dirty="0" err="1"/>
              <a:t>ภิวัตน์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หากพิจารณาว่าโลกา</a:t>
            </a:r>
            <a:r>
              <a:rPr lang="th-TH" dirty="0" err="1"/>
              <a:t>ภิวัตน์</a:t>
            </a:r>
            <a:r>
              <a:rPr lang="th-TH" dirty="0"/>
              <a:t> เป็นการสร้างความเปลี่ยนแปลงหลายสิ่งหลายอย่างให้กับมนุษย์และ</a:t>
            </a:r>
            <a:r>
              <a:rPr lang="th-TH" dirty="0" smtClean="0"/>
              <a:t>สังคม</a:t>
            </a:r>
          </a:p>
          <a:p>
            <a:r>
              <a:rPr lang="th-TH" dirty="0" smtClean="0"/>
              <a:t>ดังนั้น</a:t>
            </a:r>
            <a:r>
              <a:rPr lang="th-TH" dirty="0"/>
              <a:t>มนุษย์จะต้องรู้วิธีการปรับปรุงและพัฒนาตนเอง เพื่อให้สามารถและอยู่รอดและ</a:t>
            </a:r>
            <a:r>
              <a:rPr lang="th-TH" dirty="0" smtClean="0"/>
              <a:t>ดำรงชีวิต</a:t>
            </a:r>
            <a:r>
              <a:rPr lang="th-TH" dirty="0"/>
              <a:t>ได้</a:t>
            </a:r>
            <a:r>
              <a:rPr lang="th-TH" dirty="0" smtClean="0"/>
              <a:t>ภายใต้กระแส</a:t>
            </a:r>
            <a:r>
              <a:rPr lang="th-TH" dirty="0"/>
              <a:t>โลกา</a:t>
            </a:r>
            <a:r>
              <a:rPr lang="th-TH" dirty="0" err="1"/>
              <a:t>ภิวัตน์</a:t>
            </a:r>
            <a:r>
              <a:rPr lang="th-TH" dirty="0"/>
              <a:t>ในปัจจุบัน โดยมีแนวทางในการปรับตัวของมนุษย์ดังต่อไปนี้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การปรับตัวภายใต้กระแสโลกา</a:t>
            </a:r>
            <a:r>
              <a:rPr lang="th-TH" b="1" dirty="0" err="1" smtClean="0"/>
              <a:t>ภิวัตน์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/>
              <a:t>1) การมีวินัยทางการเงิน ในยุคโลกา</a:t>
            </a:r>
            <a:r>
              <a:rPr lang="th-TH" dirty="0" err="1"/>
              <a:t>ภิวัตน์</a:t>
            </a:r>
            <a:r>
              <a:rPr lang="th-TH" dirty="0"/>
              <a:t> ผู้ที่ใช้เงินเป็นคือผู้ที่จะสามารถอยู่รอดได้ใน</a:t>
            </a:r>
            <a:r>
              <a:rPr lang="th-TH" dirty="0" smtClean="0"/>
              <a:t>กระแสโลกา</a:t>
            </a:r>
            <a:r>
              <a:rPr lang="th-TH" dirty="0" err="1"/>
              <a:t>ภิวัตน์</a:t>
            </a:r>
            <a:r>
              <a:rPr lang="th-TH" dirty="0"/>
              <a:t> โดยจะต้อง</a:t>
            </a:r>
            <a:r>
              <a:rPr lang="th-TH" dirty="0" smtClean="0"/>
              <a:t>ดำเนิน</a:t>
            </a:r>
            <a:r>
              <a:rPr lang="th-TH" dirty="0"/>
              <a:t>ชีวิตแบบมีเป้าหมายทางการเงิน มีวินัยในการออม ไม่ใช้จ่ายฟุ่มเฟือยและใช้เงิน</a:t>
            </a:r>
            <a:r>
              <a:rPr lang="th-TH" dirty="0" smtClean="0"/>
              <a:t>อนาคตไม่</a:t>
            </a:r>
            <a:r>
              <a:rPr lang="th-TH" dirty="0"/>
              <a:t>ใช้จ่ายและ</a:t>
            </a:r>
            <a:r>
              <a:rPr lang="th-TH" dirty="0" smtClean="0"/>
              <a:t>ดำเนิน</a:t>
            </a:r>
            <a:r>
              <a:rPr lang="th-TH" dirty="0"/>
              <a:t>ชีวิตตามกระแส ไม่เล่นการพนัน ต้องขยัน</a:t>
            </a:r>
            <a:r>
              <a:rPr lang="th-TH" dirty="0" smtClean="0"/>
              <a:t>ทำงาน </a:t>
            </a:r>
            <a:r>
              <a:rPr lang="th-TH" dirty="0"/>
              <a:t>ใช้จ่ายอย่างระวังไม่มีหนี้เกิน</a:t>
            </a:r>
            <a:r>
              <a:rPr lang="th-TH" dirty="0" smtClean="0"/>
              <a:t>ความสามารถใน</a:t>
            </a:r>
            <a:r>
              <a:rPr lang="th-TH" dirty="0"/>
              <a:t>การใช้จ่ายของตนและต้องไม่โลภ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โลกา</a:t>
            </a:r>
            <a:r>
              <a:rPr lang="th-TH" dirty="0" err="1" smtClean="0"/>
              <a:t>ภิวัตน์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2800" dirty="0" smtClean="0"/>
              <a:t>คลื่นของโลกา</a:t>
            </a:r>
            <a:r>
              <a:rPr lang="th-TH" sz="2800" dirty="0" err="1"/>
              <a:t>ภิวัตน์</a:t>
            </a:r>
            <a:r>
              <a:rPr lang="th-TH" sz="2800" dirty="0"/>
              <a:t>นั้น ยังเชื่อมโยงถึงวัฒนธรรมการบริโภคของผู้คนจากที่หนึ่งสู่ที่หนึ่งอีกด้วย </a:t>
            </a:r>
            <a:r>
              <a:rPr lang="th-TH" sz="2800" dirty="0" smtClean="0"/>
              <a:t>อีก</a:t>
            </a:r>
            <a:r>
              <a:rPr lang="th-TH" sz="2800" dirty="0"/>
              <a:t>ตัวอย่างหนึ่งที่</a:t>
            </a:r>
            <a:r>
              <a:rPr lang="th-TH" sz="2800" dirty="0" smtClean="0"/>
              <a:t>เกิดขึ้นใน</a:t>
            </a:r>
            <a:r>
              <a:rPr lang="th-TH" sz="2800" dirty="0"/>
              <a:t>สังคมไทยก็คือเรื่องราวของละครแด</a:t>
            </a:r>
            <a:r>
              <a:rPr lang="th-TH" sz="2800" dirty="0" err="1"/>
              <a:t>จังกึม</a:t>
            </a:r>
            <a:r>
              <a:rPr lang="th-TH" sz="2800" dirty="0"/>
              <a:t> ซึ่งเป็นละครเกาหลีได้เข้ามาฉายในประเทศไทยเมื่อปี พ.ศ.</a:t>
            </a:r>
            <a:r>
              <a:rPr lang="th-TH" sz="2800" dirty="0" smtClean="0"/>
              <a:t>2548 กระแส</a:t>
            </a:r>
            <a:r>
              <a:rPr lang="th-TH" sz="2800" dirty="0"/>
              <a:t>ดังกล่าวนี้เอง </a:t>
            </a:r>
            <a:r>
              <a:rPr lang="th-TH" sz="2800" dirty="0" smtClean="0"/>
              <a:t>ทำ</a:t>
            </a:r>
            <a:r>
              <a:rPr lang="th-TH" sz="2800" dirty="0"/>
              <a:t>ให้คนไทยหันมาบริโภคอาหารเกาหลีเพิ่มมากขึ้น </a:t>
            </a:r>
            <a:endParaRPr lang="th-TH" sz="2800" dirty="0" smtClean="0"/>
          </a:p>
          <a:p>
            <a:r>
              <a:rPr lang="th-TH" sz="2800" dirty="0"/>
              <a:t>นอกจากนี้โลกา</a:t>
            </a:r>
            <a:r>
              <a:rPr lang="th-TH" sz="2800" dirty="0" err="1"/>
              <a:t>ภิวัตน์</a:t>
            </a:r>
            <a:r>
              <a:rPr lang="th-TH" sz="2800" dirty="0"/>
              <a:t>ยังเกี่ยวโยง</a:t>
            </a:r>
            <a:r>
              <a:rPr lang="th-TH" sz="2800" dirty="0" smtClean="0"/>
              <a:t>กับการเกษตร กล่าวคือ เป็นการปรับเปลี่ยนระบบการผลิตอาหารท้องถิ่นเข้ามาสู่สายพาน</a:t>
            </a:r>
            <a:r>
              <a:rPr lang="th-TH" sz="2800" dirty="0"/>
              <a:t>การผลิตแบบ</a:t>
            </a:r>
            <a:r>
              <a:rPr lang="th-TH" sz="2800" dirty="0" smtClean="0"/>
              <a:t>อุตสาหกรรมขนาด</a:t>
            </a:r>
            <a:r>
              <a:rPr lang="th-TH" sz="2800" dirty="0"/>
              <a:t>ใหญ่ภายใต้</a:t>
            </a:r>
            <a:r>
              <a:rPr lang="th-TH" sz="2800" dirty="0" smtClean="0"/>
              <a:t>ข้อจำกัด</a:t>
            </a:r>
            <a:r>
              <a:rPr lang="th-TH" sz="2800" dirty="0"/>
              <a:t>ขององค์การค้าระหว่างประเทศ ซึ่งการปรับเปลี่ยนดังกล่าวนี้เองส่งผลให้เกิดการ</a:t>
            </a:r>
            <a:r>
              <a:rPr lang="th-TH" sz="2800" dirty="0" smtClean="0"/>
              <a:t>เร่งใน</a:t>
            </a:r>
            <a:r>
              <a:rPr lang="th-TH" sz="2800" dirty="0"/>
              <a:t>การใช้ฐานทรัพยากรโลกเพิ่มมากขึ้นอีกด้วย</a:t>
            </a:r>
            <a:endParaRPr lang="th-TH" sz="2800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การปรับตัวภายใต้กระแสโลกา</a:t>
            </a:r>
            <a:r>
              <a:rPr lang="th-TH" b="1" dirty="0" err="1" smtClean="0"/>
              <a:t>ภิวัตน์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dirty="0"/>
              <a:t>2) ต้องเป็นคนใฝ่รู้ สังคมยุคปัจจุบันเป็นยุคแห่งการเรียนรู้ ความรู้มีทุกหนทุกแห่ง เรื่องที่เราอยาก</a:t>
            </a:r>
            <a:r>
              <a:rPr lang="th-TH" dirty="0" smtClean="0"/>
              <a:t>รู้ สามารถ</a:t>
            </a:r>
            <a:r>
              <a:rPr lang="th-TH" dirty="0"/>
              <a:t>สืบค้นได้จากอินเตอร์เน็ต เช่น สามารถสืบค้นข้อมูลต่างๆ โดยผ่านเว็บ </a:t>
            </a:r>
            <a:r>
              <a:rPr lang="en-US" dirty="0" err="1"/>
              <a:t>google</a:t>
            </a:r>
            <a:r>
              <a:rPr lang="en-US" dirty="0"/>
              <a:t> </a:t>
            </a:r>
            <a:r>
              <a:rPr lang="th-TH" dirty="0"/>
              <a:t>เพื่อหาข้อมูล</a:t>
            </a:r>
          </a:p>
          <a:p>
            <a:pPr>
              <a:buNone/>
            </a:pPr>
            <a:r>
              <a:rPr lang="th-TH" dirty="0" smtClean="0"/>
              <a:t>	ที่</a:t>
            </a:r>
            <a:r>
              <a:rPr lang="th-TH" dirty="0"/>
              <a:t>ต้องการ หรือการอ่านข้อมูลข่าวสารต่างๆ ผ่านเว็บไซด์ข่าวสารเช่น </a:t>
            </a:r>
            <a:r>
              <a:rPr lang="en-US" dirty="0"/>
              <a:t>www.cnn.com, </a:t>
            </a:r>
            <a:r>
              <a:rPr lang="en-US" dirty="0" smtClean="0">
                <a:hlinkClick r:id="rId2"/>
              </a:rPr>
              <a:t>www.bloomberg.com</a:t>
            </a:r>
            <a:r>
              <a:rPr lang="en-US" dirty="0" smtClean="0"/>
              <a:t>  </a:t>
            </a:r>
            <a:r>
              <a:rPr lang="th-TH" dirty="0" smtClean="0"/>
              <a:t>หรือ </a:t>
            </a:r>
            <a:r>
              <a:rPr lang="en-US" dirty="0"/>
              <a:t>www.thairath.co.th </a:t>
            </a:r>
            <a:r>
              <a:rPr lang="th-TH" dirty="0"/>
              <a:t>เป็น</a:t>
            </a:r>
            <a:r>
              <a:rPr lang="th-TH" dirty="0" smtClean="0"/>
              <a:t>ต้น</a:t>
            </a:r>
            <a:endParaRPr lang="th-TH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การปรับตัวภายใต้กระแสโลกา</a:t>
            </a:r>
            <a:r>
              <a:rPr lang="th-TH" b="1" dirty="0" err="1" smtClean="0"/>
              <a:t>ภิวัตน์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dirty="0" smtClean="0"/>
              <a:t>	นอกจากนั้น</a:t>
            </a:r>
            <a:r>
              <a:rPr lang="th-TH" dirty="0"/>
              <a:t>คนในโลกยุคปัจจุบัน ยังสามารถแลกเปลี่ยนข้อมูลข่าวสารได้</a:t>
            </a:r>
            <a:r>
              <a:rPr lang="th-TH" dirty="0" smtClean="0"/>
              <a:t>ด้วย ความ</a:t>
            </a:r>
            <a:r>
              <a:rPr lang="th-TH" dirty="0"/>
              <a:t>รวดเร็ว ฉับไว ผ่านระบบเทคโนโลยีสารสนเทศ เช่น </a:t>
            </a:r>
            <a:r>
              <a:rPr lang="en-US" dirty="0" err="1"/>
              <a:t>Facebook</a:t>
            </a:r>
            <a:r>
              <a:rPr lang="en-US" dirty="0"/>
              <a:t> E-Mail Video </a:t>
            </a:r>
            <a:r>
              <a:rPr lang="en-US" dirty="0" err="1"/>
              <a:t>Conferrence</a:t>
            </a:r>
            <a:r>
              <a:rPr lang="en-US" dirty="0"/>
              <a:t> </a:t>
            </a:r>
            <a:r>
              <a:rPr lang="th-TH" dirty="0"/>
              <a:t>ผ่านโปรแกรม</a:t>
            </a:r>
          </a:p>
          <a:p>
            <a:pPr>
              <a:buNone/>
            </a:pPr>
            <a:r>
              <a:rPr lang="th-TH" dirty="0" smtClean="0"/>
              <a:t>	สนทนา </a:t>
            </a:r>
            <a:r>
              <a:rPr lang="th-TH" dirty="0"/>
              <a:t>(</a:t>
            </a:r>
            <a:r>
              <a:rPr lang="en-US" dirty="0"/>
              <a:t>Chat) </a:t>
            </a:r>
            <a:r>
              <a:rPr lang="th-TH" dirty="0"/>
              <a:t>เช่น </a:t>
            </a:r>
            <a:r>
              <a:rPr lang="en-US" dirty="0"/>
              <a:t>MSN LINE </a:t>
            </a:r>
            <a:r>
              <a:rPr lang="th-TH" dirty="0"/>
              <a:t>หรือ </a:t>
            </a:r>
            <a:r>
              <a:rPr lang="en-US" dirty="0"/>
              <a:t>Tango </a:t>
            </a:r>
            <a:r>
              <a:rPr lang="th-TH" dirty="0"/>
              <a:t>ดังนั้น คนในยุคปัจจุบันจะต้องใช้ระบบเทคโนโลยี</a:t>
            </a:r>
            <a:r>
              <a:rPr lang="th-TH" dirty="0" smtClean="0"/>
              <a:t>สารสนเทศ ต่างๆ </a:t>
            </a:r>
            <a:r>
              <a:rPr lang="th-TH" dirty="0"/>
              <a:t>ให้เป็นประโยชน์ เพื่อพัฒนาตนเองและแลกเปลี่ยนข้อมูลข่าวสารต่างๆ เพื่อ</a:t>
            </a:r>
            <a:r>
              <a:rPr lang="th-TH" dirty="0" smtClean="0"/>
              <a:t>ทำ</a:t>
            </a:r>
            <a:r>
              <a:rPr lang="th-TH" dirty="0"/>
              <a:t>ให้สามารถอยู่อย่างเข้าใจ</a:t>
            </a:r>
            <a:r>
              <a:rPr lang="th-TH" dirty="0" smtClean="0"/>
              <a:t>โลก</a:t>
            </a:r>
            <a:endParaRPr lang="th-TH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การปรับตัวภายใต้กระแสโลกา</a:t>
            </a:r>
            <a:r>
              <a:rPr lang="th-TH" b="1" dirty="0" err="1" smtClean="0"/>
              <a:t>ภิวัตน์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dirty="0" smtClean="0"/>
              <a:t>	คน</a:t>
            </a:r>
            <a:r>
              <a:rPr lang="th-TH" dirty="0"/>
              <a:t>ยุคใหม่สามารถ</a:t>
            </a:r>
            <a:r>
              <a:rPr lang="th-TH" dirty="0" smtClean="0"/>
              <a:t>ทำงาน</a:t>
            </a:r>
            <a:r>
              <a:rPr lang="th-TH" dirty="0"/>
              <a:t>ที่บ้านหรือในประเทศของตนเอง แล้วส่งงานผ่านระบบ</a:t>
            </a:r>
            <a:r>
              <a:rPr lang="th-TH" dirty="0" smtClean="0"/>
              <a:t>เครือข่ายสากล </a:t>
            </a:r>
            <a:r>
              <a:rPr lang="th-TH" dirty="0"/>
              <a:t>(</a:t>
            </a:r>
            <a:r>
              <a:rPr lang="en-US" dirty="0"/>
              <a:t>Internet) </a:t>
            </a:r>
            <a:r>
              <a:rPr lang="th-TH" dirty="0"/>
              <a:t>หรือเครือข่ายขององค์กร (</a:t>
            </a:r>
            <a:r>
              <a:rPr lang="en-US" dirty="0"/>
              <a:t>Intranet) </a:t>
            </a:r>
            <a:r>
              <a:rPr lang="th-TH" dirty="0"/>
              <a:t>ดังจะเห็นได้จากการที่นักพัฒนาโปรแกรมคอมพิวเตอร์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/>
              <a:t>Programmers) </a:t>
            </a:r>
            <a:r>
              <a:rPr lang="th-TH" dirty="0"/>
              <a:t>มีไม่น้อยที่อาศัยและ</a:t>
            </a:r>
            <a:r>
              <a:rPr lang="th-TH" dirty="0" smtClean="0"/>
              <a:t>ทำงาน</a:t>
            </a:r>
            <a:r>
              <a:rPr lang="th-TH" dirty="0"/>
              <a:t>รับจ้างอยู่ในประเทศอินเดีย (เนื่องจากมีทักษะทางภาษาอังกฤษ</a:t>
            </a:r>
            <a:r>
              <a:rPr lang="th-TH" dirty="0" smtClean="0"/>
              <a:t>และทักษะ</a:t>
            </a:r>
            <a:r>
              <a:rPr lang="th-TH" dirty="0"/>
              <a:t>ทางการคิด</a:t>
            </a:r>
            <a:r>
              <a:rPr lang="th-TH" dirty="0" smtClean="0"/>
              <a:t>คำนวณ</a:t>
            </a:r>
            <a:r>
              <a:rPr lang="th-TH" dirty="0"/>
              <a:t>) เมื่อพัฒนาโปรแกรมเสร็จแล้วส่งให้บริษัทแม่ที่สหรัฐอเมริกา หรือแม้กระทั่ง</a:t>
            </a:r>
            <a:r>
              <a:rPr lang="th-TH" dirty="0" smtClean="0"/>
              <a:t>พนักงานรับ</a:t>
            </a:r>
            <a:r>
              <a:rPr lang="th-TH" dirty="0"/>
              <a:t>โทรศัพท์ (</a:t>
            </a:r>
            <a:r>
              <a:rPr lang="en-US" dirty="0"/>
              <a:t>Operators) </a:t>
            </a:r>
            <a:r>
              <a:rPr lang="th-TH" dirty="0"/>
              <a:t>ของบริษัทโทรศัพท์ในสหรัฐอเมริกาก็คือสตรีชาวอินเดียหรือสตรีชาวฟิลิปปินส์ที่</a:t>
            </a:r>
            <a:r>
              <a:rPr lang="th-TH" dirty="0" smtClean="0"/>
              <a:t>ทำ</a:t>
            </a:r>
            <a:r>
              <a:rPr lang="th-TH" dirty="0" smtClean="0"/>
              <a:t>หน้าที่อยู่</a:t>
            </a:r>
            <a:r>
              <a:rPr lang="th-TH" dirty="0"/>
              <a:t>ที่</a:t>
            </a:r>
            <a:r>
              <a:rPr lang="th-TH" dirty="0" smtClean="0"/>
              <a:t>สำนักงาน</a:t>
            </a:r>
            <a:r>
              <a:rPr lang="th-TH" dirty="0"/>
              <a:t>ในประเทศอินเดียและฟิลิปปินส์ เนื่องจากสตรีเหล่านั้นสามารถใช้ภาษาอังกฤษได้ในระดับดี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การปรับตัวภายใต้กระแสโลกา</a:t>
            </a:r>
            <a:r>
              <a:rPr lang="th-TH" b="1" dirty="0" err="1" smtClean="0"/>
              <a:t>ภิวัตน์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dirty="0"/>
              <a:t>3) </a:t>
            </a:r>
            <a:r>
              <a:rPr lang="th-TH" b="1" dirty="0"/>
              <a:t>การใช้ภูมิปัญญาท้องถิ่น (</a:t>
            </a:r>
            <a:r>
              <a:rPr lang="en-US" b="1" dirty="0"/>
              <a:t>Local Wisdom) </a:t>
            </a:r>
            <a:r>
              <a:rPr lang="th-TH" dirty="0"/>
              <a:t>ไม่ว่าท้องถิ่นในเมืองหรือในชนบท จะมี</a:t>
            </a:r>
            <a:r>
              <a:rPr lang="th-TH" dirty="0" smtClean="0"/>
              <a:t>บุคลากร ที่</a:t>
            </a:r>
            <a:r>
              <a:rPr lang="th-TH" dirty="0"/>
              <a:t>มีความรู้ และประสบการณ์ที่สั่งสมกันมา สามารถช่วยแก้ปัญหาหรือเสนอแนะสิ่งที่ถูกต้อง เหมาะสมกว่า</a:t>
            </a:r>
            <a:r>
              <a:rPr lang="th-TH" dirty="0" smtClean="0"/>
              <a:t>ได้ใน</a:t>
            </a:r>
            <a:r>
              <a:rPr lang="th-TH" dirty="0"/>
              <a:t>หลายเรื่อง ดังนั้น การยอมรับความคิดเห็นของผู้อื่น องค์คณะอื่น จะช่วยให้งานบางงาน</a:t>
            </a:r>
            <a:r>
              <a:rPr lang="th-TH" dirty="0" smtClean="0"/>
              <a:t>สำเร็จ</a:t>
            </a:r>
            <a:r>
              <a:rPr lang="th-TH" dirty="0"/>
              <a:t>ได้โดยง่าย </a:t>
            </a:r>
            <a:r>
              <a:rPr lang="th-TH" dirty="0" smtClean="0"/>
              <a:t>ทั้งนี้เนื่องจากว่า</a:t>
            </a:r>
            <a:r>
              <a:rPr lang="th-TH" dirty="0"/>
              <a:t>องค์ความรู้ในท้องถิ่นนั้น เป็นความรู้ที่เกิดจากการปฏิบัติจริงที่สืบทอดกันมา และสามารถปรับ</a:t>
            </a:r>
            <a:r>
              <a:rPr lang="th-TH" dirty="0" smtClean="0"/>
              <a:t>ใช้ใน</a:t>
            </a:r>
            <a:r>
              <a:rPr lang="th-TH" dirty="0"/>
              <a:t>หลายสถานการณ์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การปรับตัวภายใต้กระแสโลกา</a:t>
            </a:r>
            <a:r>
              <a:rPr lang="th-TH" b="1" dirty="0" err="1" smtClean="0"/>
              <a:t>ภิวัตน์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h-TH" dirty="0"/>
              <a:t>4) </a:t>
            </a:r>
            <a:r>
              <a:rPr lang="th-TH" b="1" dirty="0"/>
              <a:t>การถนอมใช้ทรัพยากรธรรมชาติและรักษาสภาพแวดล้อม </a:t>
            </a:r>
            <a:r>
              <a:rPr lang="th-TH" dirty="0"/>
              <a:t>แนวคิดนี้สอดแทรกเข้ามาอยู่ใน</a:t>
            </a:r>
            <a:r>
              <a:rPr lang="th-TH" dirty="0" smtClean="0"/>
              <a:t>ยุทธศาสตร์ การ</a:t>
            </a:r>
            <a:r>
              <a:rPr lang="th-TH" dirty="0"/>
              <a:t>บริหาร </a:t>
            </a:r>
            <a:r>
              <a:rPr lang="th-TH" dirty="0" smtClean="0"/>
              <a:t>เนื่องจากว่า ทรัพยากรธรรมชาติ</a:t>
            </a:r>
            <a:r>
              <a:rPr lang="th-TH" dirty="0"/>
              <a:t>และสิ่งแวดล้อม ต้นไม้ สัตว์ป่า </a:t>
            </a:r>
            <a:r>
              <a:rPr lang="th-TH" dirty="0" smtClean="0"/>
              <a:t>แม่น้ำ ลำ</a:t>
            </a:r>
            <a:r>
              <a:rPr lang="th-TH" dirty="0"/>
              <a:t>คลอง ภูเขา อากาศ</a:t>
            </a:r>
            <a:r>
              <a:rPr lang="th-TH" dirty="0" smtClean="0"/>
              <a:t>บริสุทธิ์ ฯลฯ </a:t>
            </a:r>
            <a:r>
              <a:rPr lang="th-TH" dirty="0"/>
              <a:t>ซึ่งนับวันมีแต่จะลดลงหากใช้ไม่ถนอม และไม่บูรณะทดแทน ปัจจุบันมีการ</a:t>
            </a:r>
            <a:r>
              <a:rPr lang="th-TH" dirty="0" smtClean="0"/>
              <a:t>นำ</a:t>
            </a:r>
            <a:r>
              <a:rPr lang="th-TH" dirty="0"/>
              <a:t>พลังงานที่มิใช่สิ่งหมด</a:t>
            </a:r>
            <a:r>
              <a:rPr lang="th-TH" dirty="0" smtClean="0"/>
              <a:t>เปลือง อาทิ </a:t>
            </a:r>
            <a:r>
              <a:rPr lang="th-TH" dirty="0"/>
              <a:t>พลัง</a:t>
            </a:r>
            <a:r>
              <a:rPr lang="th-TH" dirty="0" smtClean="0"/>
              <a:t>น้ำ </a:t>
            </a:r>
            <a:r>
              <a:rPr lang="th-TH" dirty="0"/>
              <a:t>พลังลม พลังแสงอาทิตย์ และพลังคลื่นในมหาสมุทรมาใช้มากขึ้น นักบริหารต้องรู้จักใช้</a:t>
            </a:r>
            <a:r>
              <a:rPr lang="th-TH" dirty="0" smtClean="0"/>
              <a:t>ทรัพยากร ให้</a:t>
            </a:r>
            <a:r>
              <a:rPr lang="th-TH" dirty="0"/>
              <a:t>คุ้มค่า แนวคิดหนึ่งในเรื่องนี้ คือ 3 </a:t>
            </a:r>
            <a:r>
              <a:rPr lang="en-US" dirty="0" err="1"/>
              <a:t>Re’s</a:t>
            </a:r>
            <a:r>
              <a:rPr lang="en-US" dirty="0"/>
              <a:t> </a:t>
            </a:r>
            <a:r>
              <a:rPr lang="th-TH" dirty="0"/>
              <a:t>คือ </a:t>
            </a:r>
            <a:r>
              <a:rPr lang="en-US" dirty="0"/>
              <a:t>Reduce : </a:t>
            </a:r>
            <a:r>
              <a:rPr lang="th-TH" dirty="0"/>
              <a:t>ใช้ให้น้อยลง </a:t>
            </a:r>
            <a:r>
              <a:rPr lang="en-US" dirty="0"/>
              <a:t>Re-used : </a:t>
            </a:r>
            <a:r>
              <a:rPr lang="th-TH" dirty="0"/>
              <a:t>ใช้แล้วใช้อีก (ในรูปเดิม</a:t>
            </a:r>
            <a:r>
              <a:rPr lang="th-TH" dirty="0" smtClean="0"/>
              <a:t>) และ </a:t>
            </a:r>
            <a:r>
              <a:rPr lang="en-US" dirty="0"/>
              <a:t>Recycle : </a:t>
            </a:r>
            <a:r>
              <a:rPr lang="th-TH" dirty="0"/>
              <a:t>ใช้แล้วเปลี่ยนรูปเป็นอย่างอื่นเพื่อใช้อีก เป็นต้น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การปรับตัวภายใต้กระแสโลกา</a:t>
            </a:r>
            <a:r>
              <a:rPr lang="th-TH" b="1" dirty="0" err="1" smtClean="0"/>
              <a:t>ภิวัตน์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dirty="0"/>
              <a:t>5) การปลูกฝังจริยธรรมและคุณธรรม ให้เกิดความ</a:t>
            </a:r>
            <a:r>
              <a:rPr lang="th-TH" dirty="0" smtClean="0"/>
              <a:t>สำนึก</a:t>
            </a:r>
            <a:r>
              <a:rPr lang="th-TH" dirty="0"/>
              <a:t>เรื่องความถูกต้อง การตอบแทนชุมชน </a:t>
            </a:r>
            <a:r>
              <a:rPr lang="th-TH" dirty="0" smtClean="0"/>
              <a:t>สังคมควร</a:t>
            </a:r>
            <a:r>
              <a:rPr lang="th-TH" dirty="0"/>
              <a:t>ต้องมีอยู่ในใจทุกคน ซึ่งจะต้องเริ่มจากการกล่อมเกลาจากสถาบันทางสังคมต่างๆ เช่น ครอบครัว สถาบันการ</a:t>
            </a:r>
          </a:p>
          <a:p>
            <a:pPr>
              <a:buNone/>
            </a:pPr>
            <a:r>
              <a:rPr lang="th-TH" dirty="0" smtClean="0"/>
              <a:t>	ศึกษา </a:t>
            </a:r>
            <a:r>
              <a:rPr lang="th-TH" dirty="0"/>
              <a:t>สถาบันทางศาสนา ชุมชน กลุ่มอาชีพ เป็นต้น เป็นตัวช่วยกล่อมเกลาจิตใจของคนในชาติ ให้รู้สึกนึก</a:t>
            </a:r>
            <a:r>
              <a:rPr lang="th-TH" dirty="0" smtClean="0"/>
              <a:t>คิดถึงความ</a:t>
            </a:r>
            <a:r>
              <a:rPr lang="th-TH" dirty="0"/>
              <a:t>ดี ความชั่ว และมีความยับยั้งชั่งใจในการ</a:t>
            </a:r>
            <a:r>
              <a:rPr lang="th-TH" dirty="0" smtClean="0"/>
              <a:t>กระทำ</a:t>
            </a:r>
            <a:r>
              <a:rPr lang="th-TH" dirty="0"/>
              <a:t>สิ่งไม่ดี และมนุษย์เมื่ออยู่ร่วมในสังคม</a:t>
            </a:r>
            <a:r>
              <a:rPr lang="th-TH" dirty="0" smtClean="0"/>
              <a:t>จำเป็นต้อง</a:t>
            </a:r>
            <a:r>
              <a:rPr lang="th-TH" dirty="0"/>
              <a:t>มี</a:t>
            </a:r>
            <a:r>
              <a:rPr lang="th-TH" dirty="0" smtClean="0"/>
              <a:t>มารยาทมี</a:t>
            </a:r>
            <a:r>
              <a:rPr lang="th-TH" dirty="0"/>
              <a:t>อัธยาศัย มีความเกรงใจ และมีทัศนคติที่ดีต่อบุคคลอื่นรอบข้าง เป็นต้น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การปรับตัวภายใต้กระแสโลกา</a:t>
            </a:r>
            <a:r>
              <a:rPr lang="th-TH" b="1" dirty="0" err="1" smtClean="0"/>
              <a:t>ภิวัตน์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sz="2400" dirty="0"/>
              <a:t>6) การใช้หลักปรัชญาเศรษฐกิจพอเพียงเป็นแนวทางในการ</a:t>
            </a:r>
            <a:r>
              <a:rPr lang="th-TH" sz="2400" dirty="0" smtClean="0"/>
              <a:t>ดำรงชีวิต </a:t>
            </a:r>
            <a:r>
              <a:rPr lang="th-TH" sz="2400" dirty="0"/>
              <a:t>โดย ภัทร</a:t>
            </a:r>
            <a:r>
              <a:rPr lang="th-TH" sz="2400" dirty="0" err="1"/>
              <a:t>พงษ์</a:t>
            </a:r>
            <a:r>
              <a:rPr lang="th-TH" sz="2400" dirty="0"/>
              <a:t> เกริกสกุล และ</a:t>
            </a:r>
            <a:r>
              <a:rPr lang="th-TH" sz="2400" dirty="0" smtClean="0"/>
              <a:t>คณะ (</a:t>
            </a:r>
            <a:r>
              <a:rPr lang="th-TH" sz="2400" dirty="0"/>
              <a:t>2554) ได้อธิบายว่า เศรษฐกิจพอเพียง คือทางเลือกของคนและกลุ่มคน</a:t>
            </a:r>
            <a:r>
              <a:rPr lang="th-TH" sz="2400" dirty="0" smtClean="0"/>
              <a:t>จำนวน</a:t>
            </a:r>
            <a:r>
              <a:rPr lang="th-TH" sz="2400" dirty="0"/>
              <a:t>หนึ่งในการ</a:t>
            </a:r>
            <a:r>
              <a:rPr lang="th-TH" sz="2400" dirty="0" smtClean="0"/>
              <a:t>ดำเนิน</a:t>
            </a:r>
            <a:r>
              <a:rPr lang="th-TH" sz="2400" dirty="0"/>
              <a:t>ชีวิตและ</a:t>
            </a:r>
            <a:r>
              <a:rPr lang="th-TH" sz="2400" dirty="0" smtClean="0"/>
              <a:t>ดำเนิน กิจกรรม</a:t>
            </a:r>
            <a:r>
              <a:rPr lang="th-TH" sz="2400" dirty="0"/>
              <a:t>ทางด้านเศรษฐกิจ เพื่อปรับตัวให้สามารถอยู่รอดในสภาพเศรษฐกิจ สังคม และสิ่งแวดล้อมในปัจจุบัน</a:t>
            </a:r>
            <a:r>
              <a:rPr lang="th-TH" sz="2400" dirty="0" smtClean="0"/>
              <a:t>ได้อย่าง</a:t>
            </a:r>
            <a:r>
              <a:rPr lang="th-TH" sz="2400" dirty="0" smtClean="0"/>
              <a:t>มีความสุข ตามอัตภาพ </a:t>
            </a:r>
            <a:r>
              <a:rPr lang="th-TH" sz="2400" dirty="0"/>
              <a:t>นอกจากนั้น ปรัชญาของเศรษฐกิจพอเพียงสามารถ</a:t>
            </a:r>
            <a:r>
              <a:rPr lang="th-TH" sz="2400" dirty="0" smtClean="0"/>
              <a:t>นำ </a:t>
            </a:r>
            <a:r>
              <a:rPr lang="th-TH" sz="2400" dirty="0"/>
              <a:t>ไป</a:t>
            </a:r>
            <a:r>
              <a:rPr lang="th-TH" sz="2400" dirty="0" smtClean="0"/>
              <a:t>ใช้ได้กับ</a:t>
            </a:r>
            <a:r>
              <a:rPr lang="th-TH" sz="2400" dirty="0"/>
              <a:t>คนทุกวัยและทุก</a:t>
            </a:r>
            <a:r>
              <a:rPr lang="th-TH" sz="2400" dirty="0" smtClean="0"/>
              <a:t>ศาสนาได้ </a:t>
            </a:r>
            <a:r>
              <a:rPr lang="th-TH" sz="2400" dirty="0"/>
              <a:t>เนื่องจากปรัชญาของเศรษฐกิจพอเพียงเป็นหลักความจริง และเป็นกรอบสามารถประยุกต์ใช้เพื่อ</a:t>
            </a:r>
            <a:r>
              <a:rPr lang="th-TH" sz="2400" dirty="0" smtClean="0"/>
              <a:t>ดำรง</a:t>
            </a:r>
            <a:r>
              <a:rPr lang="th-TH" sz="2400" dirty="0"/>
              <a:t>ชีพได้</a:t>
            </a:r>
            <a:r>
              <a:rPr lang="th-TH" sz="2400" dirty="0" smtClean="0"/>
              <a:t>กับคน</a:t>
            </a:r>
            <a:r>
              <a:rPr lang="th-TH" sz="2400" dirty="0"/>
              <a:t>โดยแนวคิด หลักการ วิธีการ และขั้นตอนดังกล่าวได้รับความสนใจจากบุคคลในทุกวงการ และทุก</a:t>
            </a:r>
            <a:r>
              <a:rPr lang="th-TH" sz="2400" dirty="0" smtClean="0"/>
              <a:t>ระดับโดย</a:t>
            </a:r>
            <a:r>
              <a:rPr lang="th-TH" sz="2400" dirty="0"/>
              <a:t>การวางรากฐานของชีวิตให้มั่นคง ทั้งในด้านความคิด แนวทางปฏิบัติ และการ</a:t>
            </a:r>
            <a:r>
              <a:rPr lang="th-TH" sz="2400" dirty="0" smtClean="0"/>
              <a:t>ดำรงชีวิต</a:t>
            </a:r>
            <a:r>
              <a:rPr lang="th-TH" sz="2400" dirty="0"/>
              <a:t>ที่ถูกต้อง</a:t>
            </a:r>
            <a:r>
              <a:rPr lang="th-TH" sz="2400" dirty="0" smtClean="0"/>
              <a:t>เหมาะสมเป็น</a:t>
            </a:r>
            <a:r>
              <a:rPr lang="th-TH" sz="2400" dirty="0"/>
              <a:t>อันดับแรก และต้องรู้จัก</a:t>
            </a:r>
            <a:r>
              <a:rPr lang="th-TH" sz="2400" dirty="0" smtClean="0"/>
              <a:t>คำ</a:t>
            </a:r>
            <a:r>
              <a:rPr lang="th-TH" sz="2400" dirty="0"/>
              <a:t>ว่า “พอ” ในการ</a:t>
            </a:r>
            <a:r>
              <a:rPr lang="th-TH" sz="2400" dirty="0" smtClean="0"/>
              <a:t>ดำรงชีวิตประจำวัน </a:t>
            </a:r>
            <a:r>
              <a:rPr lang="th-TH" sz="2400" dirty="0"/>
              <a:t>รู้จักเอื้ออาทร มีความช่วยเหลือ</a:t>
            </a:r>
            <a:r>
              <a:rPr lang="th-TH" sz="2400" dirty="0" smtClean="0"/>
              <a:t>เกื้อกูล ต่อ</a:t>
            </a:r>
            <a:r>
              <a:rPr lang="th-TH" sz="2400" dirty="0"/>
              <a:t>บุคคล มีความรู้รอบด้าน รู้จักใช้ความอดทนและการรอคอยเป็นที่ตั้ง เพื่อให้การ</a:t>
            </a:r>
            <a:r>
              <a:rPr lang="th-TH" sz="2400" dirty="0" smtClean="0"/>
              <a:t>ทำงาน</a:t>
            </a:r>
            <a:r>
              <a:rPr lang="th-TH" sz="2400" dirty="0"/>
              <a:t>กับคนในชุมชน</a:t>
            </a:r>
            <a:r>
              <a:rPr lang="th-TH" sz="2400" dirty="0" smtClean="0"/>
              <a:t>และ ใน</a:t>
            </a:r>
            <a:r>
              <a:rPr lang="th-TH" sz="2400" dirty="0"/>
              <a:t>สังคมประสบ</a:t>
            </a:r>
            <a:r>
              <a:rPr lang="th-TH" sz="2400" dirty="0" smtClean="0"/>
              <a:t>ผลสำเร็จ</a:t>
            </a:r>
            <a:r>
              <a:rPr lang="th-TH" sz="2400" dirty="0"/>
              <a:t>ตามเป้าหมาย </a:t>
            </a:r>
            <a:r>
              <a:rPr lang="th-TH" sz="2400" dirty="0" smtClean="0"/>
              <a:t>แล้ว </a:t>
            </a:r>
            <a:r>
              <a:rPr lang="th-TH" sz="2400" dirty="0"/>
              <a:t>ค่อยขยายผลออก</a:t>
            </a:r>
            <a:r>
              <a:rPr lang="th-TH" sz="2400" dirty="0" smtClean="0"/>
              <a:t>ไปสู่คน</a:t>
            </a:r>
            <a:r>
              <a:rPr lang="th-TH" sz="2400" dirty="0"/>
              <a:t>ในครอบครัว เพื่อนบ้านในชุมชนและใน</a:t>
            </a:r>
            <a:r>
              <a:rPr lang="th-TH" sz="2400" dirty="0" smtClean="0"/>
              <a:t>สังคมเพื่อ</a:t>
            </a:r>
            <a:r>
              <a:rPr lang="th-TH" sz="2400" dirty="0" smtClean="0"/>
              <a:t>รวมกลุ่มประชาชนให้มีความ</a:t>
            </a:r>
            <a:r>
              <a:rPr lang="th-TH" sz="2400" dirty="0"/>
              <a:t>เข้มแข็ง เพื่อ</a:t>
            </a:r>
            <a:r>
              <a:rPr lang="th-TH" sz="2400" dirty="0" smtClean="0"/>
              <a:t>ก่อ</a:t>
            </a:r>
            <a:r>
              <a:rPr lang="th-TH" sz="2400" dirty="0" smtClean="0"/>
              <a:t>ให้</a:t>
            </a:r>
            <a:r>
              <a:rPr lang="th-TH" sz="2400" dirty="0" smtClean="0"/>
              <a:t>เกิด</a:t>
            </a:r>
            <a:r>
              <a:rPr lang="th-TH" sz="2400" dirty="0"/>
              <a:t>พลัง</a:t>
            </a:r>
            <a:r>
              <a:rPr lang="th-TH" sz="2400" dirty="0" smtClean="0"/>
              <a:t>ต่อรอง </a:t>
            </a:r>
            <a:r>
              <a:rPr lang="th-TH" sz="2400" dirty="0"/>
              <a:t>และการเชื่อมโยง</a:t>
            </a:r>
            <a:r>
              <a:rPr lang="th-TH" sz="2400" dirty="0" smtClean="0"/>
              <a:t>เป็น </a:t>
            </a:r>
            <a:r>
              <a:rPr lang="th-TH" sz="2400" dirty="0" smtClean="0"/>
              <a:t>เครือข่ายองค์กรประชาชนได้</a:t>
            </a:r>
            <a:r>
              <a:rPr lang="th-TH" sz="2400" dirty="0"/>
              <a:t>ต่อไป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สรุป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sz="3600" dirty="0" smtClean="0"/>
              <a:t>	โลกา</a:t>
            </a:r>
            <a:r>
              <a:rPr lang="th-TH" sz="3600" dirty="0" err="1"/>
              <a:t>ภิวัตน์</a:t>
            </a:r>
            <a:r>
              <a:rPr lang="th-TH" sz="3600" dirty="0"/>
              <a:t>นั้น </a:t>
            </a:r>
            <a:r>
              <a:rPr lang="th-TH" sz="3600" dirty="0" smtClean="0"/>
              <a:t>คือ </a:t>
            </a:r>
            <a:r>
              <a:rPr lang="th-TH" sz="3600" dirty="0"/>
              <a:t>สภาวะ</a:t>
            </a:r>
            <a:r>
              <a:rPr lang="th-TH" sz="3600" dirty="0" smtClean="0"/>
              <a:t>โลกไร้</a:t>
            </a:r>
            <a:r>
              <a:rPr lang="th-TH" sz="3600" dirty="0"/>
              <a:t>พรมแดน ซึ่งสภาวะของการเกิดเป็นโลกที่ไร้พรมแดนนี้เป็นผลพวงที่เกิดจากการวิวัฒนาการอย่าง</a:t>
            </a:r>
            <a:r>
              <a:rPr lang="th-TH" sz="3600" dirty="0" smtClean="0"/>
              <a:t>รวดเร็วของ</a:t>
            </a:r>
            <a:r>
              <a:rPr lang="th-TH" sz="3600" dirty="0"/>
              <a:t>เทคโนโลยีคอมพิวเตอร์ ผนวกกับความเจริญก้าวหน้าของเทคโนโลยีทางด้านการสื่อสาร </a:t>
            </a:r>
            <a:r>
              <a:rPr lang="th-TH" sz="3600" dirty="0" smtClean="0"/>
              <a:t>ทำ</a:t>
            </a:r>
            <a:r>
              <a:rPr lang="th-TH" sz="3600" dirty="0"/>
              <a:t>ให้ความ</a:t>
            </a:r>
            <a:r>
              <a:rPr lang="th-TH" sz="3600" dirty="0" smtClean="0"/>
              <a:t>เป็นไปของ</a:t>
            </a:r>
            <a:r>
              <a:rPr lang="th-TH" sz="3600" dirty="0"/>
              <a:t>ในซีกโลกหนึ่ง สามารถเห็นและติดต่อสื่อสาร ได้ในอีกซีกโลกหนึ่งในเวลาเพียงชั่วเสี้ยววินาที ส่งผลให้มีผู้</a:t>
            </a:r>
            <a:r>
              <a:rPr lang="th-TH" sz="3600" dirty="0" smtClean="0"/>
              <a:t>กล่าวกัน</a:t>
            </a:r>
            <a:r>
              <a:rPr lang="th-TH" sz="3600" dirty="0"/>
              <a:t>ว่า</a:t>
            </a:r>
            <a:r>
              <a:rPr lang="th-TH" sz="3600" dirty="0" smtClean="0"/>
              <a:t>ทำ</a:t>
            </a:r>
            <a:r>
              <a:rPr lang="th-TH" sz="3600" dirty="0"/>
              <a:t>ให้โลกใบนี้เล็กและแคบลง </a:t>
            </a:r>
            <a:endParaRPr lang="th-TH" sz="3600" dirty="0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สรุป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sz="2800" dirty="0" smtClean="0"/>
              <a:t>	ยุค</a:t>
            </a:r>
            <a:r>
              <a:rPr lang="th-TH" sz="2800" dirty="0"/>
              <a:t>โลกา</a:t>
            </a:r>
            <a:r>
              <a:rPr lang="th-TH" sz="2800" dirty="0" err="1"/>
              <a:t>ภิวัตน์</a:t>
            </a:r>
            <a:r>
              <a:rPr lang="th-TH" sz="2800" dirty="0"/>
              <a:t>นี้ </a:t>
            </a:r>
            <a:r>
              <a:rPr lang="th-TH" sz="2800" dirty="0" smtClean="0"/>
              <a:t>มี</a:t>
            </a:r>
            <a:r>
              <a:rPr lang="th-TH" sz="2800" dirty="0"/>
              <a:t>ผลกระทบกับ</a:t>
            </a:r>
            <a:r>
              <a:rPr lang="th-TH" sz="2800" dirty="0" smtClean="0"/>
              <a:t>ทุกๆภาค</a:t>
            </a:r>
            <a:r>
              <a:rPr lang="th-TH" sz="2800" dirty="0"/>
              <a:t>ส่วน ทั้งส่วนบุคคล การศึกษา การจัดการธุรกิจ การพาณิชย์ อุตสาหกรรม สังคม การเมือง </a:t>
            </a:r>
            <a:r>
              <a:rPr lang="th-TH" sz="2800" dirty="0" smtClean="0"/>
              <a:t>วิทยาศาสตร์การแพทย์ </a:t>
            </a:r>
            <a:r>
              <a:rPr lang="th-TH" sz="2800" dirty="0"/>
              <a:t>สิ่งแวดล้อม รวมทั้งภาคการเกษตร ที่นับเป็นส่วนหนึ่งของระบบวิถีชีวิตของการ</a:t>
            </a:r>
            <a:r>
              <a:rPr lang="th-TH" sz="2800" dirty="0" smtClean="0"/>
              <a:t>ดำรงชีวิต</a:t>
            </a:r>
            <a:r>
              <a:rPr lang="th-TH" sz="2800" dirty="0"/>
              <a:t>ของ</a:t>
            </a:r>
            <a:r>
              <a:rPr lang="th-TH" sz="2800" dirty="0" smtClean="0"/>
              <a:t>มนุษย์ ใน</a:t>
            </a:r>
            <a:r>
              <a:rPr lang="th-TH" sz="2800" dirty="0"/>
              <a:t>โลกนี้ด้วย ซึ่งโลกา</a:t>
            </a:r>
            <a:r>
              <a:rPr lang="th-TH" sz="2800" dirty="0" err="1"/>
              <a:t>ภิวัตน์</a:t>
            </a:r>
            <a:r>
              <a:rPr lang="th-TH" sz="2800" dirty="0"/>
              <a:t>เป็นยุคของสังคมที่เต็มไปด้วยข้อมูล ข่าวสารและเป็นยุคที่เป็นโลกของการ</a:t>
            </a:r>
            <a:r>
              <a:rPr lang="th-TH" sz="2800" dirty="0" smtClean="0"/>
              <a:t>ติดต่อสื่อสาร</a:t>
            </a:r>
            <a:r>
              <a:rPr lang="th-TH" sz="2800" dirty="0"/>
              <a:t>ที่ไร้พรมแดน ทั้งนี้เพราะเทคโนโลยีการติดต่อสื่อสารมีความทันสมัย ก้าวหน้า สามารถติดต่อสื่อสารกัน</a:t>
            </a:r>
            <a:r>
              <a:rPr lang="th-TH" sz="2800" dirty="0" smtClean="0"/>
              <a:t>ได้อย่าง</a:t>
            </a:r>
            <a:r>
              <a:rPr lang="th-TH" sz="2800" dirty="0"/>
              <a:t>รวดเร็ว มีความคล่องตัวสูง ตัวอย่างเช่น บุคคลสามารถคุยโทรศัพท์ระหว่างประเทศพร้อมกับเห็นหน้า</a:t>
            </a:r>
            <a:r>
              <a:rPr lang="th-TH" sz="2800" dirty="0" smtClean="0"/>
              <a:t>กันระหว่าง</a:t>
            </a:r>
            <a:r>
              <a:rPr lang="th-TH" sz="2800" dirty="0"/>
              <a:t>คู่สนทนา หรือเหตุการณ์ที่เกิดขึ้นในประเทศหนึ่ง อีกประเทศหนึ่งก็สามารถรับรู้ได้ทันที และธุรกิจใดก็</a:t>
            </a:r>
            <a:r>
              <a:rPr lang="th-TH" sz="2800" dirty="0" smtClean="0"/>
              <a:t>ตามที่</a:t>
            </a:r>
            <a:r>
              <a:rPr lang="th-TH" sz="2800" dirty="0"/>
              <a:t>มีข้อมูลข่าวสารที่เป็นจริงอยู่ในมือมากเท่าใด ธุรกิจนั้นก็มีโอกาสที่จะพัฒนาตัวเองให้เจริญรุดหน้ามากขึ้น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สรุป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h-TH" dirty="0"/>
              <a:t>ซึ่งการแข่งขันทางด้านอุตสาหกรรมของแต่ละประเทศในยุคโลกา</a:t>
            </a:r>
            <a:r>
              <a:rPr lang="th-TH" dirty="0" err="1"/>
              <a:t>ภิวัตน์</a:t>
            </a:r>
            <a:r>
              <a:rPr lang="th-TH" dirty="0"/>
              <a:t>ปัจจุบัน</a:t>
            </a:r>
            <a:r>
              <a:rPr lang="th-TH" dirty="0" smtClean="0"/>
              <a:t>ทำ</a:t>
            </a:r>
            <a:r>
              <a:rPr lang="th-TH" dirty="0"/>
              <a:t>ให้เกิดการ</a:t>
            </a:r>
            <a:r>
              <a:rPr lang="th-TH" dirty="0" smtClean="0"/>
              <a:t>เปลี่ยนแปลง ทาง</a:t>
            </a:r>
            <a:r>
              <a:rPr lang="th-TH" dirty="0"/>
              <a:t>เศรษฐกิจทั้งด้านบวกและด้านลบแต่ละประเทศ</a:t>
            </a:r>
            <a:r>
              <a:rPr lang="th-TH" dirty="0" smtClean="0"/>
              <a:t>ได้ </a:t>
            </a:r>
          </a:p>
          <a:p>
            <a:r>
              <a:rPr lang="th-TH" dirty="0" smtClean="0"/>
              <a:t>อุตสาหกรรม</a:t>
            </a:r>
            <a:r>
              <a:rPr lang="th-TH" dirty="0"/>
              <a:t>ในแต่ละประเทศจะสามารถอยู่รอดในสิ่งแวดล้อมทางเศรษฐกิจของโลกปัจจุบัน</a:t>
            </a:r>
            <a:r>
              <a:rPr lang="th-TH" dirty="0" smtClean="0"/>
              <a:t>ได้ขึ้นอยู่</a:t>
            </a:r>
            <a:r>
              <a:rPr lang="th-TH" dirty="0"/>
              <a:t>กับความสามารถและประสิทธิภาพของแต่ละองค์กร จึง</a:t>
            </a:r>
            <a:r>
              <a:rPr lang="th-TH" dirty="0" smtClean="0"/>
              <a:t>จำเป็น</a:t>
            </a:r>
            <a:r>
              <a:rPr lang="th-TH" dirty="0"/>
              <a:t>อย่างมากที่จะต้องมีการสร้างมูลค่าให้แก่</a:t>
            </a:r>
            <a:r>
              <a:rPr lang="th-TH" dirty="0" smtClean="0"/>
              <a:t>ต้นทุนทาง</a:t>
            </a:r>
            <a:r>
              <a:rPr lang="th-TH" dirty="0"/>
              <a:t>แรงงาน อาทิเช่น ความสามารถในการ</a:t>
            </a:r>
            <a:r>
              <a:rPr lang="th-TH" dirty="0" smtClean="0"/>
              <a:t>ทำงาน </a:t>
            </a:r>
            <a:r>
              <a:rPr lang="th-TH" dirty="0"/>
              <a:t>ความสามารถในการสื่อสาร นอกจากนั้น ที่รัฐบาลจะต้องมี</a:t>
            </a:r>
            <a:r>
              <a:rPr lang="th-TH" dirty="0" smtClean="0"/>
              <a:t>การสร้าง</a:t>
            </a:r>
            <a:r>
              <a:rPr lang="th-TH" dirty="0"/>
              <a:t>นโยบายที่จะสนับสนุนให้แรงงานสามารถ</a:t>
            </a:r>
            <a:r>
              <a:rPr lang="th-TH" dirty="0" smtClean="0"/>
              <a:t>ทำงาน</a:t>
            </a:r>
            <a:r>
              <a:rPr lang="th-TH" dirty="0"/>
              <a:t>ได้ทั้งในประเทศและต่างประเทศได้เป็นอย่างดี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โลกา</a:t>
            </a:r>
            <a:r>
              <a:rPr lang="th-TH" dirty="0" err="1" smtClean="0"/>
              <a:t>ภิวัตน์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h-TH" dirty="0"/>
              <a:t>จากที่กล่าวมาสามารถกล่าวได้ว่า โลกา</a:t>
            </a:r>
            <a:r>
              <a:rPr lang="th-TH" dirty="0" err="1"/>
              <a:t>ภิวัตน์</a:t>
            </a:r>
            <a:r>
              <a:rPr lang="th-TH" dirty="0"/>
              <a:t>ส่งผลต่อระบบสิ่งแวดล้อม ประชากร เศรษฐกิจ </a:t>
            </a:r>
            <a:r>
              <a:rPr lang="th-TH" dirty="0" smtClean="0"/>
              <a:t>สังคมวัฒนธรรม </a:t>
            </a:r>
            <a:r>
              <a:rPr lang="th-TH" dirty="0"/>
              <a:t>อย่างมากมายแล้วแผ่ขยายเป็นวงกว้าง ทั้งประชาชนจะต้องรู้จักวิธีการปรับตัวเพื่อ</a:t>
            </a:r>
            <a:r>
              <a:rPr lang="th-TH" dirty="0" smtClean="0"/>
              <a:t>ดำรง</a:t>
            </a:r>
            <a:r>
              <a:rPr lang="th-TH" dirty="0"/>
              <a:t>อยู่ภายใต้</a:t>
            </a:r>
            <a:r>
              <a:rPr lang="th-TH" dirty="0" smtClean="0"/>
              <a:t>กระแสโลกา</a:t>
            </a:r>
            <a:r>
              <a:rPr lang="th-TH" dirty="0" err="1"/>
              <a:t>ภิวัตน์</a:t>
            </a:r>
            <a:r>
              <a:rPr lang="th-TH" dirty="0"/>
              <a:t> </a:t>
            </a:r>
            <a:endParaRPr lang="th-TH" dirty="0" smtClean="0"/>
          </a:p>
          <a:p>
            <a:r>
              <a:rPr lang="th-TH" dirty="0" smtClean="0"/>
              <a:t>การ</a:t>
            </a:r>
            <a:r>
              <a:rPr lang="th-TH" dirty="0"/>
              <a:t>ให้ข้อเสนอแนะภายใต้แนวคิดการปรับตัวของประชาชนเพื่อให้สามารถ</a:t>
            </a:r>
            <a:r>
              <a:rPr lang="th-TH" dirty="0" smtClean="0"/>
              <a:t>ดำรง</a:t>
            </a:r>
            <a:r>
              <a:rPr lang="th-TH" dirty="0"/>
              <a:t>อยู่</a:t>
            </a:r>
            <a:r>
              <a:rPr lang="th-TH" dirty="0" smtClean="0"/>
              <a:t>ได้ภายใต้</a:t>
            </a:r>
            <a:r>
              <a:rPr lang="th-TH" dirty="0"/>
              <a:t>กระแสโลกา</a:t>
            </a:r>
            <a:r>
              <a:rPr lang="th-TH" dirty="0" err="1"/>
              <a:t>ภิวัตน์</a:t>
            </a:r>
            <a:r>
              <a:rPr lang="th-TH" dirty="0"/>
              <a:t> ทั้งนี้ข้อเสนอแนะเหล่านี้จะอยู่ภายใต้ความรู้ และความเข้าใจของโลกา</a:t>
            </a:r>
            <a:r>
              <a:rPr lang="th-TH" dirty="0" err="1"/>
              <a:t>ภิวัตน์</a:t>
            </a:r>
            <a:r>
              <a:rPr lang="th-TH" dirty="0"/>
              <a:t>ต่อ</a:t>
            </a:r>
            <a:r>
              <a:rPr lang="th-TH" dirty="0" smtClean="0"/>
              <a:t>ผลกระทบ</a:t>
            </a:r>
            <a:r>
              <a:rPr lang="th-TH" dirty="0"/>
              <a:t>เสียก่อนหากเมื่อบุคคลหรือองค์กรใดเข้าใจธรรมชาติของโลกา</a:t>
            </a:r>
            <a:r>
              <a:rPr lang="th-TH" dirty="0" err="1"/>
              <a:t>ภิวัตน์</a:t>
            </a:r>
            <a:r>
              <a:rPr lang="th-TH" dirty="0"/>
              <a:t>แล้ว ก็จะ</a:t>
            </a:r>
            <a:r>
              <a:rPr lang="th-TH" dirty="0" smtClean="0"/>
              <a:t>ทำ</a:t>
            </a:r>
            <a:r>
              <a:rPr lang="th-TH" dirty="0"/>
              <a:t>ให้รู้เท่า รู้ทัน รู้</a:t>
            </a:r>
            <a:r>
              <a:rPr lang="th-TH" dirty="0" smtClean="0"/>
              <a:t>ระวังรวมถึง</a:t>
            </a:r>
            <a:r>
              <a:rPr lang="th-TH" dirty="0"/>
              <a:t>เกิดการพัฒนาต่อยอดให้มีประสิทธิภาพสูงสุดต่อไป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สรุป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600" dirty="0" smtClean="0"/>
              <a:t>	ยุค</a:t>
            </a:r>
            <a:r>
              <a:rPr lang="th-TH" sz="3600" dirty="0"/>
              <a:t>โลกา</a:t>
            </a:r>
            <a:r>
              <a:rPr lang="th-TH" sz="3600" dirty="0" err="1"/>
              <a:t>ภิวัตน์</a:t>
            </a:r>
            <a:r>
              <a:rPr lang="th-TH" sz="3600" dirty="0"/>
              <a:t>เป็นยุคที่วิทยาศาสตร์เทคโนโลยี และวิธีการจัดการสมัยใหม่ โดยเฉพาะการคมนาคม </a:t>
            </a:r>
            <a:r>
              <a:rPr lang="th-TH" sz="3600" dirty="0" smtClean="0"/>
              <a:t>ขนส่ง ติดต่อสื่อสาร </a:t>
            </a:r>
            <a:r>
              <a:rPr lang="th-TH" sz="3600" dirty="0"/>
              <a:t>เป็นเครื่องมือ</a:t>
            </a:r>
            <a:r>
              <a:rPr lang="th-TH" sz="3600" dirty="0" smtClean="0"/>
              <a:t>สำคัญ</a:t>
            </a:r>
            <a:r>
              <a:rPr lang="th-TH" sz="3600" dirty="0"/>
              <a:t>ที่</a:t>
            </a:r>
            <a:r>
              <a:rPr lang="th-TH" sz="3600" dirty="0" smtClean="0"/>
              <a:t>ทำ</a:t>
            </a:r>
            <a:r>
              <a:rPr lang="th-TH" sz="3600" dirty="0"/>
              <a:t>ให้สามารถ</a:t>
            </a:r>
            <a:r>
              <a:rPr lang="th-TH" sz="3600" dirty="0" smtClean="0"/>
              <a:t>ดำเนิน</a:t>
            </a:r>
            <a:r>
              <a:rPr lang="th-TH" sz="3600" dirty="0"/>
              <a:t>กิจการต่างๆ ได้รวดเร็ว สะดวก มีคุณภาพ และ</a:t>
            </a:r>
            <a:r>
              <a:rPr lang="th-TH" sz="3600" dirty="0" smtClean="0"/>
              <a:t>มีประสิทธิภาพ</a:t>
            </a:r>
            <a:r>
              <a:rPr lang="th-TH" sz="3600" dirty="0"/>
              <a:t>ยิ่งขึ้น การบริหารในยุคนี้มุ่งลดต้นทุนการผลิตเพิ่มปริมาณและคุณภาพสิ่งผลิต และการบริการที่ดี</a:t>
            </a:r>
            <a:r>
              <a:rPr lang="th-TH" sz="3600" dirty="0" smtClean="0"/>
              <a:t>ให้กระจาย</a:t>
            </a:r>
            <a:r>
              <a:rPr lang="th-TH" sz="3600" dirty="0"/>
              <a:t>ไปอย่างกว้างขวางได้ โดยใช้บุคลากรบริหาร ควบคุม ดูแล ไม่</a:t>
            </a:r>
            <a:r>
              <a:rPr lang="th-TH" sz="3600" dirty="0" smtClean="0"/>
              <a:t>มาก</a:t>
            </a:r>
            <a:endParaRPr lang="th-TH" sz="36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สรุป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dirty="0" smtClean="0"/>
              <a:t>	การ</a:t>
            </a:r>
            <a:r>
              <a:rPr lang="th-TH" dirty="0"/>
              <a:t>พัฒนาบุคลากร</a:t>
            </a:r>
            <a:r>
              <a:rPr lang="th-TH" dirty="0" smtClean="0"/>
              <a:t>ให้รู้เท่า</a:t>
            </a:r>
            <a:r>
              <a:rPr lang="th-TH" dirty="0"/>
              <a:t>ทัน และสามารถใช้เครื่องมือเครื่องใช้ที่ช่วย</a:t>
            </a:r>
            <a:r>
              <a:rPr lang="th-TH" dirty="0" smtClean="0"/>
              <a:t>อำนวย</a:t>
            </a:r>
            <a:r>
              <a:rPr lang="th-TH" dirty="0"/>
              <a:t>ความสะดวกต่างๆ บนฐานของจิตใจที่เป็นไปทาง</a:t>
            </a:r>
            <a:r>
              <a:rPr lang="th-TH" dirty="0" smtClean="0"/>
              <a:t>สร้างสรรค์มากกว่า</a:t>
            </a:r>
            <a:r>
              <a:rPr lang="th-TH" dirty="0"/>
              <a:t>การเอาเปรียบ เป็นสิ่งที่มี</a:t>
            </a:r>
            <a:r>
              <a:rPr lang="th-TH" dirty="0" smtClean="0"/>
              <a:t>ความสำคัญ</a:t>
            </a:r>
            <a:r>
              <a:rPr lang="th-TH" dirty="0"/>
              <a:t>มาก โดยบุคคลที่มีความสามารถในยุคโลกา</a:t>
            </a:r>
            <a:r>
              <a:rPr lang="th-TH" dirty="0" err="1"/>
              <a:t>ภิวัตน์</a:t>
            </a:r>
            <a:r>
              <a:rPr lang="th-TH" dirty="0"/>
              <a:t> ได้แก่</a:t>
            </a:r>
            <a:r>
              <a:rPr lang="th-TH" dirty="0" smtClean="0"/>
              <a:t>บุคคล ที่</a:t>
            </a:r>
            <a:r>
              <a:rPr lang="th-TH" dirty="0"/>
              <a:t>สามารถคาดการณ์ไกลได้ </a:t>
            </a:r>
            <a:r>
              <a:rPr lang="th-TH" dirty="0" smtClean="0"/>
              <a:t>ทำงาน</a:t>
            </a:r>
            <a:r>
              <a:rPr lang="th-TH" dirty="0"/>
              <a:t>ให้</a:t>
            </a:r>
            <a:r>
              <a:rPr lang="th-TH" dirty="0" smtClean="0"/>
              <a:t>สำเร็จ</a:t>
            </a:r>
            <a:r>
              <a:rPr lang="th-TH" dirty="0"/>
              <a:t>โดยลงทุนพอสมควร ใช้ยุทธศาสตร์และเทคโนโลยีที่</a:t>
            </a:r>
            <a:r>
              <a:rPr lang="th-TH" dirty="0" smtClean="0"/>
              <a:t>เหมาะสมทำลาย</a:t>
            </a:r>
            <a:r>
              <a:rPr lang="th-TH" dirty="0"/>
              <a:t>ทรัพยากรธรรมชาติและสิ่งแวดล้อมน้อยที่สุด แต่ให้ประโยชน์ทางสร้างสรรค์แก่องค์กรของตนเอง</a:t>
            </a:r>
            <a:r>
              <a:rPr lang="th-TH" dirty="0" smtClean="0"/>
              <a:t>และแก่</a:t>
            </a:r>
            <a:r>
              <a:rPr lang="th-TH" dirty="0"/>
              <a:t>ส่วนรวมมากที่สุด ดังนั้นบุคคลและองค์กรต่างๆ จึงมีความ</a:t>
            </a:r>
            <a:r>
              <a:rPr lang="th-TH" dirty="0" smtClean="0"/>
              <a:t>จำเป็น</a:t>
            </a:r>
            <a:r>
              <a:rPr lang="th-TH" dirty="0"/>
              <a:t>อย่างยิ่งที่จะต้องขวนขวายในการแสวงหา</a:t>
            </a:r>
            <a:r>
              <a:rPr lang="th-TH" dirty="0" smtClean="0"/>
              <a:t>ข้อมูลข่าวสาร </a:t>
            </a:r>
            <a:r>
              <a:rPr lang="th-TH" dirty="0"/>
              <a:t>เพื่อส่งผลต่อการพัฒนาตนเอง หน่วยงานทั้งภาครัฐและ</a:t>
            </a:r>
            <a:r>
              <a:rPr lang="th-TH" dirty="0" smtClean="0"/>
              <a:t>เอกชน</a:t>
            </a:r>
            <a:endParaRPr lang="th-TH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สรุป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dirty="0" smtClean="0"/>
              <a:t>	กระแส</a:t>
            </a:r>
            <a:r>
              <a:rPr lang="th-TH" dirty="0"/>
              <a:t>โลกา</a:t>
            </a:r>
            <a:r>
              <a:rPr lang="th-TH" dirty="0" err="1"/>
              <a:t>ภิ</a:t>
            </a:r>
            <a:r>
              <a:rPr lang="th-TH" dirty="0" err="1" smtClean="0"/>
              <a:t>วัตน์</a:t>
            </a:r>
            <a:r>
              <a:rPr lang="th-TH" dirty="0" smtClean="0"/>
              <a:t>จะ</a:t>
            </a:r>
            <a:r>
              <a:rPr lang="th-TH" dirty="0"/>
              <a:t>ช่วยให้เรา</a:t>
            </a:r>
            <a:r>
              <a:rPr lang="th-TH" dirty="0" smtClean="0"/>
              <a:t>ดำเนิน</a:t>
            </a:r>
            <a:r>
              <a:rPr lang="th-TH" dirty="0"/>
              <a:t>ชีวิตได้อย่างสะดวกสบาย แต่กลับกลายเป็นงานหนักอย่างยิ่งที่มนุษยชาติต้องพัฒนาฐาน</a:t>
            </a:r>
            <a:r>
              <a:rPr lang="th-TH" dirty="0" smtClean="0"/>
              <a:t>ระบบคุณธรรม </a:t>
            </a:r>
            <a:r>
              <a:rPr lang="th-TH" dirty="0"/>
              <a:t>จริยธรรม การร่วมกันรับผิดชอบ ต่อสภาพสังคมและสิ่งแวดล้อมมากขึ้นเป็นเท่าตัว และโลกา</a:t>
            </a:r>
            <a:r>
              <a:rPr lang="th-TH" dirty="0" err="1"/>
              <a:t>ภิ</a:t>
            </a:r>
            <a:r>
              <a:rPr lang="th-TH" dirty="0" err="1" smtClean="0"/>
              <a:t>วัตน์</a:t>
            </a:r>
            <a:r>
              <a:rPr lang="th-TH" dirty="0" smtClean="0"/>
              <a:t>คือ</a:t>
            </a:r>
            <a:r>
              <a:rPr lang="th-TH" dirty="0"/>
              <a:t>การเคลื่อนที่ของคนต่างชาติพันธุ์ ศาสนา ประเพณี แนวคิด จากพื้นที่หนึ่งไปยังอีกพื้นที่หนึ่ง ดังนั้น มนุษย์</a:t>
            </a:r>
            <a:r>
              <a:rPr lang="th-TH" dirty="0" smtClean="0"/>
              <a:t>จะต้อง</a:t>
            </a:r>
            <a:r>
              <a:rPr lang="th-TH" dirty="0"/>
              <a:t>ปรับตัวและ</a:t>
            </a:r>
            <a:r>
              <a:rPr lang="th-TH" dirty="0" smtClean="0"/>
              <a:t>ดำรง</a:t>
            </a:r>
            <a:r>
              <a:rPr lang="th-TH" dirty="0"/>
              <a:t>อยู่ภายใต้ความแตกต่างและความขัดแย้งดังกล่าวให้ได้อีกด้วย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ความหมาย</a:t>
            </a:r>
            <a:r>
              <a:rPr lang="th-TH" dirty="0"/>
              <a:t>ของโลกา</a:t>
            </a:r>
            <a:r>
              <a:rPr lang="th-TH" dirty="0" err="1"/>
              <a:t>ภิ</a:t>
            </a:r>
            <a:r>
              <a:rPr lang="th-TH" dirty="0" err="1" smtClean="0"/>
              <a:t>วัตน์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b="1" dirty="0" smtClean="0"/>
              <a:t>ความหมาย</a:t>
            </a:r>
            <a:r>
              <a:rPr lang="th-TH" b="1" dirty="0" smtClean="0"/>
              <a:t>แรก </a:t>
            </a:r>
            <a:r>
              <a:rPr lang="th-TH" dirty="0" smtClean="0"/>
              <a:t>ของ</a:t>
            </a:r>
            <a:r>
              <a:rPr lang="th-TH" dirty="0"/>
              <a:t>โลกา</a:t>
            </a:r>
            <a:r>
              <a:rPr lang="th-TH" dirty="0" err="1"/>
              <a:t>ภิวัตน์</a:t>
            </a:r>
            <a:r>
              <a:rPr lang="th-TH" dirty="0"/>
              <a:t> หมายถึง การที่ความสัมพันธ์ระหว่างประเทศเพิ่ม</a:t>
            </a:r>
            <a:r>
              <a:rPr lang="th-TH" dirty="0" smtClean="0"/>
              <a:t>สูงขึ้น</a:t>
            </a:r>
            <a:r>
              <a:rPr lang="en-US" dirty="0" smtClean="0"/>
              <a:t>(Internationalization) </a:t>
            </a:r>
            <a:r>
              <a:rPr lang="th-TH" dirty="0"/>
              <a:t>ซึ่งจะเป็นการพูดถึงโลกา</a:t>
            </a:r>
            <a:r>
              <a:rPr lang="th-TH" dirty="0" err="1"/>
              <a:t>ภิวัตน์</a:t>
            </a:r>
            <a:r>
              <a:rPr lang="th-TH" dirty="0"/>
              <a:t>ในแง่ของความสัมพันธ์ข้ามพรมแดนระหว่างประเทศ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/>
              <a:t>Cross-Border Relations) </a:t>
            </a:r>
            <a:r>
              <a:rPr lang="th-TH" dirty="0"/>
              <a:t>เป็นการพูดถึงความเจริญเติบโตของการแลกเปลี่ยนระหว่างประเทศและการพึ่งพา</a:t>
            </a:r>
            <a:r>
              <a:rPr lang="th-TH" dirty="0" smtClean="0"/>
              <a:t>กันระหว่าง</a:t>
            </a:r>
            <a:r>
              <a:rPr lang="th-TH" dirty="0"/>
              <a:t>ประเทศที่เพิ่มสูงขึ้น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ความหมายของโลกา</a:t>
            </a:r>
            <a:r>
              <a:rPr lang="th-TH" dirty="0" err="1" smtClean="0"/>
              <a:t>ภิวัตน์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ความหมายที่สอง </a:t>
            </a:r>
            <a:r>
              <a:rPr lang="th-TH" dirty="0"/>
              <a:t>เป็นการอธิบายโลกา</a:t>
            </a:r>
            <a:r>
              <a:rPr lang="th-TH" dirty="0" err="1"/>
              <a:t>ภิวัตน์</a:t>
            </a:r>
            <a:r>
              <a:rPr lang="th-TH" dirty="0"/>
              <a:t>ในแง่ของการ</a:t>
            </a:r>
            <a:r>
              <a:rPr lang="th-TH" dirty="0" smtClean="0"/>
              <a:t>ทำ</a:t>
            </a:r>
            <a:r>
              <a:rPr lang="th-TH" dirty="0"/>
              <a:t>ให้เป็นเสรีมากขึ้น (</a:t>
            </a:r>
            <a:r>
              <a:rPr lang="en-US" dirty="0" smtClean="0"/>
              <a:t>Liberalization)</a:t>
            </a:r>
            <a:r>
              <a:rPr lang="th-TH" dirty="0" smtClean="0"/>
              <a:t>ตาม</a:t>
            </a:r>
            <a:r>
              <a:rPr lang="th-TH" dirty="0"/>
              <a:t>อุดมการณ์เสรีนิยม ซึ่งเป็นการอธิบายถึงกระบวนการผนวกรวมเศรษฐกิจระหว่างประเทศ ซึ่งคือการลด</a:t>
            </a:r>
            <a:r>
              <a:rPr lang="th-TH" dirty="0" smtClean="0"/>
              <a:t>ข้อจำกัดต่างๆ </a:t>
            </a:r>
            <a:r>
              <a:rPr lang="th-TH" dirty="0"/>
              <a:t>ที่เป็นอุปสรรคลง อาทิ กฎระเบียบต่างๆ ที่เป็นอุปสรรคต่อการค้าระหว่างประเทศ การลดอัตราภาษี</a:t>
            </a:r>
            <a:r>
              <a:rPr lang="th-TH" dirty="0" smtClean="0"/>
              <a:t>สินค้านำเข้า </a:t>
            </a:r>
            <a:r>
              <a:rPr lang="th-TH" dirty="0"/>
              <a:t>และส่งออกระหว่างประเทศ นอกจากนั้นยังรวมไปถึงระเบียบ</a:t>
            </a:r>
            <a:r>
              <a:rPr lang="th-TH" dirty="0" smtClean="0"/>
              <a:t>ข้อกำหนด</a:t>
            </a:r>
            <a:r>
              <a:rPr lang="th-TH" dirty="0"/>
              <a:t>เกี่ยวกับการเคลื่อนที่ของ</a:t>
            </a:r>
            <a:r>
              <a:rPr lang="th-TH" dirty="0" smtClean="0"/>
              <a:t>มนุษย์ระหว่าง</a:t>
            </a:r>
            <a:r>
              <a:rPr lang="th-TH" dirty="0"/>
              <a:t>ประเทศก็ลดความเข้มงวดลงเพื่อให้สามารถเดินทางระหว่างประเทศได้สะดวกยิ่งขึ้น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ความหมายของโลกา</a:t>
            </a:r>
            <a:r>
              <a:rPr lang="th-TH" dirty="0" err="1" smtClean="0"/>
              <a:t>ภิวัตน์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sz="2800" b="1" dirty="0" smtClean="0"/>
              <a:t>	ความหมาย</a:t>
            </a:r>
            <a:r>
              <a:rPr lang="th-TH" sz="2800" b="1" dirty="0"/>
              <a:t>ที่สาม </a:t>
            </a:r>
            <a:r>
              <a:rPr lang="th-TH" sz="2800" dirty="0"/>
              <a:t>เป็นการอธิบายโลกา</a:t>
            </a:r>
            <a:r>
              <a:rPr lang="th-TH" sz="2800" dirty="0" err="1"/>
              <a:t>ภิวัตน์</a:t>
            </a:r>
            <a:r>
              <a:rPr lang="th-TH" sz="2800" dirty="0"/>
              <a:t>ในแง่ของการ</a:t>
            </a:r>
            <a:r>
              <a:rPr lang="th-TH" sz="2800" dirty="0" smtClean="0"/>
              <a:t>ทำ</a:t>
            </a:r>
            <a:r>
              <a:rPr lang="th-TH" sz="2800" dirty="0"/>
              <a:t>ให้เป็นสากล (</a:t>
            </a:r>
            <a:r>
              <a:rPr lang="en-US" sz="2800" dirty="0" err="1"/>
              <a:t>Universalization</a:t>
            </a:r>
            <a:r>
              <a:rPr lang="en-US" sz="2800" dirty="0" smtClean="0"/>
              <a:t>) </a:t>
            </a:r>
            <a:r>
              <a:rPr lang="th-TH" sz="2800" dirty="0" smtClean="0"/>
              <a:t>เมื่อ </a:t>
            </a:r>
            <a:r>
              <a:rPr lang="en-US" sz="2800" dirty="0" err="1"/>
              <a:t>Reiser</a:t>
            </a:r>
            <a:r>
              <a:rPr lang="en-US" sz="2800" dirty="0"/>
              <a:t> and Davies (1944, pp.212-219) </a:t>
            </a:r>
            <a:r>
              <a:rPr lang="th-TH" sz="2800" dirty="0"/>
              <a:t>เริ่มใช้</a:t>
            </a:r>
            <a:r>
              <a:rPr lang="th-TH" sz="2800" dirty="0" smtClean="0"/>
              <a:t>คำ</a:t>
            </a:r>
            <a:r>
              <a:rPr lang="th-TH" sz="2800" dirty="0"/>
              <a:t>ว่า </a:t>
            </a:r>
            <a:r>
              <a:rPr lang="en-US" sz="2800" dirty="0"/>
              <a:t>Globalize </a:t>
            </a:r>
            <a:r>
              <a:rPr lang="th-TH" sz="2800" dirty="0"/>
              <a:t>ในทศวรรษที่ 1940 โดย</a:t>
            </a:r>
            <a:r>
              <a:rPr lang="th-TH" sz="2800" dirty="0" smtClean="0"/>
              <a:t>หมายถึงกา</a:t>
            </a:r>
            <a:r>
              <a:rPr lang="th-TH" sz="2800" dirty="0"/>
              <a:t>ร</a:t>
            </a:r>
            <a:r>
              <a:rPr lang="th-TH" sz="2800" dirty="0" smtClean="0"/>
              <a:t>ทำ</a:t>
            </a:r>
            <a:r>
              <a:rPr lang="th-TH" sz="2800" dirty="0"/>
              <a:t>ให้เป็นสากล (</a:t>
            </a:r>
            <a:r>
              <a:rPr lang="en-US" sz="2800" dirty="0"/>
              <a:t>Universalize) </a:t>
            </a:r>
            <a:r>
              <a:rPr lang="th-TH" sz="2800" dirty="0"/>
              <a:t>เพราะในยุคนั้นมีความเชื่อว่าในอนาคตการรวมกันทางวัฒนธรรมของ</a:t>
            </a:r>
            <a:r>
              <a:rPr lang="th-TH" sz="2800" dirty="0" smtClean="0"/>
              <a:t>โลกใน</a:t>
            </a:r>
            <a:r>
              <a:rPr lang="th-TH" sz="2800" dirty="0"/>
              <a:t>แบบมนุษย์</a:t>
            </a:r>
            <a:r>
              <a:rPr lang="th-TH" sz="2800" dirty="0" smtClean="0"/>
              <a:t>นิยมโลก</a:t>
            </a:r>
            <a:r>
              <a:rPr lang="th-TH" sz="2800" dirty="0"/>
              <a:t>จะ</a:t>
            </a:r>
            <a:r>
              <a:rPr lang="th-TH" sz="2800" dirty="0" smtClean="0"/>
              <a:t>เกิดขึ้น โลกา</a:t>
            </a:r>
            <a:r>
              <a:rPr lang="th-TH" sz="2800" dirty="0" err="1"/>
              <a:t>ภิวัตน์</a:t>
            </a:r>
            <a:r>
              <a:rPr lang="th-TH" sz="2800" dirty="0"/>
              <a:t>จึงเป็นเรื่องของสิ่งที่กระจายไปทั่วโลก เป็นกระบวนการของการ</a:t>
            </a:r>
            <a:r>
              <a:rPr lang="th-TH" sz="2800" dirty="0" smtClean="0"/>
              <a:t>แพร่</a:t>
            </a:r>
            <a:r>
              <a:rPr lang="th-TH" sz="2800" dirty="0"/>
              <a:t>ขยายสิ่งต่างๆ การแลกเปลี่ยนประสบการณ์และการกระจายข้อมูลข่าวสารจากประชากรในพื้นที่หนึ่งไปสู่</a:t>
            </a:r>
            <a:r>
              <a:rPr lang="th-TH" sz="2800" dirty="0" smtClean="0"/>
              <a:t>ประชากร ใน</a:t>
            </a:r>
            <a:r>
              <a:rPr lang="th-TH" sz="2800" dirty="0"/>
              <a:t>พื้นที่อื่นๆ ของโลก เช่น การขยายตัวของร้านอาหาร</a:t>
            </a:r>
            <a:r>
              <a:rPr lang="th-TH" sz="2800" dirty="0" err="1"/>
              <a:t>ฟาสต์ฟู้ด</a:t>
            </a:r>
            <a:r>
              <a:rPr lang="th-TH" sz="2800" dirty="0"/>
              <a:t>แบบอเมริกัน (</a:t>
            </a:r>
            <a:r>
              <a:rPr lang="en-US" sz="2800" dirty="0"/>
              <a:t>American Fast Food) </a:t>
            </a:r>
            <a:r>
              <a:rPr lang="th-TH" sz="2800" dirty="0" smtClean="0"/>
              <a:t>เช่น แมค</a:t>
            </a:r>
            <a:r>
              <a:rPr lang="th-TH" sz="2800" dirty="0" err="1"/>
              <a:t>โดนัลด์</a:t>
            </a:r>
            <a:r>
              <a:rPr lang="th-TH" sz="2800" dirty="0"/>
              <a:t> (</a:t>
            </a:r>
            <a:r>
              <a:rPr lang="en-US" sz="2800" dirty="0"/>
              <a:t>McDonald) </a:t>
            </a:r>
            <a:r>
              <a:rPr lang="th-TH" sz="2800" dirty="0"/>
              <a:t>การพัฒนาไปสู่การ</a:t>
            </a:r>
            <a:r>
              <a:rPr lang="th-TH" sz="2800" dirty="0" smtClean="0"/>
              <a:t>ทำ</a:t>
            </a:r>
            <a:r>
              <a:rPr lang="th-TH" sz="2800" dirty="0"/>
              <a:t>ฟาร์มปศุสัตว์ขนาดใหญ่ เป็นต้น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ความหมายของโลกา</a:t>
            </a:r>
            <a:r>
              <a:rPr lang="th-TH" dirty="0" err="1" smtClean="0"/>
              <a:t>ภิวัตน์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dirty="0" smtClean="0"/>
              <a:t>ความหมายที่ 4 </a:t>
            </a:r>
            <a:r>
              <a:rPr lang="th-TH" dirty="0" smtClean="0"/>
              <a:t>การ</a:t>
            </a:r>
            <a:r>
              <a:rPr lang="th-TH" dirty="0"/>
              <a:t>อธิบายโลกา</a:t>
            </a:r>
            <a:r>
              <a:rPr lang="th-TH" dirty="0" err="1"/>
              <a:t>ภิวัตน์</a:t>
            </a:r>
            <a:r>
              <a:rPr lang="th-TH" dirty="0"/>
              <a:t>ในแง่ของการ</a:t>
            </a:r>
            <a:r>
              <a:rPr lang="th-TH" dirty="0" smtClean="0"/>
              <a:t>ทำ</a:t>
            </a:r>
            <a:r>
              <a:rPr lang="th-TH" dirty="0"/>
              <a:t>ให้เป็นตะวันตก (</a:t>
            </a:r>
            <a:r>
              <a:rPr lang="en-US" dirty="0"/>
              <a:t>Westernization) </a:t>
            </a:r>
            <a:r>
              <a:rPr lang="th-TH" dirty="0"/>
              <a:t>หรือการ</a:t>
            </a:r>
            <a:r>
              <a:rPr lang="th-TH" dirty="0" smtClean="0"/>
              <a:t>ทำให้ทันสมัย </a:t>
            </a:r>
            <a:r>
              <a:rPr lang="th-TH" dirty="0"/>
              <a:t>(</a:t>
            </a:r>
            <a:r>
              <a:rPr lang="en-US" dirty="0"/>
              <a:t>Modernization) </a:t>
            </a:r>
            <a:r>
              <a:rPr lang="th-TH" dirty="0"/>
              <a:t>เป็นการอธิบายในแง่โลกา</a:t>
            </a:r>
            <a:r>
              <a:rPr lang="th-TH" dirty="0" err="1"/>
              <a:t>ภิวัตน์</a:t>
            </a:r>
            <a:r>
              <a:rPr lang="th-TH" dirty="0"/>
              <a:t>ที่พยายาม</a:t>
            </a:r>
            <a:r>
              <a:rPr lang="th-TH" dirty="0" smtClean="0"/>
              <a:t>ทำ</a:t>
            </a:r>
            <a:r>
              <a:rPr lang="th-TH" dirty="0"/>
              <a:t>ให้เกิดรูปแบบต่างๆ ที่มีความทันสมัย</a:t>
            </a:r>
            <a:r>
              <a:rPr lang="th-TH" dirty="0" smtClean="0"/>
              <a:t>มากยิ่งขึ้น </a:t>
            </a:r>
            <a:r>
              <a:rPr lang="th-TH" dirty="0"/>
              <a:t>(หรือเป็นแบบตะวันตก) โดยเป็นการแพร่กระจายรูปแบบของตะวันตกในด้านต่างๆ เช่น ระบบทุน</a:t>
            </a:r>
            <a:r>
              <a:rPr lang="th-TH" dirty="0" smtClean="0"/>
              <a:t>นิยมเหตุผล</a:t>
            </a:r>
            <a:r>
              <a:rPr lang="th-TH" dirty="0"/>
              <a:t>นิยม อุตสาหกรรมนิยม การบริหารงานแบบระบบตะวันตก หรือความเป็นปัจเจก ชนนิยมได้แพร่ขยาย</a:t>
            </a:r>
            <a:r>
              <a:rPr lang="th-TH" dirty="0" smtClean="0"/>
              <a:t>ไปทั่ว</a:t>
            </a:r>
            <a:r>
              <a:rPr lang="th-TH" dirty="0"/>
              <a:t>โลก และส่งผลให้วัฒนธรรมที่มีอยู่เดิมของชุมชนหรือท้องถิ่นสูญหายไปเพราะมีการรับวัฒนธรรมใหม่</a:t>
            </a:r>
            <a:r>
              <a:rPr lang="th-TH" dirty="0" smtClean="0"/>
              <a:t>แบบตะวันตก</a:t>
            </a:r>
            <a:r>
              <a:rPr lang="th-TH" dirty="0"/>
              <a:t>เข้ามาทดแทน ดังนั้นโลกา</a:t>
            </a:r>
            <a:r>
              <a:rPr lang="th-TH" dirty="0" err="1"/>
              <a:t>ภิวัตน์</a:t>
            </a:r>
            <a:r>
              <a:rPr lang="th-TH" dirty="0"/>
              <a:t>ในแง่นี้จึงมักถูกอธิบายในแง่ของการสร้างอาณาจักรของ “สิ่งที่เป็น</a:t>
            </a:r>
            <a:r>
              <a:rPr lang="th-TH" dirty="0" smtClean="0"/>
              <a:t>ตัวแทนของ</a:t>
            </a:r>
            <a:r>
              <a:rPr lang="th-TH" dirty="0"/>
              <a:t>ความทันสมัยหรือความสมัยใหม่” เช่น ห้างค้าปลีก </a:t>
            </a:r>
            <a:r>
              <a:rPr lang="en-US" dirty="0"/>
              <a:t>Tesco Lotus </a:t>
            </a:r>
            <a:r>
              <a:rPr lang="th-TH" dirty="0"/>
              <a:t>โทรศัพท์เคลื่อนที่ของบริษัท </a:t>
            </a:r>
            <a:r>
              <a:rPr lang="en-US" dirty="0" smtClean="0"/>
              <a:t>Apple (</a:t>
            </a:r>
            <a:r>
              <a:rPr lang="en-US" dirty="0"/>
              <a:t>I-Phone), </a:t>
            </a:r>
            <a:r>
              <a:rPr lang="th-TH" dirty="0"/>
              <a:t>ร้าน</a:t>
            </a:r>
            <a:r>
              <a:rPr lang="th-TH" dirty="0" err="1"/>
              <a:t>ไอศครีม</a:t>
            </a:r>
            <a:r>
              <a:rPr lang="th-TH" dirty="0"/>
              <a:t> </a:t>
            </a:r>
            <a:r>
              <a:rPr lang="en-US" dirty="0" err="1"/>
              <a:t>Swensens</a:t>
            </a:r>
            <a:r>
              <a:rPr lang="en-US" dirty="0"/>
              <a:t> </a:t>
            </a:r>
            <a:r>
              <a:rPr lang="th-TH" dirty="0"/>
              <a:t>คอมพิวเตอร์แบบพกพายี่ห้อ </a:t>
            </a:r>
            <a:r>
              <a:rPr lang="en-US" dirty="0"/>
              <a:t>Apple Notebook </a:t>
            </a:r>
            <a:r>
              <a:rPr lang="th-TH" dirty="0"/>
              <a:t>หรืออาคาร </a:t>
            </a:r>
            <a:r>
              <a:rPr lang="en-US" dirty="0" err="1"/>
              <a:t>Burj</a:t>
            </a:r>
            <a:r>
              <a:rPr lang="en-US" dirty="0"/>
              <a:t> </a:t>
            </a:r>
            <a:r>
              <a:rPr lang="en-US" dirty="0" smtClean="0"/>
              <a:t>Dubai Building </a:t>
            </a:r>
            <a:r>
              <a:rPr lang="th-TH" dirty="0"/>
              <a:t>ในประเทศ</a:t>
            </a:r>
            <a:r>
              <a:rPr lang="th-TH" dirty="0" err="1"/>
              <a:t>ดูไบ</a:t>
            </a:r>
            <a:r>
              <a:rPr lang="th-TH" dirty="0"/>
              <a:t> เป็นต้น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4289</Words>
  <Application>Microsoft Office PowerPoint</Application>
  <PresentationFormat>นำเสนอทางหน้าจอ (4:3)</PresentationFormat>
  <Paragraphs>140</Paragraphs>
  <Slides>52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52</vt:i4>
      </vt:variant>
    </vt:vector>
  </HeadingPairs>
  <TitlesOfParts>
    <vt:vector size="53" baseType="lpstr">
      <vt:lpstr>ชุดรูปแบบของ Office</vt:lpstr>
      <vt:lpstr>การเปลี่ยนแปลงทางด้านเทคโนโลยี ในยุคโลกาภิวัฒน์ </vt:lpstr>
      <vt:lpstr>โลกาภิวัตน์</vt:lpstr>
      <vt:lpstr>โลกาภิวัตน์</vt:lpstr>
      <vt:lpstr>โลกาภิวัตน์</vt:lpstr>
      <vt:lpstr>โลกาภิวัตน์</vt:lpstr>
      <vt:lpstr>ความหมายของโลกาภิวัตน์</vt:lpstr>
      <vt:lpstr>ความหมายของโลกาภิวัตน์</vt:lpstr>
      <vt:lpstr>ความหมายของโลกาภิวัตน์</vt:lpstr>
      <vt:lpstr>ความหมายของโลกาภิวัตน์</vt:lpstr>
      <vt:lpstr>ความหมายของโลกาภิวัตน์</vt:lpstr>
      <vt:lpstr>โลกาภิวัตน์เกิดขึ้นมาได้อย่างไร</vt:lpstr>
      <vt:lpstr>โลกาภิวัตน์เกิดขึ้นมาได้อย่างไร</vt:lpstr>
      <vt:lpstr>โลกาภิวัตน์เกิดขึ้นมาได้อย่างไร</vt:lpstr>
      <vt:lpstr>โลกาภิวัตน์เกิดขึ้นมาได้อย่างไร</vt:lpstr>
      <vt:lpstr>โลกาภิวัตน์เกิดขึ้นมาได้อย่างไร</vt:lpstr>
      <vt:lpstr>โลกาภิวัตน์เกิดขึ้นมาได้อย่างไร</vt:lpstr>
      <vt:lpstr>โลกาภิวัตน์เกิดขึ้นมาได้อย่างไร</vt:lpstr>
      <vt:lpstr>โลกาภิวัตน์เกิดขึ้นมาได้อย่างไร</vt:lpstr>
      <vt:lpstr>โลกาภิวัตน์เกิดขึ้นมาได้อย่างไร</vt:lpstr>
      <vt:lpstr>โลกาภิวัตน์เกิดขึ้นมาได้อย่างไร</vt:lpstr>
      <vt:lpstr>โลกาภิวัตน์เกิดขึ้นมาได้อย่างไร</vt:lpstr>
      <vt:lpstr>โลกาภิวัตน์เกิดขึ้นมาได้อย่างไร</vt:lpstr>
      <vt:lpstr>ผลกระทบจากกระแสโลกาภิวัตน์</vt:lpstr>
      <vt:lpstr>ผลกระทบจากกระแสโลกาภิวัตน์</vt:lpstr>
      <vt:lpstr>ผลกระทบจากกระแสโลกาภิวัตน์</vt:lpstr>
      <vt:lpstr>ผลกระทบจากกระแสโลกาภิวัตน์</vt:lpstr>
      <vt:lpstr>ผลกระทบจากกระแสโลกาภิวัตน์</vt:lpstr>
      <vt:lpstr>ผลกระทบจากกระแสโลกาภิวัตน์</vt:lpstr>
      <vt:lpstr>ผลกระทบจากกระแสโลกาภิวัตน์</vt:lpstr>
      <vt:lpstr>ผลกระทบจากกระแสโลกาภิวัตน์</vt:lpstr>
      <vt:lpstr>ผลกระทบจากกระแสโลกาภิวัตน์</vt:lpstr>
      <vt:lpstr>ผลกระทบจากกระแสโลกาภิวัตน์</vt:lpstr>
      <vt:lpstr>ผลกระทบจากกระแสโลกาภิวัตน์</vt:lpstr>
      <vt:lpstr>ผลกระทบจากกระแสโลกาภิวัตน์</vt:lpstr>
      <vt:lpstr>ผลกระทบจากกระแสโลกาภิวัตน์</vt:lpstr>
      <vt:lpstr>ผลกระทบจากกระแสโลกาภิวัตน์</vt:lpstr>
      <vt:lpstr>ผลกระทบจากกระแสโลกาภิวัตน์</vt:lpstr>
      <vt:lpstr>การปรับตัวภายใต้กระแสโลกาภิวัตน์</vt:lpstr>
      <vt:lpstr>การปรับตัวภายใต้กระแสโลกาภิวัตน์</vt:lpstr>
      <vt:lpstr>การปรับตัวภายใต้กระแสโลกาภิวัตน์</vt:lpstr>
      <vt:lpstr>การปรับตัวภายใต้กระแสโลกาภิวัตน์</vt:lpstr>
      <vt:lpstr>การปรับตัวภายใต้กระแสโลกาภิวัตน์</vt:lpstr>
      <vt:lpstr>การปรับตัวภายใต้กระแสโลกาภิวัตน์</vt:lpstr>
      <vt:lpstr>การปรับตัวภายใต้กระแสโลกาภิวัตน์</vt:lpstr>
      <vt:lpstr>การปรับตัวภายใต้กระแสโลกาภิวัตน์</vt:lpstr>
      <vt:lpstr>การปรับตัวภายใต้กระแสโลกาภิวัตน์</vt:lpstr>
      <vt:lpstr>สรุป</vt:lpstr>
      <vt:lpstr>สรุป</vt:lpstr>
      <vt:lpstr>สรุป</vt:lpstr>
      <vt:lpstr>สรุป</vt:lpstr>
      <vt:lpstr>สรุป</vt:lpstr>
      <vt:lpstr>สรุป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การเปลี่ยนแปลงทางด้านเทคโนโลยีในยุคโลกาภิวัฒน์ </dc:title>
  <dc:creator>kok</dc:creator>
  <cp:lastModifiedBy>kok</cp:lastModifiedBy>
  <cp:revision>24</cp:revision>
  <dcterms:created xsi:type="dcterms:W3CDTF">2016-01-06T08:57:15Z</dcterms:created>
  <dcterms:modified xsi:type="dcterms:W3CDTF">2016-01-14T04:58:18Z</dcterms:modified>
</cp:coreProperties>
</file>