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8B909-74F3-4E39-840B-42AEFBCA9977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33C94-BC1F-44F4-ABDF-3D068939E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บทที่ 16</a:t>
            </a:r>
            <a:br>
              <a:rPr lang="th-TH" b="1" dirty="0" smtClean="0"/>
            </a:br>
            <a:r>
              <a:rPr lang="th-TH" b="1" dirty="0" smtClean="0"/>
              <a:t>กล</a:t>
            </a:r>
            <a:r>
              <a:rPr lang="th-TH" b="1" dirty="0" smtClean="0"/>
              <a:t>ยุทธ์การบริหารสำหรับองค์การยุคใหม่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/>
              <a:t>2.2 ผู้บริหารระดับกลาง (</a:t>
            </a:r>
            <a:r>
              <a:rPr lang="en-US" sz="2800" b="1" dirty="0" smtClean="0"/>
              <a:t>Middle Managers) </a:t>
            </a:r>
            <a:r>
              <a:rPr lang="th-TH" sz="2800" dirty="0" smtClean="0"/>
              <a:t>จะต้องเปลี่ยนจากการควบคุมเชิงบริหารที่ปฏิบัติตาม</a:t>
            </a:r>
            <a:br>
              <a:rPr lang="th-TH" sz="2800" dirty="0" smtClean="0"/>
            </a:br>
            <a:r>
              <a:rPr lang="th-TH" sz="2800" dirty="0" smtClean="0"/>
              <a:t>ขั้นตอน โดยเป็นตัวเชื่อมระหว่างผู้บริหารระดับสูงกับระดับปฏิบัติงาน เป็นผู้บริหารที่มีส่วนสำคัญในการกำหนดและดำเนินกลยุทธ์ในการแข่งขัน สามารถแสดงออกดังนี้</a:t>
            </a:r>
            <a:br>
              <a:rPr lang="th-TH" sz="2800" dirty="0" smtClean="0"/>
            </a:br>
            <a:r>
              <a:rPr lang="th-TH" sz="2800" dirty="0" smtClean="0"/>
              <a:t>- ดูดซับและปรับเปลี่ยนวิสัยทัศน์และกลยุทธ์องค์การไปสู่การดำเนินงานเชิงยุทธวิธีของธุรกิจ</a:t>
            </a:r>
            <a:br>
              <a:rPr lang="th-TH" sz="2800" dirty="0" smtClean="0"/>
            </a:br>
            <a:r>
              <a:rPr lang="th-TH" sz="2800" dirty="0" smtClean="0"/>
              <a:t>- สร้างทีมงานและวัฒนธรรมการทำงานที่ส่งเสริมบรรยากาศในการทำงานเป็นทีม กล้ารับผิดชอบ ตัดสินใจและแก้ปัญหาแบบกลุ่ม</a:t>
            </a:r>
            <a:br>
              <a:rPr lang="th-TH" sz="2800" dirty="0" smtClean="0"/>
            </a:br>
            <a:endParaRPr lang="th-TH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b="1" dirty="0" smtClean="0"/>
              <a:t>2.3 ผู้บริหารระดับต้น (</a:t>
            </a:r>
            <a:r>
              <a:rPr lang="en-US" b="1" dirty="0" smtClean="0"/>
              <a:t>First-line Managers</a:t>
            </a:r>
            <a:r>
              <a:rPr lang="en-US" dirty="0" smtClean="0"/>
              <a:t>) </a:t>
            </a:r>
            <a:r>
              <a:rPr lang="th-TH" dirty="0" smtClean="0"/>
              <a:t>จะต้องเปลี่ยนจากการบริหารงานโดยมุ่งผลระยะสั้น และทำงานตามผู้บริหารระดับบนสั่งการ ไปสู่การเป็นผู้ฝึกสอน (</a:t>
            </a:r>
            <a:r>
              <a:rPr lang="en-US" dirty="0" smtClean="0"/>
              <a:t>Coach) </a:t>
            </a:r>
            <a:r>
              <a:rPr lang="th-TH" dirty="0" smtClean="0"/>
              <a:t>และพี่เลี้ยง (</a:t>
            </a:r>
            <a:r>
              <a:rPr lang="en-US" dirty="0" smtClean="0"/>
              <a:t>Mentor) </a:t>
            </a:r>
            <a:r>
              <a:rPr lang="th-TH" dirty="0" smtClean="0"/>
              <a:t>สำหรับผู้ใต้บังคับบัญชาดังนี้</a:t>
            </a:r>
            <a:br>
              <a:rPr lang="th-TH" dirty="0" smtClean="0"/>
            </a:br>
            <a:r>
              <a:rPr lang="th-TH" dirty="0" smtClean="0"/>
              <a:t>- ให้คำปรึกษา แนะนำ และสอนแก่พนักงานในการปฏิบัติและแก้ไขปัญหาต่างๆ เพื่อให้เขาสามารถปฏิบัติงานได้อย่างมีประสิทธิภาพ สามารถตัดสินใจแก้ปัญหาด้วยตนเอง</a:t>
            </a:r>
            <a:br>
              <a:rPr lang="th-TH" dirty="0" smtClean="0"/>
            </a:br>
            <a:r>
              <a:rPr lang="th-TH" dirty="0" smtClean="0"/>
              <a:t>- ให้อำนาจแก่พนักงาน ในการทำงาน การตัดสินใจแก้ไขปัญหาที่เกิดขึ้น</a:t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400" smtClean="0"/>
              <a:t>	2.4 </a:t>
            </a:r>
            <a:r>
              <a:rPr lang="th-TH" sz="2400" dirty="0" smtClean="0"/>
              <a:t>พนักงาน จะต้องเปลี่ยนบทบาทจากผู้ปฏิบัติงานตามคำสั่ง เป็นผู้</a:t>
            </a:r>
            <a:r>
              <a:rPr lang="th-TH" sz="2400" dirty="0" err="1" smtClean="0"/>
              <a:t>สร้างสรร</a:t>
            </a:r>
            <a:r>
              <a:rPr lang="th-TH" sz="2400" dirty="0" smtClean="0"/>
              <a:t>ผลงาน นวัตกรรมใหม่ผ่านการระดมความคิด การทำงานเป็นทีมดังนี้</a:t>
            </a:r>
            <a:br>
              <a:rPr lang="th-TH" sz="2400" dirty="0" smtClean="0"/>
            </a:br>
            <a:r>
              <a:rPr lang="th-TH" sz="2400" dirty="0" smtClean="0"/>
              <a:t>- หาแนวทางพัฒนาประสิทธิภาพในการดำเนินงานอย่างต่อเนื่อง</a:t>
            </a:r>
            <a:br>
              <a:rPr lang="th-TH" sz="2400" dirty="0" smtClean="0"/>
            </a:br>
            <a:r>
              <a:rPr lang="th-TH" sz="2400" dirty="0" smtClean="0"/>
              <a:t>- ทำงานเป็นทีมในการพัฒนากระบวนการ</a:t>
            </a:r>
            <a:br>
              <a:rPr lang="th-TH" sz="2400" dirty="0" smtClean="0"/>
            </a:br>
            <a:r>
              <a:rPr lang="th-TH" sz="2400" dirty="0" smtClean="0"/>
              <a:t>- ให้ความสำคัญต่อคุณภาพ และต้นทุน</a:t>
            </a:r>
            <a:br>
              <a:rPr lang="th-TH" sz="2400" dirty="0" smtClean="0"/>
            </a:br>
            <a:r>
              <a:rPr lang="th-TH" sz="2400" dirty="0" smtClean="0"/>
              <a:t>การบริหารองค์การเพื่อความสำเร็จในอนาคต ผู้บริหารต้องดำเนินการเชิงรุกและมีระบบการวิเคราะห์ปัญหา หรือโอกาส อย่างเป็นระบบและสนใจในสิ่งต่อไปนี้ </a:t>
            </a:r>
            <a:br>
              <a:rPr lang="th-TH" sz="2400" dirty="0" smtClean="0"/>
            </a:br>
            <a:r>
              <a:rPr lang="th-TH" sz="2400" dirty="0" smtClean="0"/>
              <a:t>1. กลยุทธ์</a:t>
            </a:r>
            <a:br>
              <a:rPr lang="th-TH" sz="2400" dirty="0" smtClean="0"/>
            </a:br>
            <a:r>
              <a:rPr lang="th-TH" sz="2400" dirty="0" smtClean="0"/>
              <a:t>2. โครงสร้างและวัฒนธรรมองค์การ</a:t>
            </a:r>
            <a:br>
              <a:rPr lang="th-TH" sz="2400" dirty="0" smtClean="0"/>
            </a:br>
            <a:r>
              <a:rPr lang="th-TH" sz="2400" dirty="0" smtClean="0"/>
              <a:t>3. การจัดการทรัพยากรมนุษย์</a:t>
            </a:r>
            <a:endParaRPr lang="th-TH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dirty="0" smtClean="0"/>
              <a:t>การบริหารองค์การเพื่อความสำเร็จในอนาคต ผู้บริหารต้องดำเนินการเชิงรุกและมีระบบการวิเคราะห์ปัญหา หรือโอกาส อย่างเป็นระบบและสนใจในสิ่งต่อไปนี้ </a:t>
            </a:r>
            <a:br>
              <a:rPr lang="th-TH" sz="2400" dirty="0" smtClean="0"/>
            </a:br>
            <a:r>
              <a:rPr lang="th-TH" sz="2400" dirty="0" smtClean="0"/>
              <a:t>1. กลยุทธ์</a:t>
            </a:r>
            <a:br>
              <a:rPr lang="th-TH" sz="2400" dirty="0" smtClean="0"/>
            </a:br>
            <a:r>
              <a:rPr lang="th-TH" sz="2400" dirty="0" smtClean="0"/>
              <a:t>2. โครงสร้างและวัฒนธรรมองค์การ</a:t>
            </a:r>
            <a:br>
              <a:rPr lang="th-TH" sz="2400" dirty="0" smtClean="0"/>
            </a:br>
            <a:r>
              <a:rPr lang="th-TH" sz="2400" dirty="0" smtClean="0"/>
              <a:t>3. การจัดการทรัพยากรมนุษย์</a:t>
            </a:r>
            <a:endParaRPr lang="th-TH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องค์การในอนาคต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กระบวน</a:t>
            </a:r>
            <a:r>
              <a:rPr lang="th-TH" sz="2800" dirty="0" err="1" smtClean="0"/>
              <a:t>โลกาภิวัฒน์</a:t>
            </a:r>
            <a:r>
              <a:rPr lang="th-TH" sz="2800" dirty="0" smtClean="0"/>
              <a:t> (</a:t>
            </a:r>
            <a:r>
              <a:rPr lang="en-US" sz="2800" dirty="0" smtClean="0"/>
              <a:t>Globalization) </a:t>
            </a:r>
            <a:r>
              <a:rPr lang="th-TH" sz="2800" dirty="0" smtClean="0"/>
              <a:t>และการทำธุรกิจ</a:t>
            </a:r>
            <a:r>
              <a:rPr lang="th-TH" sz="2800" dirty="0" err="1" smtClean="0"/>
              <a:t>อิเลคทรอนิค</a:t>
            </a:r>
            <a:r>
              <a:rPr lang="th-TH" sz="2800" dirty="0" smtClean="0"/>
              <a:t> (</a:t>
            </a:r>
            <a:r>
              <a:rPr lang="en-US" sz="2800" dirty="0" smtClean="0"/>
              <a:t>E- business) </a:t>
            </a:r>
            <a:r>
              <a:rPr lang="th-TH" sz="2800" dirty="0" smtClean="0"/>
              <a:t>ส่งผลให้การดำเนินงานขององค์การธุรกิจในปัจจุบันมีความแตกต่างไปจากอดีต และเป็นจุดเริ่มต้นของความแตกต่างอย่างถอนรากถอนโคน ซึ่งเป็นผลมาจากการก้าวข้ามยุค จากยุคธุรกิจในสังคมอุตสาหกรรมที่เติบโตเต็มที่ (</a:t>
            </a:r>
            <a:r>
              <a:rPr lang="en-US" sz="2800" dirty="0" smtClean="0"/>
              <a:t>Mature Industrial Social) </a:t>
            </a:r>
            <a:r>
              <a:rPr lang="th-TH" sz="2800" dirty="0" smtClean="0"/>
              <a:t>ไปสู่สังคมอนาคตที่มีการผลิตในปริมาณมาก (</a:t>
            </a:r>
            <a:r>
              <a:rPr lang="en-US" sz="2800" dirty="0" smtClean="0"/>
              <a:t>Mass product) </a:t>
            </a:r>
            <a:r>
              <a:rPr lang="th-TH" sz="2800" dirty="0" smtClean="0"/>
              <a:t>เพื่อสร้างความได้เปรียบจากความประหยัดต่อขนาด (</a:t>
            </a:r>
            <a:r>
              <a:rPr lang="en-US" sz="2800" dirty="0" smtClean="0"/>
              <a:t>Economy of scale) </a:t>
            </a:r>
            <a:r>
              <a:rPr lang="th-TH" sz="2800" dirty="0" smtClean="0"/>
              <a:t>ซึ่งก็ยังไม่เพียงพอต่อการแข่งขันในโลก ดังนั้นความอยู่รอด ความสำเร็จ หรือความล้มเหลวของธุรกิจในอนาคต สามารถเกิดได้เพียงชั่วพริบตา โดยมีตัวเร่ง (</a:t>
            </a:r>
            <a:r>
              <a:rPr lang="en-US" sz="2800" dirty="0" smtClean="0"/>
              <a:t>Catalyst) </a:t>
            </a:r>
            <a:r>
              <a:rPr lang="th-TH" sz="2800" dirty="0" smtClean="0"/>
              <a:t>ให้เกิดการบริหารงานในรูปแบบใหม่</a:t>
            </a:r>
            <a:endParaRPr lang="th-TH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1. อำนาจของผู้ซื้อ (</a:t>
            </a:r>
            <a:r>
              <a:rPr lang="en-US" dirty="0" smtClean="0"/>
              <a:t>Buyer Power) </a:t>
            </a:r>
            <a:r>
              <a:rPr lang="th-TH" dirty="0" smtClean="0"/>
              <a:t>และพฤติกรรมของผู้บริโภคที่หลากหลาย</a:t>
            </a:r>
            <a:br>
              <a:rPr lang="th-TH" dirty="0" smtClean="0"/>
            </a:br>
            <a:r>
              <a:rPr lang="th-TH" dirty="0" smtClean="0"/>
              <a:t>2. ความก้าวหน้าของเทคโนโลยี (</a:t>
            </a:r>
            <a:r>
              <a:rPr lang="en-US" dirty="0" smtClean="0"/>
              <a:t>Technology) </a:t>
            </a:r>
            <a:r>
              <a:rPr lang="th-TH" dirty="0" smtClean="0"/>
              <a:t>ทั้งในด้านการผลิต และเทคโนโลยีสารสนเทศ (</a:t>
            </a:r>
            <a:r>
              <a:rPr lang="en-US" dirty="0" smtClean="0"/>
              <a:t>Information Technology) </a:t>
            </a:r>
            <a:r>
              <a:rPr lang="th-TH" dirty="0" smtClean="0"/>
              <a:t>ที่ทำให้องค์การต้องปรับระบบธุรกิจ และกระบวนการให้ทันสมัย</a:t>
            </a:r>
            <a:br>
              <a:rPr lang="th-TH" dirty="0" smtClean="0"/>
            </a:br>
            <a:r>
              <a:rPr lang="th-TH" dirty="0" smtClean="0"/>
              <a:t>3. การลดจำนวนบุคลากรในองค์การ (</a:t>
            </a:r>
            <a:r>
              <a:rPr lang="en-US" dirty="0" smtClean="0"/>
              <a:t>Removal Layer of Hierarchy) </a:t>
            </a:r>
            <a:r>
              <a:rPr lang="th-TH" dirty="0" smtClean="0"/>
              <a:t>แต่กลับต้องการความสามารถของบุคลากรและผลิตภาพ(</a:t>
            </a:r>
            <a:r>
              <a:rPr lang="en-US" dirty="0" smtClean="0"/>
              <a:t>Productivity) </a:t>
            </a:r>
            <a:r>
              <a:rPr lang="th-TH" dirty="0" smtClean="0"/>
              <a:t>ที่สูงขึ้น</a:t>
            </a:r>
            <a:br>
              <a:rPr lang="th-TH" dirty="0" smtClean="0"/>
            </a:br>
            <a:endParaRPr lang="th-TH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4. การให้อำนาจและการมอบหมายอำนาจหน้าที่ (</a:t>
            </a:r>
            <a:r>
              <a:rPr lang="en-US" sz="2800" dirty="0" smtClean="0"/>
              <a:t>Empowerment and Delegation of Responsibility) </a:t>
            </a:r>
            <a:r>
              <a:rPr lang="th-TH" sz="2800" dirty="0" smtClean="0"/>
              <a:t>ให้ภาคธุรกิจ ทำให้สามารถปฏิบัติงานได้ตอบสนองความต้องการและความพอใจแก่ลูกค้า</a:t>
            </a:r>
            <a:br>
              <a:rPr lang="th-TH" sz="2800" dirty="0" smtClean="0"/>
            </a:br>
            <a:r>
              <a:rPr lang="th-TH" sz="2800" dirty="0" smtClean="0"/>
              <a:t>5. การส่งเสริมการเชื่อมโยงตามแนวระนาบ (</a:t>
            </a:r>
            <a:r>
              <a:rPr lang="en-US" sz="2800" dirty="0" smtClean="0"/>
              <a:t>Create Horizontal Linkages) </a:t>
            </a:r>
            <a:r>
              <a:rPr lang="th-TH" sz="2800" dirty="0" smtClean="0"/>
              <a:t>ในการแลกเปลี่ยนความรู้ ทักษะ และประสบการณ์ ผ่านการทำงานเป็นทีม เพื่อเพิ่มศักยภาพและยึดหยุ่นแก่ธุรกิจ การเปลี่ยนแปลงปัจจัยสิ่งแวดล้อมในมิติต่างๆ ทำให้องค์การต้องปรับเปลี่ยนตนเองให้สอดคล้องกับข้อกำหนด /ข้อจำกัดตามสภาวการณ์ มิเช่นนั้นจะถูกคู่แข่งขันและทิ้งให้อยู่ข้างหลัง และต้องเสื่อมสลายไปในที่สุด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ปัจจัยผลักดันองค์การ (</a:t>
            </a:r>
            <a:r>
              <a:rPr lang="en-US" dirty="0" smtClean="0"/>
              <a:t>Organizational Drivers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ปัจจัยผลักดันองค์การ (</a:t>
            </a:r>
            <a:r>
              <a:rPr lang="en-US" sz="2800" dirty="0" smtClean="0"/>
              <a:t>Organizational Drivers) </a:t>
            </a:r>
            <a:r>
              <a:rPr lang="th-TH" sz="2800" dirty="0" smtClean="0"/>
              <a:t>ให้ก้าวไปสู่รูปแบบการดำเนินงานและการแข่งขันในอนาคตมีดังนี้</a:t>
            </a:r>
            <a:br>
              <a:rPr lang="th-TH" sz="2800" dirty="0" smtClean="0"/>
            </a:br>
            <a:r>
              <a:rPr lang="th-TH" sz="2800" dirty="0" smtClean="0"/>
              <a:t>1. การสร้างความได้เปรียบในการแข่งขัน(</a:t>
            </a:r>
            <a:r>
              <a:rPr lang="en-US" sz="2800" dirty="0" smtClean="0"/>
              <a:t>Competitive Advantage) </a:t>
            </a:r>
            <a:r>
              <a:rPr lang="th-TH" sz="2800" dirty="0" smtClean="0"/>
              <a:t>โดยเริ่มที่เชิงกลยุทธ์ (</a:t>
            </a:r>
            <a:r>
              <a:rPr lang="en-US" sz="2800" dirty="0" smtClean="0"/>
              <a:t>Strategic </a:t>
            </a:r>
            <a:r>
              <a:rPr lang="en-US" sz="2800" dirty="0" err="1" smtClean="0"/>
              <a:t>Initives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2. </a:t>
            </a:r>
            <a:r>
              <a:rPr lang="th-TH" sz="2800" dirty="0" smtClean="0"/>
              <a:t>การดำเนินงานอย่างมีประสิทธิภาพ โดยให้ความสำคัญต้นทุน(</a:t>
            </a:r>
            <a:r>
              <a:rPr lang="en-US" sz="2800" dirty="0" smtClean="0"/>
              <a:t>Cost) </a:t>
            </a:r>
            <a:r>
              <a:rPr lang="th-TH" sz="2800" dirty="0" smtClean="0"/>
              <a:t>ความเร็ว(</a:t>
            </a:r>
            <a:r>
              <a:rPr lang="en-US" sz="2800" dirty="0" smtClean="0"/>
              <a:t>Speed) </a:t>
            </a:r>
            <a:r>
              <a:rPr lang="th-TH" sz="2800" dirty="0" smtClean="0"/>
              <a:t>และคุณภาพ (</a:t>
            </a:r>
            <a:r>
              <a:rPr lang="en-US" sz="2800" dirty="0" smtClean="0"/>
              <a:t>Quality)</a:t>
            </a:r>
            <a:br>
              <a:rPr lang="en-US" sz="2800" dirty="0" smtClean="0"/>
            </a:br>
            <a:r>
              <a:rPr lang="en-US" sz="2800" dirty="0" smtClean="0"/>
              <a:t>3. </a:t>
            </a:r>
            <a:r>
              <a:rPr lang="th-TH" sz="2800" dirty="0" smtClean="0"/>
              <a:t>การใช้เทคโนโลยีอย่างถูกต้องและเหมาะสม </a:t>
            </a:r>
            <a:br>
              <a:rPr lang="th-TH" sz="2800" dirty="0" smtClean="0"/>
            </a:br>
            <a:r>
              <a:rPr lang="th-TH" sz="2800" dirty="0" smtClean="0"/>
              <a:t>4. การให้ความสำคัญกับ ทุนมนุษย์ ในการสั่งสม ใช้งานและประเมิน ให้สอดคล้องกับงาน</a:t>
            </a:r>
            <a:br>
              <a:rPr lang="th-TH" sz="2800" dirty="0" smtClean="0"/>
            </a:br>
            <a:r>
              <a:rPr lang="th-TH" sz="2800" dirty="0" smtClean="0"/>
              <a:t>5. การเปลี่ยนแปลงธรรมชาติของการควบคุม ให้โปร่งใส สามารถวัดประเมิน และแก้ปัญหาได้ถูกต้องและทันเหตุการณ์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การปรับตัวองค์การในอนาคต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Autofit/>
          </a:bodyPr>
          <a:lstStyle/>
          <a:p>
            <a:r>
              <a:rPr lang="th-TH" sz="2800" dirty="0" smtClean="0"/>
              <a:t>องค์การในอนาคตต้องปรับตัวใน 2 มิติ ดังนี้</a:t>
            </a:r>
            <a:br>
              <a:rPr lang="th-TH" sz="2800" dirty="0" smtClean="0"/>
            </a:br>
            <a:r>
              <a:rPr lang="th-TH" sz="2800" b="1" dirty="0" smtClean="0"/>
              <a:t>1. โครงสร้าง (</a:t>
            </a:r>
            <a:r>
              <a:rPr lang="en-US" sz="2800" b="1" dirty="0" smtClean="0"/>
              <a:t>Structure) </a:t>
            </a:r>
            <a:r>
              <a:rPr lang="th-TH" sz="2800" dirty="0" smtClean="0"/>
              <a:t>ซึ่งรูปแบบโครงสร้างที่สำคัญมีดังนี้</a:t>
            </a:r>
            <a:br>
              <a:rPr lang="th-TH" sz="2800" dirty="0" smtClean="0"/>
            </a:br>
            <a:r>
              <a:rPr lang="th-TH" sz="2800" dirty="0" smtClean="0"/>
              <a:t>1.1 มีลำดับขั้นในการบริหารงานและการบังคับบัญชาลดลง (</a:t>
            </a:r>
            <a:r>
              <a:rPr lang="en-US" sz="2800" dirty="0" smtClean="0"/>
              <a:t>De-layering) </a:t>
            </a:r>
            <a:r>
              <a:rPr lang="th-TH" sz="2800" dirty="0" smtClean="0"/>
              <a:t>เพื่อให้เกิดความคล่องตัวและรวดเร็ว</a:t>
            </a:r>
            <a:br>
              <a:rPr lang="th-TH" sz="2800" dirty="0" smtClean="0"/>
            </a:br>
            <a:r>
              <a:rPr lang="th-TH" sz="2800" b="1" dirty="0" smtClean="0"/>
              <a:t>1.2 ลดความเป็นราชการ (</a:t>
            </a:r>
            <a:r>
              <a:rPr lang="en-US" sz="2800" b="1" dirty="0" smtClean="0"/>
              <a:t>Non- bureaucratic) </a:t>
            </a:r>
            <a:r>
              <a:rPr lang="th-TH" sz="2800" dirty="0" smtClean="0"/>
              <a:t>เพื่อลดปัญหาความล่าช้าของระบบ(</a:t>
            </a:r>
            <a:r>
              <a:rPr lang="en-US" sz="2800" dirty="0" smtClean="0"/>
              <a:t>Red Tape) </a:t>
            </a:r>
            <a:r>
              <a:rPr lang="th-TH" sz="2800" dirty="0" smtClean="0"/>
              <a:t>ลดความซ้ำซ้อน ขั้นตอนการทำงาน และกฎระเบียบลง โดยมีเท่าที่จำเป็นในการตอบสนองและสร้างคุณค่าแก่ลูกค้า</a:t>
            </a:r>
            <a:br>
              <a:rPr lang="th-TH" sz="2800" dirty="0" smtClean="0"/>
            </a:br>
            <a:endParaRPr lang="th-TH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การปรับตัวองค์การในอนาคต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Autofit/>
          </a:bodyPr>
          <a:lstStyle/>
          <a:p>
            <a:r>
              <a:rPr lang="th-TH" sz="2800" dirty="0" smtClean="0"/>
              <a:t>1.3 ไม่ยึดติดกับโครงสร้างแบบสามเหลี่ยมพีระมิด แต่จะมีรูปแบบหลากหลาย เพื่อเปิดโอกาสให้บุคลากรพัฒนาศักยภาพ และแสดงความสามารถเต็มที่ รูปแบบที่สำคัญจะแบราบ (</a:t>
            </a:r>
            <a:r>
              <a:rPr lang="en-US" sz="2800" dirty="0" smtClean="0"/>
              <a:t>Flatter) </a:t>
            </a:r>
            <a:r>
              <a:rPr lang="th-TH" sz="2800" dirty="0" smtClean="0"/>
              <a:t>มีการทำงานเป็นทีมและเชื่อมโยงแบบเครือข่าย</a:t>
            </a:r>
            <a:br>
              <a:rPr lang="th-TH" sz="2800" dirty="0" smtClean="0"/>
            </a:br>
            <a:r>
              <a:rPr lang="th-TH" sz="2800" dirty="0" smtClean="0"/>
              <a:t>1.4 การจัดองค์การที่เคารพในความเป็นปัจเจกชน โดยเปิดโอกาสให้ฝ่ายบริหารสามารถทุ่มเท ศักยภาพในการ นำ แทนการบริหารแบบเดิมๆ และเปิดโอกาสให้ฝ่ายปฏิบัติการสามารถตัดสินใจและแก้ปัญหาได้อย่างอิสระ ภายใต้วัตถุประสงค์ขององค์การ</a:t>
            </a:r>
            <a:br>
              <a:rPr lang="th-TH" sz="2800" dirty="0" smtClean="0"/>
            </a:br>
            <a:r>
              <a:rPr lang="th-TH" sz="2800" dirty="0" smtClean="0"/>
              <a:t>นอกจากนี้องค์การในอนาคต จะให้ความสำคัญกับบุคลากรที่มีทักษะ ความรู้ และคุณธรรมอย่างมาก ผู้บริหารจะมีบทบาทสำคัญในการกำหนด และสื่อสาร วิสัยทัศน์ และกลยุทธ์ไปยังส่วนต่างๆ ขององค์การ</a:t>
            </a:r>
            <a:br>
              <a:rPr lang="th-TH" sz="2800" dirty="0" smtClean="0"/>
            </a:br>
            <a:endParaRPr lang="th-TH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การบริหารงานสมัยใหม่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นับตั้งแต่การพัฒนาการของสังคมอุตสาหกรรม (</a:t>
            </a:r>
            <a:r>
              <a:rPr lang="en-US" sz="2800" dirty="0" smtClean="0"/>
              <a:t>Industrial Society) </a:t>
            </a:r>
            <a:r>
              <a:rPr lang="th-TH" sz="2800" dirty="0" smtClean="0"/>
              <a:t>ที่ก่อให้เกิดการตื่นตัวในการศึกษาเทคนิคการบริหารที่มีประสิทธิภาพในช่วงปลาย สตวรรษที่ 19 จนถึงปัจจุบัน โดยเฉพาะการเกิดหลักสูตรบริหารธุรกิจมหาบัณฑิต(</a:t>
            </a:r>
            <a:r>
              <a:rPr lang="en-US" sz="2800" dirty="0" smtClean="0"/>
              <a:t>Master of Business Administration : MBA) </a:t>
            </a:r>
            <a:r>
              <a:rPr lang="th-TH" sz="2800" dirty="0" smtClean="0"/>
              <a:t>ที่มุ่งสร้างผู้จัดการมืออาชีพ (</a:t>
            </a:r>
            <a:r>
              <a:rPr lang="en-US" sz="2800" dirty="0" smtClean="0"/>
              <a:t>Professional Manager) </a:t>
            </a:r>
            <a:r>
              <a:rPr lang="th-TH" sz="2800" dirty="0" smtClean="0"/>
              <a:t>ทำให้ความหมายของการจัดการ (</a:t>
            </a:r>
            <a:r>
              <a:rPr lang="en-US" sz="2800" dirty="0" smtClean="0"/>
              <a:t>Management) </a:t>
            </a:r>
            <a:r>
              <a:rPr lang="th-TH" sz="2800" dirty="0" smtClean="0"/>
              <a:t>และการบริหารงาน(</a:t>
            </a:r>
            <a:r>
              <a:rPr lang="en-US" sz="2800" dirty="0" smtClean="0"/>
              <a:t>Administration) </a:t>
            </a:r>
            <a:r>
              <a:rPr lang="th-TH" sz="2800" dirty="0" smtClean="0"/>
              <a:t>ค่อนข้างจะคงตัวและได้รับการยอมรับอย่างเป็นสากล</a:t>
            </a:r>
            <a:br>
              <a:rPr lang="th-TH" sz="2800" dirty="0" smtClean="0"/>
            </a:br>
            <a:r>
              <a:rPr lang="th-TH" sz="2800" dirty="0" smtClean="0"/>
              <a:t>กระบวนการจัดการ : การใช้ทรัพยากรในการบรรลุวัตถุประสงค์ขององค์การอย่างมีประสิทธิภาพ ซึ่งผ่านกระบวนการ ที่สำคัญ (</a:t>
            </a:r>
            <a:r>
              <a:rPr lang="en-US" sz="2800" dirty="0" smtClean="0"/>
              <a:t>Management Functions) 4 </a:t>
            </a:r>
            <a:r>
              <a:rPr lang="th-TH" sz="2800" dirty="0" smtClean="0"/>
              <a:t>ประการ คือ การวางแผน(</a:t>
            </a:r>
            <a:r>
              <a:rPr lang="en-US" sz="2800" dirty="0" smtClean="0"/>
              <a:t>Planning) </a:t>
            </a:r>
            <a:r>
              <a:rPr lang="th-TH" sz="2800" dirty="0" smtClean="0"/>
              <a:t>การจัดองค์การ (</a:t>
            </a:r>
            <a:r>
              <a:rPr lang="en-US" sz="2800" dirty="0" smtClean="0"/>
              <a:t>Organization) </a:t>
            </a:r>
            <a:r>
              <a:rPr lang="th-TH" sz="2800" dirty="0" smtClean="0"/>
              <a:t>การนำ (</a:t>
            </a:r>
            <a:r>
              <a:rPr lang="en-US" sz="2800" dirty="0" smtClean="0"/>
              <a:t>Leading) </a:t>
            </a:r>
            <a:r>
              <a:rPr lang="th-TH" sz="2800" dirty="0" smtClean="0"/>
              <a:t>และการควบคุม (</a:t>
            </a:r>
            <a:r>
              <a:rPr lang="en-US" sz="2800" dirty="0" smtClean="0"/>
              <a:t>Controlling)</a:t>
            </a:r>
            <a:br>
              <a:rPr lang="en-US" sz="2800" dirty="0" smtClean="0"/>
            </a:br>
            <a:endParaRPr lang="th-TH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th-TH" dirty="0" smtClean="0"/>
              <a:t>บทบาทของผู้บริหาร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b="1" dirty="0" smtClean="0"/>
              <a:t>2.1 ผู้บริหารระดับสูงและผู้บริหารอาวุโส (</a:t>
            </a:r>
            <a:r>
              <a:rPr lang="en-US" b="1" dirty="0" smtClean="0"/>
              <a:t>Top and Senior Managers) </a:t>
            </a:r>
            <a:endParaRPr lang="th-TH" b="1" dirty="0" smtClean="0"/>
          </a:p>
          <a:p>
            <a:pPr lvl="1">
              <a:buNone/>
            </a:pPr>
            <a:r>
              <a:rPr lang="th-TH" b="1" dirty="0" smtClean="0"/>
              <a:t>	</a:t>
            </a:r>
            <a:r>
              <a:rPr lang="th-TH" dirty="0" smtClean="0"/>
              <a:t>จะต้องปรับตนเองจากผู้จัดการตามหน้าที่ (</a:t>
            </a:r>
            <a:r>
              <a:rPr lang="en-US" dirty="0" smtClean="0"/>
              <a:t>Functional Managers) </a:t>
            </a:r>
            <a:r>
              <a:rPr lang="th-TH" dirty="0" smtClean="0"/>
              <a:t>เป็นผู้นำที่มีวิสัยทัศน์ (</a:t>
            </a:r>
            <a:r>
              <a:rPr lang="en-US" dirty="0" smtClean="0"/>
              <a:t>Visionary Leaders) “Managers do thing right, leaders do the right things” </a:t>
            </a:r>
            <a:r>
              <a:rPr lang="th-TH" dirty="0" smtClean="0"/>
              <a:t>ผู้จัดการทำสิ่งต่างๆ ให้ถูกต้อง ขณะที่ผู้นำจะทำสิ่งที่ถูก</a:t>
            </a:r>
            <a:br>
              <a:rPr lang="th-TH" dirty="0" smtClean="0"/>
            </a:br>
            <a:r>
              <a:rPr lang="th-TH" dirty="0" smtClean="0"/>
              <a:t>- กำหนดวิสัยทัศน์เชิงกลยุทธ์ที่มีความชัดเจนเป็นเอกภาพ ชี้ทิศทางขององค์การ</a:t>
            </a:r>
            <a:br>
              <a:rPr lang="th-TH" dirty="0" smtClean="0"/>
            </a:br>
            <a:r>
              <a:rPr lang="th-TH" dirty="0" smtClean="0"/>
              <a:t>- กำหนดกลยุทธ์ที่เหมาะสมและสอดคล้องกับการบรรลุวิสัยทัศน์</a:t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461</Words>
  <Application>Microsoft Office PowerPoint</Application>
  <PresentationFormat>นำเสนอทางหน้าจอ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บทที่ 16 กลยุทธ์การบริหารสำหรับองค์การยุคใหม่</vt:lpstr>
      <vt:lpstr>องค์การในอนาคต</vt:lpstr>
      <vt:lpstr>ภาพนิ่ง 3</vt:lpstr>
      <vt:lpstr>ภาพนิ่ง 4</vt:lpstr>
      <vt:lpstr>ปัจจัยผลักดันองค์การ (Organizational Drivers</vt:lpstr>
      <vt:lpstr>การปรับตัวองค์การในอนาคต</vt:lpstr>
      <vt:lpstr>การปรับตัวองค์การในอนาคต</vt:lpstr>
      <vt:lpstr>การบริหารงานสมัยใหม่</vt:lpstr>
      <vt:lpstr>2. บทบาทของผู้บริหาร</vt:lpstr>
      <vt:lpstr>ภาพนิ่ง 10</vt:lpstr>
      <vt:lpstr>ภาพนิ่ง 11</vt:lpstr>
      <vt:lpstr>ภาพนิ่ง 12</vt:lpstr>
      <vt:lpstr>ภาพนิ่ง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กลยุทธ์การบริหารสำหรับองค์การยุคใหม่</dc:title>
  <dc:creator>kok</dc:creator>
  <cp:lastModifiedBy>kok</cp:lastModifiedBy>
  <cp:revision>6</cp:revision>
  <dcterms:created xsi:type="dcterms:W3CDTF">2016-01-13T08:29:33Z</dcterms:created>
  <dcterms:modified xsi:type="dcterms:W3CDTF">2016-03-18T09:10:17Z</dcterms:modified>
</cp:coreProperties>
</file>