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74" r:id="rId5"/>
    <p:sldId id="268" r:id="rId6"/>
    <p:sldId id="277" r:id="rId7"/>
    <p:sldId id="261" r:id="rId8"/>
    <p:sldId id="278" r:id="rId9"/>
    <p:sldId id="279" r:id="rId10"/>
    <p:sldId id="269" r:id="rId11"/>
    <p:sldId id="280" r:id="rId12"/>
    <p:sldId id="281" r:id="rId13"/>
    <p:sldId id="262" r:id="rId14"/>
    <p:sldId id="284" r:id="rId15"/>
    <p:sldId id="285" r:id="rId16"/>
    <p:sldId id="287" r:id="rId17"/>
    <p:sldId id="263" r:id="rId18"/>
    <p:sldId id="286" r:id="rId19"/>
    <p:sldId id="264" r:id="rId20"/>
    <p:sldId id="265" r:id="rId21"/>
    <p:sldId id="266" r:id="rId22"/>
    <p:sldId id="267" r:id="rId23"/>
    <p:sldId id="270" r:id="rId24"/>
    <p:sldId id="271" r:id="rId25"/>
    <p:sldId id="282" r:id="rId26"/>
    <p:sldId id="272" r:id="rId27"/>
    <p:sldId id="283" r:id="rId28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AAB3F-E7AE-4E6F-89BF-5E3DD825C6B8}" type="datetimeFigureOut">
              <a:rPr lang="th-TH" smtClean="0"/>
              <a:pPr/>
              <a:t>18/03/59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ECE2F-33B9-4722-8D5A-8E906C48D7F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AAB3F-E7AE-4E6F-89BF-5E3DD825C6B8}" type="datetimeFigureOut">
              <a:rPr lang="th-TH" smtClean="0"/>
              <a:pPr/>
              <a:t>18/03/59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ECE2F-33B9-4722-8D5A-8E906C48D7F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AAB3F-E7AE-4E6F-89BF-5E3DD825C6B8}" type="datetimeFigureOut">
              <a:rPr lang="th-TH" smtClean="0"/>
              <a:pPr/>
              <a:t>18/03/59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ECE2F-33B9-4722-8D5A-8E906C48D7F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AAB3F-E7AE-4E6F-89BF-5E3DD825C6B8}" type="datetimeFigureOut">
              <a:rPr lang="th-TH" smtClean="0"/>
              <a:pPr/>
              <a:t>18/03/59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ECE2F-33B9-4722-8D5A-8E906C48D7F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AAB3F-E7AE-4E6F-89BF-5E3DD825C6B8}" type="datetimeFigureOut">
              <a:rPr lang="th-TH" smtClean="0"/>
              <a:pPr/>
              <a:t>18/03/59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ECE2F-33B9-4722-8D5A-8E906C48D7F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AAB3F-E7AE-4E6F-89BF-5E3DD825C6B8}" type="datetimeFigureOut">
              <a:rPr lang="th-TH" smtClean="0"/>
              <a:pPr/>
              <a:t>18/03/59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ECE2F-33B9-4722-8D5A-8E906C48D7F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AAB3F-E7AE-4E6F-89BF-5E3DD825C6B8}" type="datetimeFigureOut">
              <a:rPr lang="th-TH" smtClean="0"/>
              <a:pPr/>
              <a:t>18/03/59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ECE2F-33B9-4722-8D5A-8E906C48D7F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AAB3F-E7AE-4E6F-89BF-5E3DD825C6B8}" type="datetimeFigureOut">
              <a:rPr lang="th-TH" smtClean="0"/>
              <a:pPr/>
              <a:t>18/03/59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ECE2F-33B9-4722-8D5A-8E906C48D7F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AAB3F-E7AE-4E6F-89BF-5E3DD825C6B8}" type="datetimeFigureOut">
              <a:rPr lang="th-TH" smtClean="0"/>
              <a:pPr/>
              <a:t>18/03/59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ECE2F-33B9-4722-8D5A-8E906C48D7F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AAB3F-E7AE-4E6F-89BF-5E3DD825C6B8}" type="datetimeFigureOut">
              <a:rPr lang="th-TH" smtClean="0"/>
              <a:pPr/>
              <a:t>18/03/59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ECE2F-33B9-4722-8D5A-8E906C48D7F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AAB3F-E7AE-4E6F-89BF-5E3DD825C6B8}" type="datetimeFigureOut">
              <a:rPr lang="th-TH" smtClean="0"/>
              <a:pPr/>
              <a:t>18/03/59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ECE2F-33B9-4722-8D5A-8E906C48D7F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AAB3F-E7AE-4E6F-89BF-5E3DD825C6B8}" type="datetimeFigureOut">
              <a:rPr lang="th-TH" smtClean="0"/>
              <a:pPr/>
              <a:t>18/03/59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ECE2F-33B9-4722-8D5A-8E906C48D7FF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11560" y="1772817"/>
            <a:ext cx="8064896" cy="3024336"/>
          </a:xfrm>
        </p:spPr>
        <p:txBody>
          <a:bodyPr>
            <a:normAutofit/>
          </a:bodyPr>
          <a:lstStyle/>
          <a:p>
            <a:r>
              <a:rPr lang="th-TH" b="1" dirty="0" smtClean="0"/>
              <a:t>บทที่ 14</a:t>
            </a:r>
            <a:r>
              <a:rPr lang="en-US" b="1" dirty="0"/>
              <a:t> </a:t>
            </a:r>
            <a:r>
              <a:rPr lang="th-TH" b="1" dirty="0" smtClean="0"/>
              <a:t/>
            </a:r>
            <a:br>
              <a:rPr lang="th-TH" b="1" dirty="0" smtClean="0"/>
            </a:br>
            <a:r>
              <a:rPr lang="th-TH" b="1" dirty="0" smtClean="0"/>
              <a:t>ระบบ</a:t>
            </a:r>
            <a:r>
              <a:rPr lang="th-TH" b="1" dirty="0" smtClean="0"/>
              <a:t>สารสนเทศ</a:t>
            </a:r>
            <a:br>
              <a:rPr lang="th-TH" b="1" dirty="0" smtClean="0"/>
            </a:br>
            <a:r>
              <a:rPr lang="th-TH" b="1" dirty="0" smtClean="0"/>
              <a:t>กับ</a:t>
            </a:r>
            <a:r>
              <a:rPr lang="th-TH" b="1" dirty="0"/>
              <a:t>การเปลี่ยนแปลงองค์การ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โมเดลแรงผลักดันในการแข่งขันของ</a:t>
            </a:r>
            <a:r>
              <a:rPr lang="th-TH" b="1" dirty="0" err="1"/>
              <a:t>พอร์เตอร์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3</a:t>
            </a:r>
            <a:r>
              <a:rPr lang="en-US" dirty="0" smtClean="0"/>
              <a:t>. </a:t>
            </a:r>
            <a:r>
              <a:rPr lang="th-TH" b="1" dirty="0" smtClean="0"/>
              <a:t>การ</a:t>
            </a:r>
            <a:r>
              <a:rPr lang="th-TH" b="1" dirty="0"/>
              <a:t>แข่งขันในวงการอุตสาหกรรม</a:t>
            </a:r>
            <a:r>
              <a:rPr lang="en-US" dirty="0"/>
              <a:t> (Rivalry Among Excising Competitors)</a:t>
            </a:r>
            <a:br>
              <a:rPr lang="en-US" dirty="0"/>
            </a:br>
            <a:r>
              <a:rPr lang="th-TH" dirty="0" smtClean="0"/>
              <a:t>	ปัจจัย</a:t>
            </a:r>
            <a:r>
              <a:rPr lang="th-TH" dirty="0"/>
              <a:t>ที่ส่งผลต่อระดับ และความซับซ้อนของการแข่งขันในอุตสาหกรรม ได้แก่ จำนวนคู่แข่งขัน อัตราการเจริญเติบโตของอุตสาหกรรม ต้องหาแนวทางการรักษาส่วนแบ่งการตลาดไว้จึงต้องลงทุนสูงในการโฆษณาประชาสัมพันธ์สินค้าของ</a:t>
            </a:r>
            <a:r>
              <a:rPr lang="th-TH" dirty="0" smtClean="0"/>
              <a:t>ตนเอง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โมเดลแรงผลักดันในการแข่งขันของ</a:t>
            </a:r>
            <a:r>
              <a:rPr lang="th-TH" b="1" dirty="0" err="1"/>
              <a:t>พอร์เตอร์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4</a:t>
            </a:r>
            <a:r>
              <a:rPr lang="en-US" dirty="0" smtClean="0"/>
              <a:t>. </a:t>
            </a:r>
            <a:r>
              <a:rPr lang="th-TH" b="1" dirty="0" smtClean="0"/>
              <a:t>อำนาจ</a:t>
            </a:r>
            <a:r>
              <a:rPr lang="th-TH" b="1" dirty="0"/>
              <a:t>การต่อรองของผู้ซื้อหรือลูกค้า</a:t>
            </a:r>
            <a:r>
              <a:rPr lang="en-US" dirty="0"/>
              <a:t> (Bargaining Power of Buyers/Customers)</a:t>
            </a:r>
            <a:br>
              <a:rPr lang="en-US" dirty="0"/>
            </a:br>
            <a:r>
              <a:rPr lang="th-TH" dirty="0" smtClean="0"/>
              <a:t>	ลูกค้า</a:t>
            </a:r>
            <a:r>
              <a:rPr lang="th-TH" dirty="0"/>
              <a:t>เป็นผู้มีอิทธิพลโดยตรงต่อการดำรงอยู่ และการเติบโตขององค์การ ลูกค้าหรือผู้ซื้อจะมีอำนาจในการต่อรองหากเป็นลูกค้ารายใหญ่ที่มีการซื้อปริมาณมากเมื่อเทียบกับลูกค้าราย</a:t>
            </a:r>
            <a:r>
              <a:rPr lang="th-TH" dirty="0" smtClean="0"/>
              <a:t>อื่น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โมเดลแรงผลักดันในการแข่งขันของ</a:t>
            </a:r>
            <a:r>
              <a:rPr lang="th-TH" b="1" dirty="0" err="1"/>
              <a:t>พอร์เตอร์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5</a:t>
            </a:r>
            <a:r>
              <a:rPr lang="en-US" dirty="0"/>
              <a:t>. </a:t>
            </a:r>
            <a:r>
              <a:rPr lang="th-TH" b="1" dirty="0" smtClean="0"/>
              <a:t>สินค้า</a:t>
            </a:r>
            <a:r>
              <a:rPr lang="th-TH" b="1" dirty="0"/>
              <a:t>หรือบริการทดแทน</a:t>
            </a:r>
            <a:r>
              <a:rPr lang="en-US" dirty="0"/>
              <a:t> (Threat of Substitute Products/Services)</a:t>
            </a:r>
            <a:br>
              <a:rPr lang="en-US" dirty="0"/>
            </a:br>
            <a:r>
              <a:rPr lang="th-TH" dirty="0" smtClean="0"/>
              <a:t>	หมายถึง </a:t>
            </a:r>
            <a:r>
              <a:rPr lang="th-TH" dirty="0"/>
              <a:t>สินค้าหรือบริการใดๆ แตกต่างจากสินค้าหรือบริการที่ต้องการ สามารถนำมาใช้แทนเพื่อสนองต่อความต้องการได้ เช่น การใช้โปรตีนแทนจากพืชแทนโปรตีนจากเนื้อสัตว์</a:t>
            </a:r>
            <a:endParaRPr lang="en-US" dirty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กล</a:t>
            </a:r>
            <a:r>
              <a:rPr lang="th-TH" dirty="0" smtClean="0"/>
              <a:t>ยุทธ์ของ</a:t>
            </a:r>
            <a:r>
              <a:rPr lang="th-TH" dirty="0" err="1" smtClean="0"/>
              <a:t>พอร์</a:t>
            </a:r>
            <a:r>
              <a:rPr lang="th-TH" dirty="0" err="1" smtClean="0"/>
              <a:t>เตอร์</a:t>
            </a:r>
            <a:r>
              <a:rPr lang="th-TH" dirty="0" smtClean="0"/>
              <a:t>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dirty="0" err="1"/>
              <a:t>พอร์เตอร์</a:t>
            </a:r>
            <a:r>
              <a:rPr lang="th-TH" dirty="0"/>
              <a:t> ได้เสนอกลยุทธ์ในการสร้างความได้เปรียบในการแข่งขัน ดังนี้</a:t>
            </a:r>
            <a:endParaRPr lang="en-US" dirty="0"/>
          </a:p>
          <a:p>
            <a:pPr>
              <a:buNone/>
            </a:pPr>
            <a:r>
              <a:rPr lang="en-US" dirty="0" smtClean="0"/>
              <a:t>	1. </a:t>
            </a:r>
            <a:r>
              <a:rPr lang="th-TH" b="1" dirty="0" smtClean="0"/>
              <a:t>กล</a:t>
            </a:r>
            <a:r>
              <a:rPr lang="th-TH" b="1" dirty="0"/>
              <a:t>ยุทธ์ในการเป็นผู้นำด้านราคา</a:t>
            </a:r>
            <a:r>
              <a:rPr lang="en-US" dirty="0"/>
              <a:t> (Cost Leadership Strategy)</a:t>
            </a:r>
            <a:r>
              <a:rPr lang="th-TH" dirty="0"/>
              <a:t/>
            </a:r>
            <a:br>
              <a:rPr lang="th-TH" dirty="0"/>
            </a:br>
            <a:r>
              <a:rPr lang="en-US" dirty="0" smtClean="0"/>
              <a:t>2</a:t>
            </a:r>
            <a:r>
              <a:rPr lang="en-US" dirty="0"/>
              <a:t>. </a:t>
            </a:r>
            <a:r>
              <a:rPr lang="th-TH" b="1" dirty="0" smtClean="0"/>
              <a:t>กล</a:t>
            </a:r>
            <a:r>
              <a:rPr lang="th-TH" b="1" dirty="0"/>
              <a:t>ยุทธ์สร้างความแตกต่าง</a:t>
            </a:r>
            <a:r>
              <a:rPr lang="en-US" dirty="0"/>
              <a:t> (Differentiation Strategy)</a:t>
            </a:r>
            <a:br>
              <a:rPr lang="en-US" dirty="0"/>
            </a:br>
            <a:r>
              <a:rPr lang="en-US" dirty="0" smtClean="0"/>
              <a:t>3</a:t>
            </a:r>
            <a:r>
              <a:rPr lang="en-US" dirty="0"/>
              <a:t>. </a:t>
            </a:r>
            <a:r>
              <a:rPr lang="th-TH" b="1" dirty="0" smtClean="0"/>
              <a:t>กล</a:t>
            </a:r>
            <a:r>
              <a:rPr lang="th-TH" b="1" dirty="0"/>
              <a:t>ยุทธ์เน้นกลุ่มเป้าหมาย</a:t>
            </a:r>
            <a:r>
              <a:rPr lang="en-US" dirty="0"/>
              <a:t> (Focus Strategy)</a:t>
            </a:r>
            <a:r>
              <a:rPr lang="th-TH" dirty="0"/>
              <a:t/>
            </a:r>
            <a:br>
              <a:rPr lang="th-TH" dirty="0"/>
            </a:br>
            <a:endParaRPr lang="th-TH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กล</a:t>
            </a:r>
            <a:r>
              <a:rPr lang="th-TH" dirty="0" smtClean="0"/>
              <a:t>ยุทธ์ของ</a:t>
            </a:r>
            <a:r>
              <a:rPr lang="th-TH" dirty="0" err="1" smtClean="0"/>
              <a:t>พอร์</a:t>
            </a:r>
            <a:r>
              <a:rPr lang="th-TH" dirty="0" err="1" smtClean="0"/>
              <a:t>เตอร์</a:t>
            </a:r>
            <a:r>
              <a:rPr lang="th-TH" dirty="0" smtClean="0"/>
              <a:t>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</a:t>
            </a:r>
            <a:r>
              <a:rPr lang="en-US" dirty="0"/>
              <a:t>. </a:t>
            </a:r>
            <a:r>
              <a:rPr lang="th-TH" b="1" dirty="0" smtClean="0"/>
              <a:t>กล</a:t>
            </a:r>
            <a:r>
              <a:rPr lang="th-TH" b="1" dirty="0"/>
              <a:t>ยุทธ์ในการเป็นผู้นำด้านราคา</a:t>
            </a:r>
            <a:r>
              <a:rPr lang="en-US" dirty="0"/>
              <a:t> (Cost Leadership Strategy)</a:t>
            </a:r>
            <a:r>
              <a:rPr lang="th-TH" dirty="0"/>
              <a:t/>
            </a:r>
            <a:br>
              <a:rPr lang="th-TH" dirty="0"/>
            </a:br>
            <a:r>
              <a:rPr lang="th-TH" dirty="0" smtClean="0"/>
              <a:t>	องค์การ</a:t>
            </a:r>
            <a:r>
              <a:rPr lang="th-TH" dirty="0"/>
              <a:t>ต้องค้นหาได้ได้ว่าสินค้าหรือบริการที่ดีในความรู้สึกของลูกค้ามีลักษณะพื้นฐานอย่างไร และต้องหากระบวนการผลิตสินค้าหรือบริการให้มีต้นทุนต่ำที่สุดในอุตสาหกรรม เช่น ธุรกิจค้าปลีก </a:t>
            </a:r>
            <a:r>
              <a:rPr lang="th-TH" dirty="0" err="1"/>
              <a:t>วอล์มาร์ท</a:t>
            </a:r>
            <a:r>
              <a:rPr lang="th-TH" dirty="0"/>
              <a:t> (ห้างสรรพสินค้าที่ลดราคาสินค้า) สร้างพันธมิตรทางธุรกิจคู่ค้าโดยนำเอาระบบคอมพิวเตอร์ในการบริหารคลังสินค้าและระบบจัดซื้อมาใช้ ทำให้สามารถเสนอขายสินค้าในราคาที่ต่ำ</a:t>
            </a:r>
            <a:r>
              <a:rPr lang="th-TH" dirty="0" smtClean="0"/>
              <a:t>ได้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กล</a:t>
            </a:r>
            <a:r>
              <a:rPr lang="th-TH" dirty="0" smtClean="0"/>
              <a:t>ยุทธ์ของ</a:t>
            </a:r>
            <a:r>
              <a:rPr lang="th-TH" dirty="0" err="1" smtClean="0"/>
              <a:t>พอร์</a:t>
            </a:r>
            <a:r>
              <a:rPr lang="th-TH" dirty="0" err="1" smtClean="0"/>
              <a:t>เตอร์</a:t>
            </a:r>
            <a:r>
              <a:rPr lang="th-TH" dirty="0" smtClean="0"/>
              <a:t>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2</a:t>
            </a:r>
            <a:r>
              <a:rPr lang="en-US" dirty="0"/>
              <a:t>.  </a:t>
            </a:r>
            <a:r>
              <a:rPr lang="th-TH" b="1" dirty="0"/>
              <a:t>กลยุทธ์สร้างความแตกต่าง</a:t>
            </a:r>
            <a:r>
              <a:rPr lang="en-US" dirty="0"/>
              <a:t> (Differentiation Strategy)</a:t>
            </a:r>
            <a:br>
              <a:rPr lang="en-US" dirty="0"/>
            </a:br>
            <a:r>
              <a:rPr lang="th-TH" dirty="0"/>
              <a:t>การสร้างหรือบริการให้มีลักษณะที่โดดเด่น แตกต่างจากของคู่แข่งขัน โดยสินค้าหรือบริการ มีลักษณะเฉาะตัวที่คู่แข่งขันไม่สามารถลอกเลียนแบบได้ง่าย อาจทำให้ลูกค้ายึดติดในสินค้าและบริการนั้น</a:t>
            </a:r>
            <a:r>
              <a:rPr lang="en-US" dirty="0"/>
              <a:t> (Brand Loyalty) </a:t>
            </a:r>
            <a:r>
              <a:rPr lang="th-TH" dirty="0"/>
              <a:t>ลูกค้าสามารถเลือกข้อกำหนด</a:t>
            </a:r>
            <a:r>
              <a:rPr lang="en-US" dirty="0"/>
              <a:t> (Specification) </a:t>
            </a:r>
            <a:r>
              <a:rPr lang="th-TH" dirty="0"/>
              <a:t>สามารถสั่งซื้อคอมพิวเตอร์ได้จากแค</a:t>
            </a:r>
            <a:r>
              <a:rPr lang="th-TH" dirty="0" err="1"/>
              <a:t>ตาล็</a:t>
            </a:r>
            <a:r>
              <a:rPr lang="th-TH" dirty="0"/>
              <a:t>อกหรืออาจเลือกซื้อผ่านทาง</a:t>
            </a:r>
            <a:r>
              <a:rPr lang="th-TH" dirty="0" smtClean="0"/>
              <a:t>อินเตอร์เน็ต</a:t>
            </a:r>
            <a:endParaRPr lang="en-US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3268598" y="3167390"/>
            <a:ext cx="26068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dirty="0" err="1" smtClean="0"/>
              <a:t>พอร์เตอร์</a:t>
            </a:r>
            <a:r>
              <a:rPr lang="th-TH" dirty="0" smtClean="0"/>
              <a:t> ได้เสนอกลยุทธ์</a:t>
            </a:r>
            <a:endParaRPr lang="th-TH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กล</a:t>
            </a:r>
            <a:r>
              <a:rPr lang="th-TH" dirty="0" smtClean="0"/>
              <a:t>ยุทธ์ของ</a:t>
            </a:r>
            <a:r>
              <a:rPr lang="th-TH" dirty="0" err="1" smtClean="0"/>
              <a:t>พอร์</a:t>
            </a:r>
            <a:r>
              <a:rPr lang="th-TH" dirty="0" err="1" smtClean="0"/>
              <a:t>เตอร์</a:t>
            </a:r>
            <a:r>
              <a:rPr lang="th-TH" dirty="0" smtClean="0"/>
              <a:t>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3.  </a:t>
            </a:r>
            <a:r>
              <a:rPr lang="th-TH" b="1" dirty="0" smtClean="0"/>
              <a:t>กลยุทธ์เน้นกลุ่มเป้าหมาย</a:t>
            </a:r>
            <a:r>
              <a:rPr lang="en-US" dirty="0" smtClean="0"/>
              <a:t> (Focus Strategy)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การเลือกตลาดเป้าหมายสำหรับสินค้าหรือบริการที่มีลักษณะแคบลง หรือมีตลาดเฉพาะด้าน มีคู่แข่งขันน้อยลงแต่มีช่องว่างทางการตลาด</a:t>
            </a:r>
            <a:r>
              <a:rPr lang="en-US" dirty="0" smtClean="0"/>
              <a:t> (Niche Market) </a:t>
            </a:r>
            <a:r>
              <a:rPr lang="th-TH" dirty="0" smtClean="0"/>
              <a:t>กลยุทธ์นี้จะใช้ความพิเศษเหนือกว่าคู่แข่งขันทั้งในด้านสินค้าและบริการ เช่น กระเป๋ายี่ห้อดัง นาฬิกาสวิส</a:t>
            </a:r>
            <a:endParaRPr lang="en-US" dirty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/>
              <a:t>โมเดลห่วงโซ่คุณค่า</a:t>
            </a:r>
            <a:r>
              <a:rPr lang="en-US" b="1" dirty="0"/>
              <a:t> (Value Chain Model)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th-TH" dirty="0" err="1" smtClean="0"/>
              <a:t>พอร์</a:t>
            </a:r>
            <a:r>
              <a:rPr lang="th-TH" dirty="0" err="1"/>
              <a:t>เตอร์</a:t>
            </a:r>
            <a:r>
              <a:rPr lang="th-TH" dirty="0"/>
              <a:t> เน้นกิจกรรมหลัก</a:t>
            </a:r>
            <a:r>
              <a:rPr lang="en-US" dirty="0"/>
              <a:t> (Primary Activities) </a:t>
            </a:r>
            <a:r>
              <a:rPr lang="th-TH" dirty="0"/>
              <a:t>และกิจกรรมสนับสนุน</a:t>
            </a:r>
            <a:r>
              <a:rPr lang="en-US" dirty="0"/>
              <a:t> (Support Activities) </a:t>
            </a:r>
            <a:r>
              <a:rPr lang="th-TH" dirty="0"/>
              <a:t>ที่เพิ่มมูลค่าหรือบริการ โดยคุณค่า</a:t>
            </a:r>
            <a:r>
              <a:rPr lang="en-US" dirty="0"/>
              <a:t> (Value)</a:t>
            </a:r>
          </a:p>
          <a:p>
            <a:pPr>
              <a:buNone/>
            </a:pPr>
            <a:r>
              <a:rPr lang="en-US" dirty="0"/>
              <a:t>  </a:t>
            </a:r>
            <a:r>
              <a:rPr lang="en-US" dirty="0" smtClean="0"/>
              <a:t>1</a:t>
            </a:r>
            <a:r>
              <a:rPr lang="en-US" dirty="0"/>
              <a:t>.  </a:t>
            </a:r>
            <a:r>
              <a:rPr lang="th-TH" b="1" dirty="0"/>
              <a:t>กิจกรรมหลัก</a:t>
            </a:r>
            <a:r>
              <a:rPr lang="en-US" dirty="0"/>
              <a:t> (Primary </a:t>
            </a:r>
            <a:r>
              <a:rPr lang="en-US" dirty="0" smtClean="0"/>
              <a:t>Activities)</a:t>
            </a:r>
            <a:endParaRPr lang="th-TH" dirty="0" smtClean="0"/>
          </a:p>
          <a:p>
            <a:pPr>
              <a:buNone/>
            </a:pPr>
            <a:r>
              <a:rPr lang="th-TH" dirty="0" smtClean="0"/>
              <a:t>	- การ</a:t>
            </a:r>
            <a:r>
              <a:rPr lang="th-TH" dirty="0"/>
              <a:t>ลำเลียงเข้า</a:t>
            </a:r>
            <a:r>
              <a:rPr lang="en-US" dirty="0"/>
              <a:t> (Inbound Logistics) </a:t>
            </a:r>
            <a:r>
              <a:rPr lang="th-TH" dirty="0"/>
              <a:t>การลำเลียงวัตถุดิบหรือทรัพยากรทางธุรกิจเข้าสู่องค์การ เช่น การรับ การเก็บรักษาวัตถุดิบ และการจัดการปัจจัย</a:t>
            </a:r>
            <a:r>
              <a:rPr lang="th-TH" dirty="0" smtClean="0"/>
              <a:t>นำเข้า</a:t>
            </a:r>
          </a:p>
          <a:p>
            <a:pPr>
              <a:buNone/>
            </a:pPr>
            <a:r>
              <a:rPr lang="en-US" dirty="0"/>
              <a:t>    </a:t>
            </a:r>
            <a:r>
              <a:rPr lang="th-TH" dirty="0" smtClean="0"/>
              <a:t>- การ</a:t>
            </a:r>
            <a:r>
              <a:rPr lang="th-TH" dirty="0"/>
              <a:t>ดำเนินงาน หรือการผลิต</a:t>
            </a:r>
            <a:r>
              <a:rPr lang="en-US" dirty="0"/>
              <a:t> (Operations) </a:t>
            </a:r>
            <a:r>
              <a:rPr lang="th-TH" dirty="0"/>
              <a:t>กิจกรรมในการแปลงวัตถุดิบ หรือทรัพยากรทางธุรกิจให้เป็นสินค้าหรือบริการ</a:t>
            </a:r>
            <a:endParaRPr lang="en-US" dirty="0"/>
          </a:p>
          <a:p>
            <a:pPr>
              <a:buNone/>
            </a:pPr>
            <a:r>
              <a:rPr lang="en-US" dirty="0"/>
              <a:t>   </a:t>
            </a:r>
            <a:r>
              <a:rPr lang="th-TH" dirty="0" smtClean="0"/>
              <a:t>- การ</a:t>
            </a:r>
            <a:r>
              <a:rPr lang="th-TH" dirty="0"/>
              <a:t>ลำเลียงออก</a:t>
            </a:r>
            <a:r>
              <a:rPr lang="en-US" dirty="0"/>
              <a:t> (Outbound Logistics) </a:t>
            </a:r>
            <a:r>
              <a:rPr lang="th-TH" dirty="0"/>
              <a:t>การลำเลียงส่งสินค้าที่ผลิตแล้วออกสู่ตลาด เกี่ยวข้องกับงานคลังสินค้า การจัดการวัสดุ การกำหนดตารางการจัดส่ง</a:t>
            </a:r>
            <a:endParaRPr lang="en-US" dirty="0"/>
          </a:p>
          <a:p>
            <a:pPr>
              <a:buNone/>
            </a:pPr>
            <a:r>
              <a:rPr lang="en-US" dirty="0"/>
              <a:t>    </a:t>
            </a:r>
            <a:r>
              <a:rPr lang="th-TH" dirty="0" smtClean="0"/>
              <a:t>- การตลาด</a:t>
            </a:r>
            <a:r>
              <a:rPr lang="th-TH" dirty="0"/>
              <a:t>และการขาย</a:t>
            </a:r>
            <a:r>
              <a:rPr lang="en-US" dirty="0"/>
              <a:t> (Marketing and Sales) </a:t>
            </a:r>
            <a:r>
              <a:rPr lang="th-TH" dirty="0"/>
              <a:t>เป็นกิจกรรมที่เกี่ยวข้องกับการส่งเสริมการขาย ช่องทางการจำหน่าย การกำหนด</a:t>
            </a:r>
            <a:r>
              <a:rPr lang="th-TH" dirty="0" smtClean="0"/>
              <a:t>ราคา </a:t>
            </a:r>
            <a:r>
              <a:rPr lang="en-US" dirty="0"/>
              <a:t>    </a:t>
            </a:r>
            <a:endParaRPr lang="th-TH" dirty="0" smtClean="0"/>
          </a:p>
          <a:p>
            <a:pPr>
              <a:buNone/>
            </a:pPr>
            <a:r>
              <a:rPr lang="th-TH" dirty="0" smtClean="0"/>
              <a:t>	- การ</a:t>
            </a:r>
            <a:r>
              <a:rPr lang="th-TH" dirty="0"/>
              <a:t>บริการ</a:t>
            </a:r>
            <a:r>
              <a:rPr lang="en-US" dirty="0"/>
              <a:t> (Services) </a:t>
            </a:r>
            <a:r>
              <a:rPr lang="th-TH" dirty="0"/>
              <a:t>กิจกรรมการให้บริการลูกค้า เช่นการติดตั้ง การฝึกอบรม การบำรุงรักษา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/>
              <a:t>โมเดลห่วงโซ่คุณค่า</a:t>
            </a:r>
            <a:r>
              <a:rPr lang="en-US" b="1" dirty="0"/>
              <a:t> (Value Chain Model</a:t>
            </a:r>
            <a:r>
              <a:rPr lang="en-US" b="1" dirty="0" smtClean="0"/>
              <a:t>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th-TH" dirty="0" err="1" smtClean="0"/>
              <a:t>พอร์</a:t>
            </a:r>
            <a:r>
              <a:rPr lang="th-TH" dirty="0" err="1"/>
              <a:t>เตอร์</a:t>
            </a:r>
            <a:r>
              <a:rPr lang="th-TH" dirty="0"/>
              <a:t> เน้นกิจกรรมหลัก</a:t>
            </a:r>
            <a:r>
              <a:rPr lang="en-US" dirty="0"/>
              <a:t> (Primary Activities) </a:t>
            </a:r>
            <a:r>
              <a:rPr lang="th-TH" dirty="0"/>
              <a:t>และกิจกรรมสนับสนุน</a:t>
            </a:r>
            <a:r>
              <a:rPr lang="en-US" dirty="0"/>
              <a:t> (Support Activities) </a:t>
            </a:r>
            <a:r>
              <a:rPr lang="th-TH" dirty="0"/>
              <a:t>ที่เพิ่มมูลค่าหรือบริการ โดยคุณค่า</a:t>
            </a:r>
            <a:r>
              <a:rPr lang="en-US" dirty="0"/>
              <a:t> (Value)</a:t>
            </a:r>
          </a:p>
          <a:p>
            <a:pPr>
              <a:buNone/>
            </a:pPr>
            <a:r>
              <a:rPr lang="en-US" dirty="0"/>
              <a:t>  </a:t>
            </a:r>
            <a:r>
              <a:rPr lang="en-US" dirty="0" smtClean="0"/>
              <a:t>1</a:t>
            </a:r>
            <a:r>
              <a:rPr lang="en-US" dirty="0"/>
              <a:t>.  </a:t>
            </a:r>
            <a:r>
              <a:rPr lang="th-TH" b="1" dirty="0"/>
              <a:t>กิจกรรมหลัก</a:t>
            </a:r>
            <a:r>
              <a:rPr lang="en-US" dirty="0"/>
              <a:t> (Primary </a:t>
            </a:r>
            <a:r>
              <a:rPr lang="en-US" dirty="0" smtClean="0"/>
              <a:t>Activities)</a:t>
            </a:r>
            <a:endParaRPr lang="th-TH" dirty="0" smtClean="0"/>
          </a:p>
          <a:p>
            <a:pPr>
              <a:buNone/>
            </a:pPr>
            <a:r>
              <a:rPr lang="th-TH" dirty="0" smtClean="0"/>
              <a:t>	- การ</a:t>
            </a:r>
            <a:r>
              <a:rPr lang="th-TH" dirty="0"/>
              <a:t>ลำเลียงเข้า</a:t>
            </a:r>
            <a:r>
              <a:rPr lang="en-US" dirty="0"/>
              <a:t> (Inbound Logistics) </a:t>
            </a:r>
            <a:r>
              <a:rPr lang="th-TH" dirty="0"/>
              <a:t>การลำเลียงวัตถุดิบหรือทรัพยากรทางธุรกิจเข้าสู่องค์การ เช่น การรับ การเก็บรักษาวัตถุดิบ และการจัดการปัจจัย</a:t>
            </a:r>
            <a:r>
              <a:rPr lang="th-TH" dirty="0" smtClean="0"/>
              <a:t>นำเข้า</a:t>
            </a:r>
          </a:p>
          <a:p>
            <a:pPr>
              <a:buNone/>
            </a:pPr>
            <a:r>
              <a:rPr lang="en-US" dirty="0"/>
              <a:t>    </a:t>
            </a:r>
            <a:r>
              <a:rPr lang="th-TH" dirty="0" smtClean="0"/>
              <a:t>- การ</a:t>
            </a:r>
            <a:r>
              <a:rPr lang="th-TH" dirty="0"/>
              <a:t>ดำเนินงาน หรือการผลิต</a:t>
            </a:r>
            <a:r>
              <a:rPr lang="en-US" dirty="0"/>
              <a:t> (Operations) </a:t>
            </a:r>
            <a:r>
              <a:rPr lang="th-TH" dirty="0"/>
              <a:t>กิจกรรมในการแปลงวัตถุดิบ หรือทรัพยากรทางธุรกิจให้เป็นสินค้าหรือบริการ</a:t>
            </a:r>
            <a:endParaRPr lang="en-US" dirty="0"/>
          </a:p>
          <a:p>
            <a:pPr>
              <a:buNone/>
            </a:pPr>
            <a:r>
              <a:rPr lang="en-US" dirty="0"/>
              <a:t>   </a:t>
            </a:r>
            <a:r>
              <a:rPr lang="th-TH" dirty="0" smtClean="0"/>
              <a:t>- การ</a:t>
            </a:r>
            <a:r>
              <a:rPr lang="th-TH" dirty="0"/>
              <a:t>ลำเลียงออก</a:t>
            </a:r>
            <a:r>
              <a:rPr lang="en-US" dirty="0"/>
              <a:t> (Outbound Logistics) </a:t>
            </a:r>
            <a:r>
              <a:rPr lang="th-TH" dirty="0"/>
              <a:t>การลำเลียงส่งสินค้าที่ผลิตแล้วออกสู่ตลาด เกี่ยวข้องกับงานคลังสินค้า การจัดการวัสดุ การกำหนดตารางการจัดส่ง</a:t>
            </a:r>
            <a:endParaRPr lang="en-US" dirty="0"/>
          </a:p>
          <a:p>
            <a:pPr>
              <a:buNone/>
            </a:pPr>
            <a:r>
              <a:rPr lang="en-US" dirty="0"/>
              <a:t>    </a:t>
            </a:r>
            <a:r>
              <a:rPr lang="th-TH" dirty="0" smtClean="0"/>
              <a:t>- การตลาด</a:t>
            </a:r>
            <a:r>
              <a:rPr lang="th-TH" dirty="0"/>
              <a:t>และการขาย</a:t>
            </a:r>
            <a:r>
              <a:rPr lang="en-US" dirty="0"/>
              <a:t> (Marketing and Sales) </a:t>
            </a:r>
            <a:r>
              <a:rPr lang="th-TH" dirty="0"/>
              <a:t>เป็นกิจกรรมที่เกี่ยวข้องกับการส่งเสริมการขาย ช่องทางการจำหน่าย การกำหนด</a:t>
            </a:r>
            <a:r>
              <a:rPr lang="th-TH" dirty="0" smtClean="0"/>
              <a:t>ราคา </a:t>
            </a:r>
            <a:r>
              <a:rPr lang="en-US" dirty="0"/>
              <a:t>    </a:t>
            </a:r>
            <a:endParaRPr lang="th-TH" dirty="0" smtClean="0"/>
          </a:p>
          <a:p>
            <a:pPr>
              <a:buNone/>
            </a:pPr>
            <a:r>
              <a:rPr lang="th-TH" dirty="0" smtClean="0"/>
              <a:t>	- การ</a:t>
            </a:r>
            <a:r>
              <a:rPr lang="th-TH" dirty="0"/>
              <a:t>บริการ</a:t>
            </a:r>
            <a:r>
              <a:rPr lang="en-US" dirty="0"/>
              <a:t> (Services) </a:t>
            </a:r>
            <a:r>
              <a:rPr lang="th-TH" dirty="0"/>
              <a:t>กิจกรรมการให้บริการลูกค้า เช่นการติดตั้ง การฝึกอบรม การบำรุงรักษา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โมเดลห่วงโซ่คุณค่า</a:t>
            </a:r>
            <a:r>
              <a:rPr lang="en-US" b="1" dirty="0" smtClean="0"/>
              <a:t> (Value Chain Model)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/>
              <a:t>2.  </a:t>
            </a:r>
            <a:r>
              <a:rPr lang="th-TH" b="1" dirty="0"/>
              <a:t>กิจกรรมสนับสนุน</a:t>
            </a:r>
            <a:r>
              <a:rPr lang="en-US" dirty="0"/>
              <a:t> (Support Activities)</a:t>
            </a:r>
          </a:p>
          <a:p>
            <a:pPr>
              <a:buNone/>
            </a:pPr>
            <a:r>
              <a:rPr lang="en-US" dirty="0"/>
              <a:t>    </a:t>
            </a:r>
            <a:r>
              <a:rPr lang="th-TH" dirty="0" smtClean="0"/>
              <a:t>- โครงสร้าง</a:t>
            </a:r>
            <a:r>
              <a:rPr lang="th-TH" dirty="0"/>
              <a:t>พื้นฐานของบริษัท</a:t>
            </a:r>
            <a:r>
              <a:rPr lang="en-US" dirty="0"/>
              <a:t> (Firm Infrastructure) </a:t>
            </a:r>
            <a:r>
              <a:rPr lang="th-TH" dirty="0"/>
              <a:t>กิจกรรมเกี่ยวกับการเงิน การบัญชี การจัดการ</a:t>
            </a:r>
            <a:r>
              <a:rPr lang="th-TH" dirty="0" smtClean="0"/>
              <a:t>ทั่วไป </a:t>
            </a:r>
          </a:p>
          <a:p>
            <a:pPr>
              <a:buNone/>
            </a:pPr>
            <a:r>
              <a:rPr lang="en-US" dirty="0"/>
              <a:t>    </a:t>
            </a:r>
            <a:r>
              <a:rPr lang="th-TH" dirty="0" smtClean="0"/>
              <a:t>- การ</a:t>
            </a:r>
            <a:r>
              <a:rPr lang="th-TH" dirty="0"/>
              <a:t>บริหารทรัพยากรมนุษย์</a:t>
            </a:r>
            <a:r>
              <a:rPr lang="en-US" dirty="0"/>
              <a:t> (Human Resource Management) </a:t>
            </a:r>
            <a:r>
              <a:rPr lang="th-TH" dirty="0"/>
              <a:t>กิจกรรมด้านการจัดหา การคัดเลือก การฝึกอบรมและพัฒนา</a:t>
            </a:r>
            <a:endParaRPr lang="en-US" dirty="0"/>
          </a:p>
          <a:p>
            <a:pPr>
              <a:buNone/>
            </a:pPr>
            <a:r>
              <a:rPr lang="en-US" dirty="0"/>
              <a:t>   </a:t>
            </a:r>
            <a:r>
              <a:rPr lang="th-TH" dirty="0" smtClean="0"/>
              <a:t>- การ</a:t>
            </a:r>
            <a:r>
              <a:rPr lang="th-TH" dirty="0"/>
              <a:t>พัฒนาเทคโนโลยี</a:t>
            </a:r>
            <a:r>
              <a:rPr lang="en-US" dirty="0"/>
              <a:t> (Technology Management) </a:t>
            </a:r>
            <a:r>
              <a:rPr lang="th-TH" dirty="0"/>
              <a:t>เกี่ยวกับงานด้านการวิจัยและพัฒนา</a:t>
            </a:r>
            <a:r>
              <a:rPr lang="en-US" dirty="0"/>
              <a:t>(R&amp;D) </a:t>
            </a:r>
            <a:r>
              <a:rPr lang="th-TH" dirty="0"/>
              <a:t>การสร้างนวัตกรรมของผลิตภัณฑ์และบริการ</a:t>
            </a:r>
            <a:endParaRPr lang="en-US" dirty="0"/>
          </a:p>
          <a:p>
            <a:pPr>
              <a:buNone/>
            </a:pPr>
            <a:r>
              <a:rPr lang="en-US" dirty="0"/>
              <a:t>    </a:t>
            </a:r>
            <a:r>
              <a:rPr lang="th-TH" dirty="0" smtClean="0"/>
              <a:t>- การ</a:t>
            </a:r>
            <a:r>
              <a:rPr lang="th-TH" dirty="0"/>
              <a:t>จัดหา</a:t>
            </a:r>
            <a:r>
              <a:rPr lang="en-US" dirty="0"/>
              <a:t> (Procurement) </a:t>
            </a:r>
            <a:r>
              <a:rPr lang="th-TH" dirty="0"/>
              <a:t>เกี่ยวข้องกับการซื้อปัจจัยการผลิต เช่น วัตถุดิบ อุปกรณ์ เครื่องจักร</a:t>
            </a:r>
            <a:endParaRPr lang="en-US" dirty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เทคโนโลยี</a:t>
            </a:r>
            <a:r>
              <a:rPr lang="th-TH" dirty="0" smtClean="0"/>
              <a:t>สารสนเทศกับ</a:t>
            </a:r>
            <a:r>
              <a:rPr lang="th-TH" dirty="0" smtClean="0"/>
              <a:t> การเปลี่ยนแปลงองค์การ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637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dirty="0" smtClean="0"/>
              <a:t>เทคโนโลยี</a:t>
            </a:r>
            <a:r>
              <a:rPr lang="th-TH" dirty="0"/>
              <a:t>สารสนเทศนำมาช่วยงานขององค์การให้บรรลุตามวัตถุประสงค์ และการเปลี่ยนแปลงองค์การใน</a:t>
            </a:r>
            <a:r>
              <a:rPr lang="en-US" dirty="0"/>
              <a:t> 4 </a:t>
            </a:r>
            <a:r>
              <a:rPr lang="th-TH" dirty="0"/>
              <a:t>ระดับ คือ</a:t>
            </a:r>
            <a:endParaRPr lang="en-US" dirty="0"/>
          </a:p>
          <a:p>
            <a:pPr lvl="1">
              <a:buNone/>
            </a:pPr>
            <a:r>
              <a:rPr lang="en-US" sz="3600" dirty="0"/>
              <a:t>1</a:t>
            </a:r>
            <a:r>
              <a:rPr lang="en-US" dirty="0"/>
              <a:t>. </a:t>
            </a:r>
            <a:r>
              <a:rPr lang="th-TH" dirty="0" smtClean="0"/>
              <a:t>การ</a:t>
            </a:r>
            <a:r>
              <a:rPr lang="th-TH" dirty="0"/>
              <a:t>ปรับเปลี่ยนระบบงานเดิมให้เป็น</a:t>
            </a:r>
            <a:r>
              <a:rPr lang="th-TH" dirty="0" smtClean="0"/>
              <a:t>ระบบงาน อัตโนมัติ</a:t>
            </a:r>
            <a:r>
              <a:rPr lang="en-US" dirty="0"/>
              <a:t> </a:t>
            </a:r>
            <a:r>
              <a:rPr lang="en-US" dirty="0" smtClean="0"/>
              <a:t>(</a:t>
            </a:r>
            <a:r>
              <a:rPr lang="en-US" dirty="0"/>
              <a:t>Automation) </a:t>
            </a:r>
          </a:p>
          <a:p>
            <a:pPr lvl="1">
              <a:buNone/>
            </a:pPr>
            <a:r>
              <a:rPr lang="en-US" dirty="0"/>
              <a:t>2.  </a:t>
            </a:r>
            <a:r>
              <a:rPr lang="th-TH" dirty="0" smtClean="0"/>
              <a:t>การ</a:t>
            </a:r>
            <a:r>
              <a:rPr lang="th-TH" dirty="0"/>
              <a:t>เปลี่ยนแปลงระดับกระบวนการปฏิบัติงาน</a:t>
            </a:r>
            <a:r>
              <a:rPr lang="en-US" dirty="0"/>
              <a:t> </a:t>
            </a:r>
            <a:r>
              <a:rPr lang="en-US" dirty="0" smtClean="0"/>
              <a:t> (</a:t>
            </a:r>
            <a:r>
              <a:rPr lang="en-US" dirty="0"/>
              <a:t>Rationalization of Procedures</a:t>
            </a:r>
            <a:r>
              <a:rPr lang="en-US" dirty="0" smtClean="0"/>
              <a:t>)</a:t>
            </a:r>
          </a:p>
          <a:p>
            <a:pPr lvl="1">
              <a:buNone/>
            </a:pPr>
            <a:r>
              <a:rPr lang="en-US" dirty="0" smtClean="0"/>
              <a:t>3. </a:t>
            </a:r>
            <a:r>
              <a:rPr lang="th-TH" dirty="0" smtClean="0"/>
              <a:t> </a:t>
            </a:r>
            <a:r>
              <a:rPr lang="th-TH" dirty="0" smtClean="0"/>
              <a:t>ก</a:t>
            </a:r>
            <a:r>
              <a:rPr lang="th-TH" dirty="0" smtClean="0"/>
              <a:t>าร</a:t>
            </a:r>
            <a:r>
              <a:rPr lang="th-TH" dirty="0" smtClean="0"/>
              <a:t>ออกแบบระบบงานใหม่</a:t>
            </a:r>
            <a:r>
              <a:rPr lang="en-US" dirty="0" smtClean="0"/>
              <a:t> </a:t>
            </a:r>
            <a:r>
              <a:rPr lang="en-US" dirty="0" smtClean="0"/>
              <a:t> (</a:t>
            </a:r>
            <a:r>
              <a:rPr lang="en-US" dirty="0" smtClean="0"/>
              <a:t>Business Process Reengineering : BPR) </a:t>
            </a:r>
          </a:p>
          <a:p>
            <a:pPr lvl="1">
              <a:buNone/>
            </a:pPr>
            <a:r>
              <a:rPr lang="en-US" dirty="0" smtClean="0"/>
              <a:t>4.  </a:t>
            </a:r>
            <a:r>
              <a:rPr lang="th-TH" dirty="0" smtClean="0"/>
              <a:t>การ</a:t>
            </a:r>
            <a:r>
              <a:rPr lang="th-TH" dirty="0" smtClean="0"/>
              <a:t>เปลี่ยนกระบวนทัศน์</a:t>
            </a:r>
            <a:r>
              <a:rPr lang="en-US" dirty="0" smtClean="0"/>
              <a:t> (Paradigm Shifts)  </a:t>
            </a:r>
            <a:r>
              <a:rPr lang="en-US" dirty="0"/>
              <a:t> </a:t>
            </a:r>
            <a:endParaRPr lang="th-TH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>ผลกระทบของเทคโนโลยีสารสนเทศ</a:t>
            </a:r>
            <a:r>
              <a:rPr lang="en-US" b="1" dirty="0" smtClean="0"/>
              <a:t> (IT) </a:t>
            </a:r>
            <a:r>
              <a:rPr lang="th-TH" b="1" dirty="0" smtClean="0"/>
              <a:t>ต่อการ</a:t>
            </a:r>
            <a:r>
              <a:rPr lang="th-TH" b="1" dirty="0" smtClean="0"/>
              <a:t>แข่งขัน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</a:t>
            </a:r>
            <a:r>
              <a:rPr lang="th-TH" dirty="0"/>
              <a:t>.</a:t>
            </a:r>
            <a:r>
              <a:rPr lang="en-US" dirty="0"/>
              <a:t>  </a:t>
            </a:r>
            <a:r>
              <a:rPr lang="th-TH" dirty="0"/>
              <a:t>การเปลี่ยนแปลงโครงสร้างอุตสาหกรรม มีผลต่อการเปลี่ยนแปลงโครงสร้างอุตสาหกรรม รูปแบบของการดำเนินงาน</a:t>
            </a:r>
            <a:endParaRPr lang="en-US" dirty="0"/>
          </a:p>
          <a:p>
            <a:pPr>
              <a:buNone/>
            </a:pPr>
            <a:r>
              <a:rPr lang="en-US" dirty="0"/>
              <a:t>2.  </a:t>
            </a:r>
            <a:r>
              <a:rPr lang="th-TH" dirty="0"/>
              <a:t>การใช้ไอทีช่วยให้มีการดำเนินงานที่ดีเหนือคู่แข่งขัน ช่วยลดต้นทุนทำให้การดำเนินงานในองค์การมีประสิทธิภาพมากขึ้น เกิดความแตกต่างให้สินค้าและบริการ การสร้างนวัตกรรมใหม่</a:t>
            </a:r>
            <a:endParaRPr lang="en-US" dirty="0"/>
          </a:p>
          <a:p>
            <a:pPr>
              <a:buNone/>
            </a:pPr>
            <a:r>
              <a:rPr lang="en-US" dirty="0"/>
              <a:t>3.  </a:t>
            </a:r>
            <a:r>
              <a:rPr lang="th-TH" dirty="0"/>
              <a:t>การใช้ไอทีในการสร้างธุรกิจใหม่ เช่น การทำธุรกิจโดยใช้ประโยชน์จากอินเตอร์เน็ตเพื่อให้ลูกค้าสามารถเลือกซื้อและดาวน์โหลด ผ่านอินเตอร์เน็ตได้</a:t>
            </a:r>
            <a:endParaRPr lang="en-US" dirty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>ความสัมพันธ์ระหว่างแผนกลยุทธ์ธุรกิจ </a:t>
            </a:r>
            <a:r>
              <a:rPr lang="th-TH" b="1" dirty="0" smtClean="0"/>
              <a:t/>
            </a:r>
            <a:br>
              <a:rPr lang="th-TH" b="1" dirty="0" smtClean="0"/>
            </a:br>
            <a:r>
              <a:rPr lang="th-TH" b="1" dirty="0" smtClean="0"/>
              <a:t>และ</a:t>
            </a:r>
            <a:r>
              <a:rPr lang="th-TH" b="1" dirty="0" err="1" smtClean="0"/>
              <a:t>แผนกล</a:t>
            </a:r>
            <a:r>
              <a:rPr lang="th-TH" b="1" dirty="0" smtClean="0"/>
              <a:t>ยุทธ์ระบบ</a:t>
            </a:r>
            <a:r>
              <a:rPr lang="th-TH" b="1" dirty="0" smtClean="0"/>
              <a:t>สารสนเทศ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/>
              <a:t>	</a:t>
            </a:r>
            <a:r>
              <a:rPr lang="th-TH" dirty="0" smtClean="0"/>
              <a:t>	</a:t>
            </a:r>
            <a:r>
              <a:rPr lang="th-TH" dirty="0" smtClean="0"/>
              <a:t>แผน</a:t>
            </a:r>
            <a:r>
              <a:rPr lang="th-TH" dirty="0"/>
              <a:t>กลยุทธ์ธุรกิจ</a:t>
            </a:r>
            <a:r>
              <a:rPr lang="en-US" dirty="0"/>
              <a:t> (Business Strategy) </a:t>
            </a:r>
            <a:r>
              <a:rPr lang="th-TH" dirty="0"/>
              <a:t>เป็นแนวทางในการกำหนดทิศทางของแผนกลยุทธ์ระบบสารสนเทศ ในขณะที่แผนกลยุทธ์ระบบสารสนเทศ</a:t>
            </a:r>
            <a:r>
              <a:rPr lang="en-US" dirty="0"/>
              <a:t> (IS) </a:t>
            </a:r>
            <a:r>
              <a:rPr lang="th-TH" dirty="0"/>
              <a:t>เป็นเครื่องชี้ทิศทางแผนการพัฒนา เทคโนโลยีสารสนเทศ</a:t>
            </a:r>
            <a:r>
              <a:rPr lang="en-US" dirty="0"/>
              <a:t> (IT) </a:t>
            </a:r>
            <a:r>
              <a:rPr lang="th-TH" dirty="0"/>
              <a:t>ให้เกิดประโยชน์สูงสุดต่อองค์การ</a:t>
            </a:r>
            <a:endParaRPr lang="en-US" dirty="0"/>
          </a:p>
          <a:p>
            <a:endParaRPr lang="th-TH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>ข้อแนะนำในการใช้เทคโนโลยี</a:t>
            </a:r>
            <a:r>
              <a:rPr lang="th-TH" b="1" dirty="0" smtClean="0"/>
              <a:t>สารสนเทศ</a:t>
            </a:r>
            <a:br>
              <a:rPr lang="th-TH" b="1" dirty="0" smtClean="0"/>
            </a:br>
            <a:r>
              <a:rPr lang="th-TH" b="1" dirty="0" smtClean="0"/>
              <a:t>สร้าง</a:t>
            </a:r>
            <a:r>
              <a:rPr lang="th-TH" b="1" dirty="0" smtClean="0"/>
              <a:t>ความได้เปรียบในการ</a:t>
            </a:r>
            <a:r>
              <a:rPr lang="th-TH" b="1" dirty="0" smtClean="0"/>
              <a:t>แข่งขัน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itchFamily="2" charset="2"/>
              <a:buChar char="v"/>
            </a:pPr>
            <a:r>
              <a:rPr lang="en-US" dirty="0"/>
              <a:t> </a:t>
            </a:r>
            <a:r>
              <a:rPr lang="th-TH" dirty="0" smtClean="0"/>
              <a:t>พิจารณา</a:t>
            </a:r>
            <a:r>
              <a:rPr lang="th-TH" dirty="0"/>
              <a:t>กระบวนการทำงานก่อนนำระบบสารสนเทศมาติดตั้ง</a:t>
            </a:r>
            <a:endParaRPr lang="en-US" dirty="0"/>
          </a:p>
          <a:p>
            <a:pPr lvl="1">
              <a:buFont typeface="Wingdings" pitchFamily="2" charset="2"/>
              <a:buChar char="v"/>
            </a:pPr>
            <a:r>
              <a:rPr lang="en-US" dirty="0"/>
              <a:t> </a:t>
            </a:r>
            <a:r>
              <a:rPr lang="th-TH" dirty="0" smtClean="0"/>
              <a:t>พัฒนา</a:t>
            </a:r>
            <a:r>
              <a:rPr lang="th-TH" dirty="0"/>
              <a:t>ผลงานชิ้นต่อไปก่อนที่จะนำผลงานในปัจจุบันออกสู่ตลาด</a:t>
            </a:r>
            <a:endParaRPr lang="en-US" dirty="0"/>
          </a:p>
          <a:p>
            <a:pPr lvl="1">
              <a:buFont typeface="Wingdings" pitchFamily="2" charset="2"/>
              <a:buChar char="v"/>
            </a:pPr>
            <a:r>
              <a:rPr lang="en-US" dirty="0"/>
              <a:t> </a:t>
            </a:r>
            <a:r>
              <a:rPr lang="th-TH" dirty="0" smtClean="0"/>
              <a:t>การ</a:t>
            </a:r>
            <a:r>
              <a:rPr lang="th-TH" dirty="0"/>
              <a:t>ใช้ระบบสารสนเทศจะต้องสร้างมูลค่าเพิ่มให้กับสินค้า และบริการของหน่วยงาน</a:t>
            </a:r>
            <a:endParaRPr lang="en-US" dirty="0"/>
          </a:p>
          <a:p>
            <a:pPr lvl="1">
              <a:buFont typeface="Wingdings" pitchFamily="2" charset="2"/>
              <a:buChar char="v"/>
            </a:pPr>
            <a:r>
              <a:rPr lang="en-US" dirty="0"/>
              <a:t> </a:t>
            </a:r>
            <a:r>
              <a:rPr lang="th-TH" dirty="0" smtClean="0"/>
              <a:t>ให้</a:t>
            </a:r>
            <a:r>
              <a:rPr lang="th-TH" dirty="0"/>
              <a:t>เจ้าหน้าที่สารสนเทศมีโอกาสแลกเปลี่ยนกับเจ้าหน้าที่แผนกอื่น ๆ รวมทั้งลูกค้า </a:t>
            </a:r>
            <a:r>
              <a:rPr lang="th-TH" dirty="0" err="1"/>
              <a:t>ซัพ</a:t>
            </a:r>
            <a:r>
              <a:rPr lang="th-TH" dirty="0"/>
              <a:t>พลาย</a:t>
            </a:r>
            <a:r>
              <a:rPr lang="th-TH" dirty="0" err="1"/>
              <a:t>เออร์</a:t>
            </a:r>
            <a:r>
              <a:rPr lang="th-TH" dirty="0"/>
              <a:t> และพนักงานขาย</a:t>
            </a:r>
            <a:r>
              <a:rPr lang="en-US" dirty="0"/>
              <a:t> 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u="sng" dirty="0" smtClean="0"/>
              <a:t>ความสัมพันธ์ระหว่างแผนกลยุทธ์</a:t>
            </a:r>
            <a:r>
              <a:rPr lang="th-TH" b="1" u="sng" dirty="0" smtClean="0"/>
              <a:t>ธุรกิจ</a:t>
            </a:r>
            <a:br>
              <a:rPr lang="th-TH" b="1" u="sng" dirty="0" smtClean="0"/>
            </a:br>
            <a:r>
              <a:rPr lang="th-TH" b="1" u="sng" dirty="0" smtClean="0"/>
              <a:t>และ</a:t>
            </a:r>
            <a:r>
              <a:rPr lang="th-TH" b="1" u="sng" dirty="0" smtClean="0"/>
              <a:t>แผนกลยุทธ์ระบบสารสนเทศ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       </a:t>
            </a:r>
            <a:r>
              <a:rPr lang="th-TH" dirty="0" smtClean="0"/>
              <a:t>แผนกลยุทธ์ธุรกิจ จะเป็นแนวทางในการกำหนดทิศทางของแผนกลยุทธ์ระบบสารสนเทศ ในขณะที่แผนกลยุทธ์ระบบสารสนเทศเป็นเครื่องชี้ทิศทางแผนพัฒนาเทคโนโลยีสารสนเทศให้เกิดประโยชน์สูงสุดต่อองค์การ ทั้งนี้</a:t>
            </a:r>
            <a:r>
              <a:rPr lang="th-TH" dirty="0" err="1" smtClean="0"/>
              <a:t>แผนกล</a:t>
            </a:r>
            <a:r>
              <a:rPr lang="th-TH" dirty="0" smtClean="0"/>
              <a:t>ยุทธ์ระบบสารสนเทศจะเน้นถึงความต้องการสารสนเทศขององค์การและถูกกำหนดให้มีทิศทางที่สอดคล้องแลสนับสนุนกลยุทธ์ทางธุรกิจขององค์การ ตลอดจนตอบสนองต่อความต้องการและเป้าหมายของธุรกิจที่กำหนดไว้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      </a:t>
            </a:r>
            <a:endParaRPr lang="th-TH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>ระบบบริหารคลังสินค้าอัตโนมัติ </a:t>
            </a:r>
            <a:r>
              <a:rPr lang="th-TH" b="1" dirty="0" smtClean="0"/>
              <a:t/>
            </a:r>
            <a:br>
              <a:rPr lang="th-TH" b="1" dirty="0" smtClean="0"/>
            </a:br>
            <a:r>
              <a:rPr lang="th-TH" b="1" dirty="0" smtClean="0"/>
              <a:t>และ</a:t>
            </a:r>
            <a:r>
              <a:rPr lang="th-TH" b="1" dirty="0" smtClean="0"/>
              <a:t>ระบบการวางแผนการผลิต</a:t>
            </a:r>
            <a:r>
              <a:rPr lang="en-US" b="1" dirty="0" smtClean="0"/>
              <a:t> 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 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        </a:t>
            </a:r>
            <a:r>
              <a:rPr lang="th-TH" dirty="0" smtClean="0"/>
              <a:t>ระบบบริหารคลังสินค้าอัตโนมัติช่วยให้การจัดเก็บวัตถุดิบในคลังมีจำนวนที่เหมาะสม ช่วยลดค่าใช้จ่ายในการบริหารวัสดุคงคลัง สำหรับระบบวางแผนการผลิตถูกนำมาช่วยในกระบวนการผลิตเพื่อให้ได้สินค้าที่มีคุณภาพและใช้เวลาในการผลิตน้อยลง </a:t>
            </a:r>
            <a:endParaRPr lang="en-US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ระบบเชื่อมโยงเครือข่ายระหว่างพันธมิตร</a:t>
            </a:r>
            <a:r>
              <a:rPr lang="en-US" b="1" dirty="0" smtClean="0"/>
              <a:t> 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 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        </a:t>
            </a:r>
            <a:r>
              <a:rPr lang="th-TH" dirty="0" smtClean="0"/>
              <a:t>เทคโนโลยีสารสนเทศถูกนำมาเป็นเครื่องมือในการเชื่อมโยงธุรกิจขององค์การกับบริษัทพันธมิตรเข้าด้วยกัน </a:t>
            </a:r>
            <a:endParaRPr lang="en-US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ระบบฐานข้อมูลลูกค้า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       </a:t>
            </a:r>
            <a:r>
              <a:rPr lang="th-TH" dirty="0" smtClean="0"/>
              <a:t>การพัฒนาข้อมูลลูกค้าจะช่วยให้วา</a:t>
            </a:r>
            <a:r>
              <a:rPr lang="th-TH" dirty="0" err="1" smtClean="0"/>
              <a:t>มารถ</a:t>
            </a:r>
            <a:r>
              <a:rPr lang="th-TH" dirty="0" smtClean="0"/>
              <a:t>เจาะกลุ่มลูกค้าได้ โดยข้อมูลลูกค้าอาจได้มาจากหลาย</a:t>
            </a:r>
            <a:r>
              <a:rPr lang="th-TH" dirty="0" smtClean="0"/>
              <a:t>แห่ง</a:t>
            </a:r>
            <a:endParaRPr lang="en-US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ระบบบริการหลังการขาย</a:t>
            </a:r>
            <a:r>
              <a:rPr lang="en-US" b="1" dirty="0" smtClean="0"/>
              <a:t> </a:t>
            </a:r>
            <a:r>
              <a:rPr lang="en-US" b="1" smtClean="0"/>
              <a:t>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       </a:t>
            </a:r>
            <a:r>
              <a:rPr lang="th-TH" dirty="0" smtClean="0"/>
              <a:t>เป็นระบบสำหรับติดตามปัญหาของลูกค้าในการใช้สินค้าหรือการบริการขององค์การ ข้อมูลต่างๆจากลูกค้าไม่ว่าจะเป็นคำร้องเรียน ปัญหาที่เกิดขึ้น หรือข้อคิดเห็นนั้นจะช่วยให้ฝ่ายการตลาดนำไปใช้ในการออกแบบผลิตภัณฑ์หรือการบริการให้ขึ้นกว่าเดิม หรืออาจเป็นแนวคิดสำหรับผลิตภัณฑ์หรือการบริการใหม่ๆได้</a:t>
            </a:r>
            <a:r>
              <a:rPr lang="en-US" dirty="0" smtClean="0"/>
              <a:t>   </a:t>
            </a:r>
            <a:br>
              <a:rPr lang="en-US" dirty="0" smtClean="0"/>
            </a:br>
            <a:r>
              <a:rPr lang="en-US" dirty="0" smtClean="0"/>
              <a:t>    </a:t>
            </a:r>
            <a:r>
              <a:rPr lang="th-TH" dirty="0" smtClean="0"/>
              <a:t>การวางแผนกลยุทธ์ระบบสารสนเทศจำเป็นต้องอาศัยการประสานความร่วมมือ ระดมความคิดและรวบรวมข้อมูล สารสนเทศจากผู้บริหารของส่วนงานต่างๆ ในองค์การ เพื่อนำมาจัดทำแผนกลยุทธ์ระบบสารสนเทศที่สามารถช่วยให้องค์การบรรลุเป้าหมายที่วางไว้ในแผนกลยุทธ์ธุรกิจ </a:t>
            </a: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เทคโนโลยีสารสนเทศกับ การเปลี่ยนแปลงองค์การ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</a:t>
            </a:r>
            <a:r>
              <a:rPr lang="en-US" dirty="0"/>
              <a:t>. </a:t>
            </a:r>
            <a:r>
              <a:rPr lang="th-TH" b="1" dirty="0" smtClean="0"/>
              <a:t>การ</a:t>
            </a:r>
            <a:r>
              <a:rPr lang="th-TH" b="1" dirty="0"/>
              <a:t>ปรับเปลี่ยนระบบงานเดิมให้เป็นระบบงานอัตโนมัติ</a:t>
            </a:r>
            <a:r>
              <a:rPr lang="en-US" dirty="0"/>
              <a:t> (Automation) </a:t>
            </a:r>
            <a:r>
              <a:rPr lang="th-TH" dirty="0"/>
              <a:t>โดยองค์การนำเอาเทคโนโลยีสารสนเทศมาช่วยให้พนักงานสามารถทำงานได้อย่างสะดวก รวดเร็ว ลดความผิดพลาดของข้อมูล หรือความผิดพลาดจากการคำนวณ ทำให้การทำงานมีประสิทธิภาพ</a:t>
            </a:r>
            <a:r>
              <a:rPr lang="th-TH" dirty="0" smtClean="0"/>
              <a:t>เพิ่มขึ้น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เทคโนโลยีสารสนเทศกับ การเปลี่ยนแปลงองค์การ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2</a:t>
            </a:r>
            <a:r>
              <a:rPr lang="en-US" dirty="0"/>
              <a:t>. </a:t>
            </a:r>
            <a:r>
              <a:rPr lang="th-TH" b="1" dirty="0" smtClean="0"/>
              <a:t>การ</a:t>
            </a:r>
            <a:r>
              <a:rPr lang="th-TH" b="1" dirty="0"/>
              <a:t>เปลี่ยนแปลงระดับกระบวนการปฏิบัติงาน</a:t>
            </a:r>
            <a:r>
              <a:rPr lang="en-US" dirty="0"/>
              <a:t> (Rationalization of Procedures) </a:t>
            </a:r>
            <a:r>
              <a:rPr lang="th-TH" dirty="0"/>
              <a:t>ระบบช่วยให้มองเห็นกระบวนการปฏิบัติงานที่ไม่คล่องตัวทำให้องค์การจำเป็นต้องปรับปรุงระเบียบปฏิบัติ</a:t>
            </a:r>
            <a:r>
              <a:rPr lang="en-US" dirty="0"/>
              <a:t> (Standard Operating Procedures)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เทคโนโลยีสารสนเทศกับ การเปลี่ยนแปลงองค์การ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3</a:t>
            </a:r>
            <a:r>
              <a:rPr lang="en-US" dirty="0"/>
              <a:t>. </a:t>
            </a:r>
            <a:r>
              <a:rPr lang="th-TH" b="1" dirty="0" smtClean="0"/>
              <a:t>การ</a:t>
            </a:r>
            <a:r>
              <a:rPr lang="th-TH" b="1" dirty="0"/>
              <a:t>ออกแบบระบบงานใหม่</a:t>
            </a:r>
            <a:r>
              <a:rPr lang="en-US" dirty="0"/>
              <a:t> (Business Process Reengineering : BPR)  </a:t>
            </a:r>
            <a:r>
              <a:rPr lang="th-TH" dirty="0"/>
              <a:t>เป็นการคิดใหม่</a:t>
            </a:r>
            <a:r>
              <a:rPr lang="en-US" dirty="0"/>
              <a:t>(Rethinking) </a:t>
            </a:r>
            <a:r>
              <a:rPr lang="th-TH" dirty="0"/>
              <a:t>และออกแบบกระบวนการทางธุรกิจใหม่ทั้งหมด</a:t>
            </a:r>
            <a:r>
              <a:rPr lang="en-US" dirty="0"/>
              <a:t> (Radical Redesign) </a:t>
            </a:r>
            <a:r>
              <a:rPr lang="th-TH" dirty="0"/>
              <a:t>เป็นการปรับปรุงคุณภาพและการบริการให้ดีขึ้น มีความรวดเร็วในการดำเนินงาน ช่วยลดค่าใช้จ่ายและสามารถทำงานได้อย่างคล่องตัว ปรับลดขั้นตอนที่ไม่จำเป็น</a:t>
            </a:r>
            <a:r>
              <a:rPr lang="th-TH" dirty="0" smtClean="0"/>
              <a:t>ออก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เทคโนโลยีสารสนเทศกับ การเปลี่ยนแปลงองค์การ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4</a:t>
            </a:r>
            <a:r>
              <a:rPr lang="en-US" dirty="0"/>
              <a:t>. </a:t>
            </a:r>
            <a:r>
              <a:rPr lang="th-TH" b="1" dirty="0" smtClean="0"/>
              <a:t>การ</a:t>
            </a:r>
            <a:r>
              <a:rPr lang="th-TH" b="1" dirty="0"/>
              <a:t>เปลี่ยนกระบวนทัศน์</a:t>
            </a:r>
            <a:r>
              <a:rPr lang="en-US" dirty="0"/>
              <a:t> (Paradigm Shifts) </a:t>
            </a:r>
            <a:r>
              <a:rPr lang="th-TH" dirty="0"/>
              <a:t>การเปลี่ยนแปลงที่มีต่อทั้งองค์การไม่จำกัดขอบเขตอยู่เฉพาะบางส่วนขององค์การ การเปลี่ยนแนวคิดในการดำเนินธุรกิจ เกี่ยวกับลูกค้า สินค้า บริการ หรือรูปแบบการดำเนินธุรกิจโดยไม่ยึดกับกรอบแนวคิดเดิมๆ เช่น บริษัทผลิตและจำหน่ายยา นำเอาระบบเกี่ยวกับคลังสินค้าที่เรียกว่า</a:t>
            </a:r>
            <a:r>
              <a:rPr lang="en-US" dirty="0"/>
              <a:t> "Stockless Inventory" </a:t>
            </a:r>
            <a:r>
              <a:rPr lang="th-TH" dirty="0"/>
              <a:t>มาให้บริการลูกค้าที่เป็นสมาชิก เช่น โรงพยาบาล ระบบนี้ช่วยให้สมาชิกไม่จำเป็นต้องสั่งยาและเครื่องเวชภัณฑ์มาเก็บสำรองไว้จำนวนมาก สามารถสั่งซื้อผ่านเทอร์มินอลที่บริษัทฯ นำมาติดตั้งไว้ให้และสามารถรับยาที่สั่งซื้อได้ทุกวันทำการ</a:t>
            </a:r>
            <a:endParaRPr lang="en-US" dirty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โมเดลแรงผลักดันในการแข่งขันของ</a:t>
            </a:r>
            <a:r>
              <a:rPr lang="th-TH" b="1" dirty="0" err="1"/>
              <a:t>พอร์เตอร์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51520" y="1556792"/>
            <a:ext cx="8686800" cy="48531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/>
              <a:t>      </a:t>
            </a:r>
            <a:r>
              <a:rPr lang="th-TH" sz="2400" dirty="0" smtClean="0"/>
              <a:t>ไม</a:t>
            </a:r>
            <a:r>
              <a:rPr lang="th-TH" sz="2400" dirty="0" err="1"/>
              <a:t>เคิล</a:t>
            </a:r>
            <a:r>
              <a:rPr lang="th-TH" sz="2400" dirty="0"/>
              <a:t> อี.</a:t>
            </a:r>
            <a:r>
              <a:rPr lang="th-TH" sz="2400" dirty="0" err="1"/>
              <a:t>พอร์เตอร์</a:t>
            </a:r>
            <a:r>
              <a:rPr lang="th-TH" sz="2400" dirty="0"/>
              <a:t> ได้วิเคราะห์สภาวะการแข่งขัน</a:t>
            </a:r>
            <a:r>
              <a:rPr lang="en-US" sz="2400" dirty="0"/>
              <a:t> (Competitive Analysis Model) </a:t>
            </a:r>
            <a:r>
              <a:rPr lang="th-TH" sz="2400" dirty="0"/>
              <a:t>โดยองค์การจะประสบแรงผลักดันในการแข่งขัน</a:t>
            </a:r>
            <a:r>
              <a:rPr lang="en-US" sz="2400" dirty="0"/>
              <a:t> (Competitive Forces) </a:t>
            </a:r>
            <a:r>
              <a:rPr lang="th-TH" sz="2400" dirty="0"/>
              <a:t>ดังนี้</a:t>
            </a:r>
            <a:endParaRPr lang="en-US" sz="2400" dirty="0"/>
          </a:p>
          <a:p>
            <a:pPr lvl="1">
              <a:buNone/>
            </a:pPr>
            <a:r>
              <a:rPr lang="en-US" sz="2000" dirty="0" smtClean="0"/>
              <a:t>	</a:t>
            </a:r>
            <a:r>
              <a:rPr lang="en-US" sz="2400" dirty="0" smtClean="0"/>
              <a:t>1</a:t>
            </a:r>
            <a:r>
              <a:rPr lang="en-US" sz="2400" dirty="0"/>
              <a:t>.  </a:t>
            </a:r>
            <a:r>
              <a:rPr lang="th-TH" sz="2400" dirty="0" smtClean="0"/>
              <a:t>อุปสรรค</a:t>
            </a:r>
            <a:r>
              <a:rPr lang="th-TH" sz="2400" dirty="0"/>
              <a:t>จากผู้แข่งขันรายใหม่ที่ก้าวเข้ามาในอุตสาหกรรม</a:t>
            </a:r>
            <a:r>
              <a:rPr lang="en-US" sz="2400" dirty="0"/>
              <a:t> (Threat of Entry of New Competitors)</a:t>
            </a:r>
            <a:br>
              <a:rPr lang="en-US" sz="2400" dirty="0"/>
            </a:br>
            <a:r>
              <a:rPr lang="en-US" sz="2400" dirty="0" smtClean="0"/>
              <a:t>2</a:t>
            </a:r>
            <a:r>
              <a:rPr lang="en-US" sz="2400" dirty="0"/>
              <a:t>.  </a:t>
            </a:r>
            <a:r>
              <a:rPr lang="th-TH" sz="2400" dirty="0" smtClean="0"/>
              <a:t>อำนาจ</a:t>
            </a:r>
            <a:r>
              <a:rPr lang="th-TH" sz="2400" dirty="0"/>
              <a:t>ในการต่อรองของผู้ขายปัจจัยการผลิต</a:t>
            </a:r>
            <a:r>
              <a:rPr lang="en-US" sz="2400" dirty="0"/>
              <a:t> (Bargaining Power of Suppliers</a:t>
            </a:r>
            <a:r>
              <a:rPr lang="en-US" sz="2400" dirty="0" smtClean="0"/>
              <a:t>)</a:t>
            </a:r>
          </a:p>
          <a:p>
            <a:pPr lvl="1">
              <a:buNone/>
            </a:pPr>
            <a:r>
              <a:rPr lang="en-US" sz="2400" dirty="0" smtClean="0"/>
              <a:t>	3.  </a:t>
            </a:r>
            <a:r>
              <a:rPr lang="th-TH" sz="2400" dirty="0" smtClean="0"/>
              <a:t>การแข่งขันในวงการอุตสาหกรรม</a:t>
            </a:r>
            <a:r>
              <a:rPr lang="en-US" sz="2400" dirty="0" smtClean="0"/>
              <a:t> (Rivalry Among Excising Competitors) </a:t>
            </a:r>
          </a:p>
          <a:p>
            <a:pPr lvl="1">
              <a:buNone/>
            </a:pPr>
            <a:r>
              <a:rPr lang="en-US" sz="2400" dirty="0" smtClean="0"/>
              <a:t>	4.  </a:t>
            </a:r>
            <a:r>
              <a:rPr lang="th-TH" sz="2400" dirty="0" smtClean="0"/>
              <a:t>อำนาจการต่อรองของผู้ซื้อหรือลูกค้า</a:t>
            </a:r>
            <a:r>
              <a:rPr lang="en-US" sz="2400" dirty="0" smtClean="0"/>
              <a:t> (Bargaining Power of Buyers/Customers) </a:t>
            </a:r>
          </a:p>
          <a:p>
            <a:pPr lvl="1">
              <a:buNone/>
            </a:pPr>
            <a:r>
              <a:rPr lang="en-US" sz="2400" dirty="0" smtClean="0"/>
              <a:t>	5.   </a:t>
            </a:r>
            <a:r>
              <a:rPr lang="th-TH" sz="2400" dirty="0" smtClean="0"/>
              <a:t>สินค้าหรือบริการทดแทน</a:t>
            </a:r>
            <a:r>
              <a:rPr lang="en-US" sz="2400" dirty="0" smtClean="0"/>
              <a:t> (Threat of Substitute Products/Services) 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โมเดลแรงผลักดันในการแข่งขันของ</a:t>
            </a:r>
            <a:r>
              <a:rPr lang="th-TH" b="1" dirty="0" err="1"/>
              <a:t>พอร์เตอร์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</a:t>
            </a:r>
            <a:r>
              <a:rPr lang="en-US" dirty="0"/>
              <a:t>.  </a:t>
            </a:r>
            <a:r>
              <a:rPr lang="th-TH" b="1" dirty="0" smtClean="0"/>
              <a:t>อุปสรรค</a:t>
            </a:r>
            <a:r>
              <a:rPr lang="th-TH" b="1" dirty="0"/>
              <a:t>จากผู้แข่งขันรายใหม่ที่ก้าวเข้ามา</a:t>
            </a:r>
            <a:r>
              <a:rPr lang="th-TH" b="1" dirty="0" smtClean="0"/>
              <a:t>ในอุตสาหกรรม</a:t>
            </a:r>
            <a:r>
              <a:rPr lang="en-US" dirty="0"/>
              <a:t> (Threat of Entry of New Competitors)</a:t>
            </a:r>
            <a:br>
              <a:rPr lang="en-US" dirty="0"/>
            </a:br>
            <a:r>
              <a:rPr lang="th-TH" dirty="0" smtClean="0"/>
              <a:t>	การ</a:t>
            </a:r>
            <a:r>
              <a:rPr lang="th-TH" dirty="0"/>
              <a:t>เข้าสู่อุตสาหกรรมของผู้แข่งขันรายใหม่จะส่งผลกระทบต่อส่วนแบ่งตลาด และเพิ่มความรุนแรงในการแข่งขัน บริษัทเดิมในอุตสาหกรรมนั้น พยายามสร้างสิ่งกีดขวางหรืออุปสรรคในการเข้าสู่อุตสาหกรรมเพื่อต่อต้านผู้แข่งขันรายใหม่ทำให้เข้าสู่อุตสาหกรรมได้ยาก เนื่องจากผู้แข่งขันรายใหม่ต้องใช้เงินลงทุนที่สูง</a:t>
            </a:r>
            <a:r>
              <a:rPr lang="th-TH" dirty="0" smtClean="0"/>
              <a:t>มาก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โมเดลแรงผลักดันในการแข่งขันของ</a:t>
            </a:r>
            <a:r>
              <a:rPr lang="th-TH" b="1" dirty="0" err="1"/>
              <a:t>พอร์เตอร์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 </a:t>
            </a:r>
            <a:r>
              <a:rPr lang="en-US" dirty="0" smtClean="0"/>
              <a:t>2</a:t>
            </a:r>
            <a:r>
              <a:rPr lang="en-US" dirty="0"/>
              <a:t>. </a:t>
            </a:r>
            <a:r>
              <a:rPr lang="th-TH" b="1" dirty="0" smtClean="0"/>
              <a:t>อำนาจ</a:t>
            </a:r>
            <a:r>
              <a:rPr lang="th-TH" b="1" dirty="0"/>
              <a:t>ในการต่อรองของผู้ขายปัจจัยการผลิต</a:t>
            </a:r>
            <a:r>
              <a:rPr lang="en-US" dirty="0"/>
              <a:t> (Bargaining Power of Suppliers)</a:t>
            </a:r>
            <a:br>
              <a:rPr lang="en-US" dirty="0"/>
            </a:br>
            <a:r>
              <a:rPr lang="th-TH" dirty="0" smtClean="0"/>
              <a:t>	ผู้ขาย</a:t>
            </a:r>
            <a:r>
              <a:rPr lang="th-TH" dirty="0"/>
              <a:t>ปัจจัยการผลิตจะมีผลกระทบต่อความสามารถในการทำกำไรขององค์การ ทำให้ราคาของปัจจัยในการผลิต และราคาสินค้าสูงขึ้น ผู้ขายปัจจัยการผลิตที่มีอำนาจการต่อรอง ซึ่งการกำหนดราคาขายขึ้นอยู่กับผู้ผลิต</a:t>
            </a:r>
            <a:r>
              <a:rPr lang="th-TH" dirty="0" smtClean="0"/>
              <a:t>สินค้า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239</Words>
  <Application>Microsoft Office PowerPoint</Application>
  <PresentationFormat>นำเสนอทางหน้าจอ (4:3)</PresentationFormat>
  <Paragraphs>86</Paragraphs>
  <Slides>27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27</vt:i4>
      </vt:variant>
    </vt:vector>
  </HeadingPairs>
  <TitlesOfParts>
    <vt:vector size="28" baseType="lpstr">
      <vt:lpstr>ชุดรูปแบบของ Office</vt:lpstr>
      <vt:lpstr>บทที่ 14  ระบบสารสนเทศ กับการเปลี่ยนแปลงองค์การ </vt:lpstr>
      <vt:lpstr>เทคโนโลยีสารสนเทศกับ การเปลี่ยนแปลงองค์การ</vt:lpstr>
      <vt:lpstr>เทคโนโลยีสารสนเทศกับ การเปลี่ยนแปลงองค์การ</vt:lpstr>
      <vt:lpstr>เทคโนโลยีสารสนเทศกับ การเปลี่ยนแปลงองค์การ</vt:lpstr>
      <vt:lpstr>เทคโนโลยีสารสนเทศกับ การเปลี่ยนแปลงองค์การ</vt:lpstr>
      <vt:lpstr>เทคโนโลยีสารสนเทศกับ การเปลี่ยนแปลงองค์การ</vt:lpstr>
      <vt:lpstr>โมเดลแรงผลักดันในการแข่งขันของพอร์เตอร์</vt:lpstr>
      <vt:lpstr>โมเดลแรงผลักดันในการแข่งขันของพอร์เตอร์</vt:lpstr>
      <vt:lpstr>โมเดลแรงผลักดันในการแข่งขันของพอร์เตอร์</vt:lpstr>
      <vt:lpstr>โมเดลแรงผลักดันในการแข่งขันของพอร์เตอร์</vt:lpstr>
      <vt:lpstr>โมเดลแรงผลักดันในการแข่งขันของพอร์เตอร์</vt:lpstr>
      <vt:lpstr>โมเดลแรงผลักดันในการแข่งขันของพอร์เตอร์</vt:lpstr>
      <vt:lpstr>กลยุทธ์ของพอร์เตอร์ </vt:lpstr>
      <vt:lpstr>กลยุทธ์ของพอร์เตอร์ </vt:lpstr>
      <vt:lpstr>กลยุทธ์ของพอร์เตอร์ </vt:lpstr>
      <vt:lpstr>กลยุทธ์ของพอร์เตอร์ </vt:lpstr>
      <vt:lpstr>โมเดลห่วงโซ่คุณค่า (Value Chain Model) </vt:lpstr>
      <vt:lpstr>โมเดลห่วงโซ่คุณค่า (Value Chain Model)</vt:lpstr>
      <vt:lpstr>โมเดลห่วงโซ่คุณค่า (Value Chain Model)</vt:lpstr>
      <vt:lpstr>ผลกระทบของเทคโนโลยีสารสนเทศ (IT) ต่อการแข่งขัน</vt:lpstr>
      <vt:lpstr>ความสัมพันธ์ระหว่างแผนกลยุทธ์ธุรกิจ  และแผนกลยุทธ์ระบบสารสนเทศ</vt:lpstr>
      <vt:lpstr>ข้อแนะนำในการใช้เทคโนโลยีสารสนเทศ สร้างความได้เปรียบในการแข่งขัน</vt:lpstr>
      <vt:lpstr>ความสัมพันธ์ระหว่างแผนกลยุทธ์ธุรกิจ และแผนกลยุทธ์ระบบสารสนเทศ </vt:lpstr>
      <vt:lpstr>ระบบบริหารคลังสินค้าอัตโนมัติ  และระบบการวางแผนการผลิต </vt:lpstr>
      <vt:lpstr>ระบบเชื่อมโยงเครือข่ายระหว่างพันธมิตร </vt:lpstr>
      <vt:lpstr>ระบบฐานข้อมูลลูกค้า </vt:lpstr>
      <vt:lpstr>ระบบบริการหลังการขาย 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ระบบสารสนเทศกับการเปลี่ยนแปลงองค์การ </dc:title>
  <dc:creator>kok</dc:creator>
  <cp:lastModifiedBy>kok</cp:lastModifiedBy>
  <cp:revision>11</cp:revision>
  <dcterms:created xsi:type="dcterms:W3CDTF">2016-01-13T04:29:29Z</dcterms:created>
  <dcterms:modified xsi:type="dcterms:W3CDTF">2016-03-18T09:05:39Z</dcterms:modified>
</cp:coreProperties>
</file>