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72" r:id="rId9"/>
    <p:sldId id="273" r:id="rId10"/>
    <p:sldId id="261" r:id="rId11"/>
    <p:sldId id="274" r:id="rId12"/>
    <p:sldId id="262" r:id="rId13"/>
    <p:sldId id="267" r:id="rId14"/>
    <p:sldId id="268" r:id="rId15"/>
    <p:sldId id="263" r:id="rId16"/>
    <p:sldId id="269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7A6B-450C-4229-851F-1DA168791F2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2103-2288-48CB-AC86-A03D4D51ACB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บทที่ 13</a:t>
            </a:r>
            <a:br>
              <a:rPr lang="th-TH" b="1" dirty="0" smtClean="0"/>
            </a:br>
            <a:r>
              <a:rPr lang="th-TH" b="1" dirty="0" smtClean="0"/>
              <a:t>กล</a:t>
            </a:r>
            <a:r>
              <a:rPr lang="th-TH" b="1" dirty="0"/>
              <a:t>ยุทธ์เทคโนโลยี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ที่</a:t>
            </a:r>
            <a:r>
              <a:rPr lang="th-TH" b="1" dirty="0"/>
              <a:t>เกี่ยวกับฐานข้อมูล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คลังข้อมูล </a:t>
            </a:r>
            <a:r>
              <a:rPr lang="en-US" b="1" dirty="0" smtClean="0"/>
              <a:t>(data warehouse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คลังข้อมูล </a:t>
            </a:r>
            <a:r>
              <a:rPr lang="en-US" b="1" dirty="0" smtClean="0"/>
              <a:t>(data warehouse</a:t>
            </a:r>
            <a:r>
              <a:rPr lang="en-US" dirty="0" smtClean="0"/>
              <a:t>)  </a:t>
            </a:r>
            <a:r>
              <a:rPr lang="th-TH" dirty="0" smtClean="0"/>
              <a:t>คือ แหล่งจัดเก็บข้อมูลปริมาณมากทั้งจากภายในและภายนอกองค์การ  ซึ่งใช้โครงสร้างเหมือนกัน  ส่วนใหญ่เป็นข้อมูลอดีตที่ไม่มีการเปลี่ยนแปลงแล้ว  เทคโนโลยีสารสนเทศมีบทบาทสำคัญต่อการทำธุรกิจอย่างชาญฉลาดโดยใช้จัดทำคลังข้อมูล และอาจมีคลังข้อมูลย่อยเฉพาะงาน </a:t>
            </a:r>
            <a:r>
              <a:rPr lang="en-US" dirty="0" smtClean="0"/>
              <a:t>(data mart)  </a:t>
            </a:r>
            <a:r>
              <a:rPr lang="th-TH" dirty="0" smtClean="0"/>
              <a:t>ทั้งนี้ต้องใช้เครื่องมือรวบรวม และค้นหาข้อมูลจากแหล่งข้อมูลที่เคยอยู่ตามกระจัดกระจาย ให้มารวมกัน และเอื้อต่อการวิเคราะห์ในลักษณะต่างๆ  เช่น การวิเคราะห์ข้อมูลแบบหลายมิติ </a:t>
            </a:r>
            <a:r>
              <a:rPr lang="en-US" dirty="0" smtClean="0"/>
              <a:t>(multidimensional data </a:t>
            </a:r>
            <a:r>
              <a:rPr lang="en-US" dirty="0" smtClean="0"/>
              <a:t>analysis)</a:t>
            </a:r>
            <a:endParaRPr lang="en-US" b="1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คลังข้อมูล </a:t>
            </a:r>
            <a:r>
              <a:rPr lang="en-US" b="1" dirty="0" smtClean="0"/>
              <a:t>(data warehouse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การวิเคราะห์ข้อมูลแบบหลายมิติ </a:t>
            </a:r>
            <a:r>
              <a:rPr lang="en-US" b="1" dirty="0" smtClean="0"/>
              <a:t>(multidimensional data analysis)  </a:t>
            </a:r>
            <a:r>
              <a:rPr lang="th-TH" dirty="0" smtClean="0"/>
              <a:t>คือ การใช้วิธีการสอบถามหลายมุมมอง  การออกแบบรายงาน   สำหรับการทำเหมืองข้อมูล </a:t>
            </a:r>
            <a:r>
              <a:rPr lang="en-US" dirty="0" smtClean="0"/>
              <a:t>(data mining) </a:t>
            </a:r>
            <a:r>
              <a:rPr lang="th-TH" dirty="0" smtClean="0"/>
              <a:t>เป็นเทคนิคกระบวนการที่ใช้ในการขุดค้นข้อมูลที่ต้องการจากคลังข้อมูล  วิเคราะห์ความสัมพันธ์ของข้อมูลในรูปแบบต่างๆ  ซึ่งอาจมีรูปแบบความสัมพันธ์ที่เป็นเรื่องใหม่ที่เพิ่งค้นพบ   </a:t>
            </a:r>
            <a:endParaRPr lang="en-US" b="1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ประเด็นด้านการจัดการฐานข้อมูล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ระบบฐานข้อมูลมีเครื่องมือและเทคโนโลยีใหม่ ๆ ช่วยวิเคราะห์ข้อมูลในเชิงลึก โดยเฉพาะสามารถค้นหาความสัมพันธ์ของข้อมูลในลักษณะใหม่  เช่นการทำเหมืองข้อมูล การวิเคราะห์ข้อมูลหลายมิติ </a:t>
            </a:r>
            <a:r>
              <a:rPr lang="th-TH" dirty="0" smtClean="0"/>
              <a:t>ซึ่ง</a:t>
            </a:r>
            <a:r>
              <a:rPr lang="th-TH" dirty="0" smtClean="0"/>
              <a:t>ช่วยศักยภาพในการแข่งขัน การให้บริการลูกค้า และการจัดการความรู้ขององค์การในการดำเนิน</a:t>
            </a:r>
            <a:r>
              <a:rPr lang="th-TH" dirty="0" smtClean="0"/>
              <a:t>ธุรกิจ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.  </a:t>
            </a:r>
            <a:r>
              <a:rPr lang="th-TH" b="1" dirty="0" smtClean="0"/>
              <a:t>ประเด็นด้านการจัดการฐานข้อมูล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การจัดการความรู้ขององค์การในการดำเนินธุรกิจ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2.1</a:t>
            </a:r>
            <a:r>
              <a:rPr lang="th-TH" dirty="0" smtClean="0"/>
              <a:t>  </a:t>
            </a:r>
            <a:r>
              <a:rPr lang="th-TH" dirty="0" smtClean="0"/>
              <a:t>ต้นทุนและผลประโยชน์ที่จะได้รับ  เนื่องจากเป็นการลงทุนสูงต้องคำนึงถึงความเหมาะสม  หากต้องการใช้ระบบฐานข้อมูลที่มีค่าใช้จ่ายสูง  แต่การวิเคราะห์ผลตอบแทนทางการเงินยังไม่พอเพียง โดยการจัดการสมัยใหม่ เช่นวิธีบี</a:t>
            </a:r>
            <a:r>
              <a:rPr lang="th-TH" dirty="0" err="1" smtClean="0"/>
              <a:t>เอส</a:t>
            </a:r>
            <a:r>
              <a:rPr lang="th-TH" dirty="0" smtClean="0"/>
              <a:t>ซี </a:t>
            </a:r>
            <a:r>
              <a:rPr lang="en-US" dirty="0" smtClean="0"/>
              <a:t>(Balanced scorecard -- BSC) </a:t>
            </a:r>
            <a:r>
              <a:rPr lang="th-TH" dirty="0" smtClean="0"/>
              <a:t>ซึ่งนอกจากมุมมองทางการเงินแล้ว ยังมองถึงผู้ใช้ลูกค้า การพัฒนาและการเรียนรู้ขององค์การ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.  </a:t>
            </a:r>
            <a:r>
              <a:rPr lang="th-TH" b="1" dirty="0" smtClean="0"/>
              <a:t>ประเด็นด้านการจัดการฐานข้อมูล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การจัดการความรู้ขององค์การในการดำเนินธุรกิจ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2.2</a:t>
            </a:r>
            <a:r>
              <a:rPr lang="th-TH" dirty="0" smtClean="0"/>
              <a:t>  </a:t>
            </a:r>
            <a:r>
              <a:rPr lang="th-TH" dirty="0" smtClean="0"/>
              <a:t>วิธีการจัดเก็บข้อมูล  เป็นการพิจารณาไม่เพียงสื่อในการจัดเก็บเท่านั้น แต่รวมถึงสถาปัตยกรรมการจัดการฐานข้อมูลซึ่งส่งผลต่อวิธีการจัดเก็บข้อมูล เช่น  จะใช้แบบใดแบบรวมศูนย์เพื่อสะดวกในการควบคุมรักษาความปลอดภัย หรือใช้แบบกระจายที่สะดวกกับผู้ใช้   ใครเป็นผู้ใช้ข้อมูลต้องการข้อมูลอะไรบ้าง เมื่อไร อย่างไร การปรับข้อมูลให้เป็นปัจจุบัน และการส่งมอบข้อมูล เป็นต้น 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ประเด็นด้านการจัดการฐานข้อมูล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การจัดการความรู้ขององค์การในการดำเนินธุรกิจ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2.3</a:t>
            </a:r>
            <a:r>
              <a:rPr lang="th-TH" dirty="0" smtClean="0"/>
              <a:t>  </a:t>
            </a:r>
            <a:r>
              <a:rPr lang="th-TH" dirty="0" smtClean="0"/>
              <a:t>การกำหนดมาตรฐานข้อมูลหน่วยงาน เป็นการศึกษา พิจารณา คัดเลือก และกำหนดมาตรฐานโครงสร้างข้อมูลประเภทต่าง ๆ ชององค์การ  ยิ่งเป็นองค์การขนาดใหญ่ที่มีข้อมูลจำนวนมากและหลากหลายรูปแบบ  มาตรฐานเป็นประเด็นสำคัญที่ส่งผลต่อการจัดการข้อมูลขององค์การ และหลังจากคัดเลือกมาตรฐานแล้ว ยังมีการจัดการด้านอื่น ๆ   เช่น การกำหนดรหัสข้อมูล ชื่อข้อมูล รูปแบบข้อมูล ผู้รับผิดชอบข้อมูล เป็นต้น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ประเด็นด้านการจัดการฐานข้อมูล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การจัดการความรู้ขององค์การในการดำเนินธุรกิจ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2.4</a:t>
            </a:r>
            <a:r>
              <a:rPr lang="th-TH" dirty="0" smtClean="0"/>
              <a:t>  </a:t>
            </a:r>
            <a:r>
              <a:rPr lang="th-TH" dirty="0" smtClean="0"/>
              <a:t>ปัญหาด้านกฎหมายและจริยธรรม คือ ความเป็นส่วนตัวเกี่ยวกับข้อมูลบางอย่างที่ไม่ต้องการเปิดเผย เช่น เงินเดือนพนักงาน ปัญหาด้านกฎหมาย และลิขสิทธิ์  ขณะเดียวกันยังมีข้อมูลบางประเภทที่ต้องเปิดเผยตามกฎหมาย  โดยมีข้อกำหนดต่างกัน  ในการจัดการฐานข้อมูลจำเป็นต้องพิจารณาประเด็นนี้อย่างรอบคอบ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ข้อมูลและฐานข้อมูล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ข้อมูล</a:t>
            </a:r>
            <a:r>
              <a:rPr lang="th-TH" dirty="0" smtClean="0"/>
              <a:t>ในระบบสารสนเทศมีความสำคัญมาก เพราะมีผลต่อคุณภาพของระบบ หากมีข้อมูลไม่เที่ยงตรง ไม่ถูกต้อง ขัดแย้งกันเอง การกำหนดมาตรฐานข้อมูลสำหรับหน่วยงานจึงสำคัญและจำเป็น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</a:t>
            </a:r>
            <a:r>
              <a:rPr lang="th-TH" dirty="0" smtClean="0"/>
              <a:t>ปัจจุบัน</a:t>
            </a:r>
            <a:r>
              <a:rPr lang="th-TH" dirty="0" smtClean="0"/>
              <a:t>มีเครื่องมือฐานข้อมูลและระบบจัดการฐานข้อมูลพร้อมซอฟต์แวร์ประยุกต์งาน และฐานข้อมูลเชิงพาณิชย์ในหลายรูปแบบสามารถเรียกใช้โดยการออนไลน์ ผ่านเวิลด์ไวด์เว็บ การขายในรูปของซีดีรอม ดีวี</a:t>
            </a:r>
            <a:r>
              <a:rPr lang="th-TH" dirty="0" smtClean="0"/>
              <a:t>ดี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ข้อมูลและฐานข้อมูล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ฐานข้อมูล</a:t>
            </a:r>
            <a:r>
              <a:rPr lang="th-TH" dirty="0" smtClean="0"/>
              <a:t>แบ่งตามลักษณะของข้อมูลที่จัดเก็บเพื่อการเรียกใช้งาน เช่น ฐานข้อมูลนามานุกรม ฐานข้อมูลเศรษฐกิจเกี่ยวกับรายได้ประชาชาติ ดัชนีราคาสินค้าและบริการ ฐานข้อมูลการเงิน เช่น การซื้อขายตลาดหลักทรัพย์ ฐานข้อมูลวรรณกรรม เช่น หนังสือ วารสาร ดนตรี ฐานข้อมูลช่วยงานส่วนบุคคล เช่น ตารางนัดหมาย ฯลฯ และการจัดการความรู้ขององค์การ   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ซอฟต์แวร์สำหรับจัดการฐานข้อมูล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คือ ดี</a:t>
            </a:r>
            <a:r>
              <a:rPr lang="th-TH" dirty="0" err="1" smtClean="0"/>
              <a:t>บีเอ็มเอส</a:t>
            </a:r>
            <a:r>
              <a:rPr lang="th-TH" dirty="0" smtClean="0"/>
              <a:t> </a:t>
            </a:r>
            <a:r>
              <a:rPr lang="en-US" dirty="0" smtClean="0"/>
              <a:t>(Database Management System – DBMS) </a:t>
            </a:r>
            <a:r>
              <a:rPr lang="th-TH" dirty="0" smtClean="0"/>
              <a:t>แบบจำลองฐานข้อมูลที่ใช้ในปัจจุบันได้แก่ ฐานข้อมูลเชิงสัมพันธ์ ฐานข้อมูลเชิงวัตถุ และแบบผสมของทั้งสอง  โดยมีการปรับสถาปัตยกรรมที่ใช้ในการประมวลผล จากเดิมที่มุ่งประมวลผลที่ฐานข้อมูลกลางเป็นหลัก มาเป็นสถาปัตยกรรมที่มีการประมวลผลแบบกระจายหรือฐานข้อมูลแบบกระจาย เช่น ระบบรับ</a:t>
            </a:r>
            <a:r>
              <a:rPr lang="en-US" dirty="0" smtClean="0"/>
              <a:t>-</a:t>
            </a:r>
            <a:r>
              <a:rPr lang="th-TH" dirty="0" smtClean="0"/>
              <a:t>ให้บริการ หรือระบบไคล</a:t>
            </a:r>
            <a:r>
              <a:rPr lang="th-TH" dirty="0" err="1" smtClean="0"/>
              <a:t>แอนต์</a:t>
            </a:r>
            <a:r>
              <a:rPr lang="en-US" dirty="0" smtClean="0"/>
              <a:t>-</a:t>
            </a:r>
            <a:r>
              <a:rPr lang="th-TH" dirty="0" err="1" smtClean="0"/>
              <a:t>เซิฟเวอร์</a:t>
            </a:r>
            <a:r>
              <a:rPr lang="th-TH" dirty="0" smtClean="0"/>
              <a:t> </a:t>
            </a:r>
            <a:r>
              <a:rPr lang="en-US" dirty="0" smtClean="0"/>
              <a:t>(client-server system)  </a:t>
            </a:r>
            <a:r>
              <a:rPr lang="th-TH" dirty="0" smtClean="0"/>
              <a:t>เครื่องคอมพิวเตอร์ ใช้ฐานข้อมูลเพื่อการประมวลรวมจากส่วนกลางลดลง  มีเทคโนโลยี ซึ่งสนับสนุนการกระจายการประมวลผลไปยังจุดหรือผู้รับบริการต่าง ๆ เพื่อให้แต่ละจุดสามารถจัดการและรับผิดชอบปรับขยายเพื่อสนองผู้ใช้ของตนได้โดยตรง  จึงเกิดความสะดวกและรวดเร็ว   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แนวโน้มของเทคโนโลยีฐานข้อมูล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จะเป็นฐานข้อมูลแบบกระจาย และการใช้เทคโนโลยีผู้ให้บริการและผู้รับบริการ การใช้ตัวแบบฐานข้อมูลเชิงวัตถุสำหรับระบบฐานข้อมูล ฐานข้อมูล</a:t>
            </a:r>
            <a:r>
              <a:rPr lang="th-TH" dirty="0" err="1" smtClean="0"/>
              <a:t>ไฮเปอร์</a:t>
            </a:r>
            <a:r>
              <a:rPr lang="th-TH" dirty="0" smtClean="0"/>
              <a:t>มี</a:t>
            </a:r>
            <a:r>
              <a:rPr lang="th-TH" dirty="0" err="1" smtClean="0"/>
              <a:t>เดีย</a:t>
            </a:r>
            <a:r>
              <a:rPr lang="th-TH" dirty="0" smtClean="0"/>
              <a:t> คลังข้อมูล  การเชื่อมโยงฐานข้อมูลบนเว็บ   เนื่องจากการใช้ระบบเครือข่ายอินเทอร์เน็ต จึงมีการเชื่อมโยงฐานข้อมูลเพื่อการเข้าถึงแหล่งข้อมูลต่างๆ   เทคโนโลยีที่เกี่ยวข้องจึงต้องพิจารณาการใช้งานที่มีลักษณะของข้อมูลที่หลากหลายรูปแบบ ทั้งที่เป็นอักขระ เสียง ภาพ หรือมัลติมีเดีย  ขณะที่สมรรถนะของสื่อที่ใช้จัดเก็บข้อมูลมีประสิทธิภาพสูง และมีราคาถูกลง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 เทคโนโลยีฐานข้อมูล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ลักษณะของ เทคโนโลยีฐานข้อมูลมีลักษณะสำคัญดังนี้ </a:t>
            </a:r>
            <a:r>
              <a:rPr lang="en-US" dirty="0" smtClean="0"/>
              <a:t>(</a:t>
            </a:r>
            <a:r>
              <a:rPr lang="en-US" dirty="0" err="1" smtClean="0"/>
              <a:t>Laudon</a:t>
            </a:r>
            <a:r>
              <a:rPr lang="en-US" dirty="0" smtClean="0"/>
              <a:t> and </a:t>
            </a:r>
            <a:r>
              <a:rPr lang="en-US" dirty="0" err="1" smtClean="0"/>
              <a:t>Laudon</a:t>
            </a:r>
            <a:r>
              <a:rPr lang="en-US" dirty="0" smtClean="0"/>
              <a:t> 2004 : 218–240; </a:t>
            </a:r>
            <a:r>
              <a:rPr lang="en-US" dirty="0" err="1" smtClean="0"/>
              <a:t>Senn</a:t>
            </a:r>
            <a:r>
              <a:rPr lang="en-US" dirty="0" smtClean="0"/>
              <a:t> 2004)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 smtClean="0"/>
              <a:t> ฐานข้อมูล</a:t>
            </a:r>
            <a:r>
              <a:rPr lang="th-TH" b="1" dirty="0" smtClean="0"/>
              <a:t>แบบกระจาย </a:t>
            </a:r>
            <a:r>
              <a:rPr lang="en-US" dirty="0" smtClean="0"/>
              <a:t>(distributed database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th-TH" b="1" dirty="0" smtClean="0"/>
              <a:t> ฐานข้อมูล</a:t>
            </a:r>
            <a:r>
              <a:rPr lang="th-TH" b="1" dirty="0" smtClean="0"/>
              <a:t>เชิงวัตถุ</a:t>
            </a:r>
            <a:r>
              <a:rPr lang="th-TH" dirty="0" smtClean="0"/>
              <a:t> </a:t>
            </a:r>
            <a:r>
              <a:rPr lang="en-US" dirty="0" smtClean="0"/>
              <a:t>(object–oriented database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th-TH" b="1" dirty="0" smtClean="0"/>
              <a:t> ฐาน</a:t>
            </a:r>
            <a:r>
              <a:rPr lang="th-TH" b="1" dirty="0" smtClean="0"/>
              <a:t>ข้อมูล</a:t>
            </a:r>
            <a:r>
              <a:rPr lang="th-TH" b="1" dirty="0" err="1" smtClean="0"/>
              <a:t>ไฮเปอร์</a:t>
            </a:r>
            <a:r>
              <a:rPr lang="th-TH" b="1" dirty="0" smtClean="0"/>
              <a:t>มี</a:t>
            </a:r>
            <a:r>
              <a:rPr lang="th-TH" b="1" dirty="0" err="1" smtClean="0"/>
              <a:t>เดีย</a:t>
            </a:r>
            <a:r>
              <a:rPr lang="th-TH" dirty="0" smtClean="0"/>
              <a:t> </a:t>
            </a:r>
            <a:r>
              <a:rPr lang="en-US" dirty="0" smtClean="0"/>
              <a:t>(hypermedia database</a:t>
            </a:r>
            <a:r>
              <a:rPr lang="en-US" dirty="0" smtClean="0"/>
              <a:t>)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 เทคโนโลยีฐานข้อมูล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200" b="1" dirty="0" smtClean="0"/>
              <a:t>	ฐานข้อมูล</a:t>
            </a:r>
            <a:r>
              <a:rPr lang="th-TH" sz="3200" b="1" dirty="0" smtClean="0"/>
              <a:t>แบบกระจาย </a:t>
            </a:r>
            <a:r>
              <a:rPr lang="en-US" sz="3200" dirty="0" smtClean="0"/>
              <a:t>(distributed database) </a:t>
            </a:r>
            <a:r>
              <a:rPr lang="th-TH" sz="3200" dirty="0" smtClean="0"/>
              <a:t>คือ การเก็บข้อมูลไว้มากกว่าหนึ่งแห่ง และใช้ระบบเครือข่ายเพื่อการเข้าถึงเรียกใช้ข้อมูล</a:t>
            </a:r>
            <a:endParaRPr lang="en-US" sz="3200" dirty="0" smtClean="0"/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 เทคโนโลยีฐานข้อมูล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600" b="1" dirty="0" smtClean="0"/>
              <a:t>	ฐานข้อมูล</a:t>
            </a:r>
            <a:r>
              <a:rPr lang="th-TH" sz="3600" b="1" dirty="0" smtClean="0"/>
              <a:t>เชิงวัตถุ</a:t>
            </a:r>
            <a:r>
              <a:rPr lang="th-TH" sz="3600" dirty="0" smtClean="0"/>
              <a:t> </a:t>
            </a:r>
            <a:r>
              <a:rPr lang="en-US" sz="3600" dirty="0" smtClean="0"/>
              <a:t>(object–oriented database) </a:t>
            </a:r>
            <a:r>
              <a:rPr lang="th-TH" sz="3600" dirty="0" smtClean="0"/>
              <a:t>เป็นการจัดเก็บข้อมูลและวิธีการจัดการข้อมูลไว้ร่วมกัน</a:t>
            </a:r>
            <a:r>
              <a:rPr lang="th-TH" sz="3600" dirty="0" err="1" smtClean="0"/>
              <a:t>เป็นอ็</a:t>
            </a:r>
            <a:r>
              <a:rPr lang="th-TH" sz="3600" dirty="0" smtClean="0"/>
              <a:t>อบ</a:t>
            </a:r>
            <a:r>
              <a:rPr lang="th-TH" sz="3600" dirty="0" err="1" smtClean="0"/>
              <a:t>เจ็ค</a:t>
            </a:r>
            <a:r>
              <a:rPr lang="en-US" sz="3600" dirty="0" smtClean="0"/>
              <a:t> 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 เทคโนโลยีฐานข้อมูล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 smtClean="0"/>
              <a:t>	</a:t>
            </a:r>
            <a:r>
              <a:rPr lang="th-TH" sz="3200" b="1" dirty="0" smtClean="0"/>
              <a:t>ฐาน</a:t>
            </a:r>
            <a:r>
              <a:rPr lang="th-TH" sz="3200" b="1" dirty="0" smtClean="0"/>
              <a:t>ข้อมูล</a:t>
            </a:r>
            <a:r>
              <a:rPr lang="th-TH" sz="3200" b="1" dirty="0" err="1" smtClean="0"/>
              <a:t>ไฮเปอร์</a:t>
            </a:r>
            <a:r>
              <a:rPr lang="th-TH" sz="3200" b="1" dirty="0" smtClean="0"/>
              <a:t>มี</a:t>
            </a:r>
            <a:r>
              <a:rPr lang="th-TH" sz="3200" b="1" dirty="0" err="1" smtClean="0"/>
              <a:t>เดีย</a:t>
            </a:r>
            <a:r>
              <a:rPr lang="th-TH" sz="3200" dirty="0" smtClean="0"/>
              <a:t> </a:t>
            </a:r>
            <a:r>
              <a:rPr lang="en-US" sz="3200" dirty="0" smtClean="0"/>
              <a:t>(hypermedia database)  </a:t>
            </a:r>
            <a:r>
              <a:rPr lang="th-TH" sz="3200" dirty="0" smtClean="0"/>
              <a:t>คือ การเชื่อมโยงจากฐานข้อมูลหนึ่งไปยังอีกฐานข้อมูลหนึ่งที่สัมพันธ์หรือเกี่ยวข้องกัน </a:t>
            </a:r>
            <a:endParaRPr lang="en-US" sz="3200" dirty="0" smtClean="0"/>
          </a:p>
          <a:p>
            <a:endParaRPr lang="th-TH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601</Words>
  <Application>Microsoft Office PowerPoint</Application>
  <PresentationFormat>นำเสนอทางหน้าจอ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บทที่ 13 กลยุทธ์เทคโนโลยีสารสนเทศ ที่เกี่ยวกับฐานข้อมูล</vt:lpstr>
      <vt:lpstr>ข้อมูลและฐานข้อมูล</vt:lpstr>
      <vt:lpstr>ข้อมูลและฐานข้อมูล</vt:lpstr>
      <vt:lpstr> ซอฟต์แวร์สำหรับจัดการฐานข้อมูล </vt:lpstr>
      <vt:lpstr>แนวโน้มของเทคโนโลยีฐานข้อมูล </vt:lpstr>
      <vt:lpstr>ลักษณะของ เทคโนโลยีฐานข้อมูล</vt:lpstr>
      <vt:lpstr>ลักษณะของ เทคโนโลยีฐานข้อมูล</vt:lpstr>
      <vt:lpstr>ลักษณะของ เทคโนโลยีฐานข้อมูล</vt:lpstr>
      <vt:lpstr>ลักษณะของ เทคโนโลยีฐานข้อมูล</vt:lpstr>
      <vt:lpstr>คลังข้อมูล (data warehouse)</vt:lpstr>
      <vt:lpstr>คลังข้อมูล (data warehouse)</vt:lpstr>
      <vt:lpstr>ประเด็นด้านการจัดการฐานข้อมูล</vt:lpstr>
      <vt:lpstr>.  ประเด็นด้านการจัดการฐานข้อมูล</vt:lpstr>
      <vt:lpstr>.  ประเด็นด้านการจัดการฐานข้อมูล</vt:lpstr>
      <vt:lpstr>ประเด็นด้านการจัดการฐานข้อมูล</vt:lpstr>
      <vt:lpstr>ประเด็นด้านการจัดการฐานข้อมูล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กลยุทธ์เทคโนโลยีสารสนเทศที่เกี่ยวกับฐานข้อมูล</dc:title>
  <dc:creator>kok</dc:creator>
  <cp:lastModifiedBy>kok</cp:lastModifiedBy>
  <cp:revision>4</cp:revision>
  <dcterms:created xsi:type="dcterms:W3CDTF">2016-01-13T08:25:20Z</dcterms:created>
  <dcterms:modified xsi:type="dcterms:W3CDTF">2016-03-18T08:54:46Z</dcterms:modified>
</cp:coreProperties>
</file>