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58" r:id="rId5"/>
    <p:sldId id="266" r:id="rId6"/>
    <p:sldId id="259" r:id="rId7"/>
    <p:sldId id="260" r:id="rId8"/>
    <p:sldId id="261" r:id="rId9"/>
    <p:sldId id="262" r:id="rId10"/>
    <p:sldId id="267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2671B-852E-4B45-A883-DC7F6B61C889}" type="datetimeFigureOut">
              <a:rPr lang="th-TH" smtClean="0"/>
              <a:t>18/03/59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1615D-4DD7-4DFB-AA64-03476DDDA28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1615D-4DD7-4DFB-AA64-03476DDDA283}" type="slidenum">
              <a:rPr lang="th-TH" smtClean="0"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51939-A80C-4420-BC0A-4D8A29D951AB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A091-E16F-4CA7-8B17-3D61461F1C8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2666727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12</a:t>
            </a:r>
            <a:br>
              <a:rPr lang="th-TH" b="1" dirty="0" smtClean="0"/>
            </a:br>
            <a:r>
              <a:rPr lang="th-TH" b="1" dirty="0" smtClean="0"/>
              <a:t>กล</a:t>
            </a:r>
            <a:r>
              <a:rPr lang="th-TH" b="1" dirty="0"/>
              <a:t>ยุทธ์เทคโนโลยี</a:t>
            </a:r>
            <a:r>
              <a:rPr lang="th-TH" b="1" dirty="0" smtClean="0"/>
              <a:t>สารสนเทศ</a:t>
            </a:r>
            <a:br>
              <a:rPr lang="th-TH" b="1" dirty="0" smtClean="0"/>
            </a:br>
            <a:r>
              <a:rPr lang="th-TH" b="1" dirty="0" smtClean="0"/>
              <a:t>ที่</a:t>
            </a:r>
            <a:r>
              <a:rPr lang="th-TH" b="1" dirty="0"/>
              <a:t>เกี่ยวกับซอฟต์แวร์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การใช้บริการจากผู้ให้บริการ 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th-TH" sz="3200" dirty="0" err="1" smtClean="0"/>
              <a:t>เอ็มเอส</a:t>
            </a:r>
            <a:r>
              <a:rPr lang="th-TH" sz="3200" dirty="0" smtClean="0"/>
              <a:t>พี </a:t>
            </a:r>
            <a:r>
              <a:rPr lang="en-US" sz="3200" dirty="0" smtClean="0"/>
              <a:t>(Management service provider -- MSP)  </a:t>
            </a:r>
            <a:r>
              <a:rPr lang="th-TH" sz="3200" dirty="0" smtClean="0"/>
              <a:t>เป็นบริการรวมเกี่ยวกับเทคโนโลยีที่จัดให้กับองค์การต่าง ๆ  บริการเหล่านี้มีหลากหลาย เช่น การติดตั้งซอฟต์แวร์และฮาร์ดแวร์ ระบบเครือข่าย การจัดเก็บข้อมูล จัดทำเว็บไซต์ และดูแลติดตามการทำงานของระบบบนอินเทอร์เน็ต  โดยองค์การไม่จำเป็นต้องสรรหา คัดเลือก ว่าจ้างและฝึกอบรมพนักงานที่ปฏิบัติงานเหล่านี้ ขณะเดียวกันการติดต่อและการให้บริการสามารถทำได้โดยผ่านเครือข่ายอินเทอร์เน็ต</a:t>
            </a:r>
            <a:r>
              <a:rPr lang="en-US" sz="3200" dirty="0" smtClean="0"/>
              <a:t>. </a:t>
            </a:r>
            <a:endParaRPr lang="en-US" sz="2800" dirty="0" smtClean="0"/>
          </a:p>
          <a:p>
            <a:endParaRPr lang="th-TH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กลยุทธ์เทคโนโลยีสารสนเทศที่เกี่ยวกับซอฟต์แวร์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/>
              <a:t>ซอฟต์แวร์</a:t>
            </a:r>
            <a:r>
              <a:rPr lang="th-TH" b="1" dirty="0" smtClean="0"/>
              <a:t>ระบบ </a:t>
            </a:r>
            <a:r>
              <a:rPr lang="th-TH" dirty="0" smtClean="0"/>
              <a:t>คือ โปรแกรมที่จัดการและสนับสนุนทรัพยากร และการปฏิบัติการของระบบคอมพิวเตอร์ ได้แก่ ระบบปฏิบัติการ ซอฟต์แวร์แปลภาษาคำสั่งและซอฟต์แวร์อรรถประโยชน์ ส่วนต่อประสานกราฟิกกับผู้ใช้ ซอฟต์แวร์ประยุกต์ คือ โปรแกรมที่สั่งให้คอมพิวเตอร์ทำงานเฉพาะด้านตามที่ต้องการ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การจัดการซอฟต์แวร์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/>
              <a:t>การจัดการซอฟต์แวร์เกี่ยวข้องกับความสามารถใช้งานร่วมกันได้กับฮาร์ดแวร์ที่มีหรือจัดซื้อใหม่ การปรับขยายและขนาดของการใช้งาน ค่าใช้จ่ายที่ต้องใช้เกี่ยวกับซอฟต์แวร์  และการใช้วิธีการใช้บริการจากผู้ให้บริการ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ซอฟต์แวร์ประยุกต์สำหรับไมโครคอมพิวเตอร์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/>
              <a:t>ซอฟต์แวร์ประยุกต์</a:t>
            </a:r>
            <a:r>
              <a:rPr lang="th-TH" dirty="0" smtClean="0"/>
              <a:t>สำหรับไมโครคอมพิวเตอร์ มีทั้งสำหรับประยุกต์งานทั่วไป และประยุกต์เฉพาะด้าน ได้แก่ โปรแกรมประมวลคำ  เช่น  ไมโครซอฟต์เวิร์ด โปรแกรมตารางทำการ เช่น </a:t>
            </a:r>
            <a:r>
              <a:rPr lang="th-TH" dirty="0" err="1" smtClean="0"/>
              <a:t>ไมโครซอฟต์เอ็ก</a:t>
            </a:r>
            <a:r>
              <a:rPr lang="th-TH" dirty="0" smtClean="0"/>
              <a:t>เซล โปรแกรมจัดการฐานข้อมูล เช่น ไมโครซอฟต์</a:t>
            </a:r>
            <a:r>
              <a:rPr lang="th-TH" dirty="0" err="1" smtClean="0"/>
              <a:t>แอคเซส</a:t>
            </a:r>
            <a:r>
              <a:rPr lang="th-TH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ภาษาโปรแกรมยุคที่ </a:t>
            </a:r>
            <a:r>
              <a:rPr lang="en-US" smtClean="0"/>
              <a:t>4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 smtClean="0"/>
              <a:t>ภาษาโปรแกรมยุคที่ </a:t>
            </a:r>
            <a:r>
              <a:rPr lang="en-US" dirty="0" smtClean="0"/>
              <a:t>4</a:t>
            </a:r>
            <a:r>
              <a:rPr lang="th-TH" dirty="0" smtClean="0"/>
              <a:t> เป็นภาษาโปรแกรมที่มีลักษณะไร้กระบวนคำสั่ง มักใช้ในการจัดการฐานข้อมูล เช่น</a:t>
            </a:r>
            <a:r>
              <a:rPr lang="th-TH" b="1" dirty="0" smtClean="0"/>
              <a:t> </a:t>
            </a:r>
            <a:r>
              <a:rPr lang="th-TH" dirty="0" smtClean="0"/>
              <a:t>ภาษาสอบถาม  เป็นภาษาสำหรับค้นคืนข้อมูลจากฐานข้อมูล  โปรแกรมช่วยสร้างรายงาน  โปรแกรมช่วยสร้างเว็บไซต์ เป็นต้น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แนวโน้มของเทคโนโลยีซอฟต์แวร์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ในอนาคตซอฟต์แวร์</a:t>
            </a:r>
            <a:r>
              <a:rPr lang="th-TH" dirty="0" smtClean="0"/>
              <a:t>จะยิ่งเอื้อให้ใช้งานได้ง่าย  ไม่จำเป็นต้องใช้เวลาในการเรียนรู้มาก  </a:t>
            </a:r>
            <a:endParaRPr lang="th-TH" dirty="0" smtClean="0"/>
          </a:p>
          <a:p>
            <a:r>
              <a:rPr lang="th-TH" dirty="0" smtClean="0"/>
              <a:t>มี</a:t>
            </a:r>
            <a:r>
              <a:rPr lang="th-TH" dirty="0" smtClean="0"/>
              <a:t>ลักษณะการใช้งานเชิงกราฟิก และการปฏิสัมพันธ์ที่โต้ตอบกันได้ทันทีมากขึ้น มีเครื่องมือช่วยผู้ใช้มากขึ้น ไม่ว่าจะเป็นคู่มือ คำถามที่ใช้บ่อยและอื่นๆ   ผู้ใช้ทั่วไปสามารถเข้าถึงข้อมูลได้โดยตรง </a:t>
            </a:r>
            <a:endParaRPr lang="th-TH" dirty="0" smtClean="0"/>
          </a:p>
          <a:p>
            <a:r>
              <a:rPr lang="th-TH" dirty="0" smtClean="0"/>
              <a:t>ซอฟต์แวร์</a:t>
            </a:r>
            <a:r>
              <a:rPr lang="th-TH" dirty="0" smtClean="0"/>
              <a:t>เหล่านี้ยังพยายามพัฒนาบนมาตรฐาน เช่น ซอฟต์แวร์ในองค์การปัจจุบันออกแบบให้ทำงานกับคอมพิวเตอร์หลากหลายลักษณะ เช่น คอมพิวเตอร์แบบตั้งโต๊ะ พีดีเอ เป็นต้น </a:t>
            </a:r>
            <a:endParaRPr lang="th-T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แนวโน้มของเทคโนโลยีซอฟต์แวร์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มี</a:t>
            </a:r>
            <a:r>
              <a:rPr lang="th-TH" dirty="0" smtClean="0"/>
              <a:t>มาตรฐานในการนำเสนอและจัดการเนื้อหา</a:t>
            </a:r>
            <a:r>
              <a:rPr lang="th-TH" dirty="0" err="1" smtClean="0"/>
              <a:t>ได้มาก</a:t>
            </a:r>
            <a:r>
              <a:rPr lang="th-TH" dirty="0" smtClean="0"/>
              <a:t>ขึ้นไม่ว่าจะเป็น</a:t>
            </a:r>
            <a:r>
              <a:rPr lang="th-TH" dirty="0" err="1" smtClean="0"/>
              <a:t>เอชทีเอ็มแอล</a:t>
            </a:r>
            <a:r>
              <a:rPr lang="th-TH" dirty="0" smtClean="0"/>
              <a:t>และ</a:t>
            </a:r>
            <a:r>
              <a:rPr lang="th-TH" dirty="0" err="1" smtClean="0"/>
              <a:t>เอ็กซ์เอ็มแอล</a:t>
            </a:r>
            <a:r>
              <a:rPr lang="th-TH" dirty="0" smtClean="0"/>
              <a:t>  </a:t>
            </a:r>
            <a:endParaRPr lang="th-TH" dirty="0" smtClean="0"/>
          </a:p>
          <a:p>
            <a:r>
              <a:rPr lang="th-TH" dirty="0" smtClean="0"/>
              <a:t>เป็นซอฟต์แวร์</a:t>
            </a:r>
            <a:r>
              <a:rPr lang="th-TH" dirty="0" smtClean="0"/>
              <a:t>แบบ</a:t>
            </a:r>
            <a:r>
              <a:rPr lang="th-TH" dirty="0" err="1" smtClean="0"/>
              <a:t>บูรณา</a:t>
            </a:r>
            <a:r>
              <a:rPr lang="th-TH" dirty="0" smtClean="0"/>
              <a:t>การ เพื่อเชื่อมโยงระบบสารสนเทศต่าง ๆ ให้สามารถทำงานร่วมกันและสนับสนุนการทำงานของทั้งองค์การ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ประเด็นด้านการจัดการซอฟต์แวร์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ซอฟต์แวร์มีราคาแพงกว่าฮาร์ดแวร์ เนื่องจากการพัฒนาที่ซับซ้อน ยุ่งยาก และใช้แรงงานมากกว่า ขณะเดียวกันซอฟต์แวร์เป็นทรัพย์สินทางปัญญาที่ได้รับการคุ้มครองตามกฎหมาย 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 smtClean="0"/>
              <a:t>พัฒนาระบบสารสนเทศ องค์การหลายแห่งเลือกจัดหาซอฟต์แวร์ก่อนการจัดซื้อฮาร์ดแวร์  ยิ่งหากเป็นระบบขนาดใหญ่ที่ซับซ้อนแล้ว การจัดหาซอฟต์แวร์จะซับซ้อนและเสียเวลากว่าการจัดหาฮาร์ดแวร์มาก  โดยเฉพาะการกำหนดคุณสมบัติให้รองรับการปฏิบัติงานได้อย่างครบถ้วนและถูกต้อง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ประเด็นด้านการจัดการซอฟต์แวร์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การกำหนดคุณสมบัติให้รองรับการปฏิบัติงานได้อย่างครบถ้วนและถูกต้อง  ซอฟต์แวร์จะแตกต่างกันด้านความสามารถของการทำงาน การควบคุมการเข้าถึงข้อมูลของผู้ใช้ระดับต่างๆ 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 smtClean="0"/>
              <a:t>เลือกซอฟต์แวร์ควรใช้ได้ดีกับโครงสร้างฮาร์ดแวร์ การสื่อสาร เครือข่ายขององค์การ หากซอฟต์แวร์ไม่มีคุณภาพ ย่อมทำให้เกิดปัญหาได้ เพราะการเปลี่ยนซอฟต์แวร์ต้องใช้เวลาในการเรียนรู้และการติดตั้ง รวมทั้งการปรับเปลี่ยนระบบ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 ข้อควรพิจารณาในการจัดการด้านซอฟต์แวร์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3200" dirty="0" smtClean="0"/>
              <a:t>ความสามารถและการขยายขนาดของการใช้งาน สำหรับงานที่ต้องเกิดความเปลี่ยนแปลง ไม่ว่าจะเป็นในการสร้างสารสนเทศ การให้บริการ การจัดส่งสารสนเทศไปยังผู้ใช้ เช่น งานบริการโดยสื่ออิเล็กทรอนิกส์  การเรียนการสอนผ่านเว็บ การทำธุรกิจบนเว็บ ซอฟต์แวร์เหล่านี้ต้องเอื้อให้กับการขยายหรือปรับเปลี่ยนช่องทางในการทำงานและติดต่อกับผู้ใช้  การสนับสนุนผู้ใช้หลายคนในเวลาพร้อมกัน ราคาของซอฟต์แวร์อาจพิจารณาจากจำนวนผู้ใช้  ขนาดของระบบงาน</a:t>
            </a:r>
            <a:endParaRPr lang="en-US" dirty="0" smtClean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ค่าใช้จ่ายในการใช้ซอฟต์แวร์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sz="3200" dirty="0" smtClean="0"/>
              <a:t>	ในปัจจุบันค่าใช้จ่ายในการได้มาซึ่งซอฟต์แวร์มีหลายลักษณะ คือ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ค่า</a:t>
            </a:r>
            <a:r>
              <a:rPr lang="th-TH" dirty="0" smtClean="0"/>
              <a:t>จัดซื้อลิขสิทธิ์ของซอฟต์แวร์ ซึ่งหมายถึงลิขสิทธิ์ของซอฟต์แวร์จะเป็นของผู้ซื้อ ทำให้สามารถปรับแก้ ขยายด้วยตนเอง หรือการแจกจ่ายให้กับองค์การในเครือ  การเสียค่าธรรมเนียมสิทธิการใช้ ซึ่งครอบคลุมสิทธิในการใช้ตามข้อกำหนด ส่วนใหญ่เป็นรายปี และครอบคลุมการบำรุงรักษาระบบและการ</a:t>
            </a:r>
            <a:r>
              <a:rPr lang="th-TH" dirty="0" err="1" smtClean="0"/>
              <a:t>ปรับเวอร์ชั่น</a:t>
            </a:r>
            <a:r>
              <a:rPr lang="th-TH" dirty="0" smtClean="0"/>
              <a:t>ใหม่  แต่ผู้ใช้ซอฟต์แวร์ไม่สามารถ</a:t>
            </a:r>
            <a:r>
              <a:rPr lang="th-TH" dirty="0" smtClean="0"/>
              <a:t>ปรับแก้ขยาย</a:t>
            </a:r>
            <a:r>
              <a:rPr lang="th-TH" dirty="0" smtClean="0"/>
              <a:t>หรือแจกจ่ายซอฟต์แวร์ได้</a:t>
            </a:r>
            <a:endParaRPr lang="en-US" sz="20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การใช้บริการจากผู้ให้บริการ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th-TH" sz="3200" dirty="0" smtClean="0"/>
              <a:t>ในปัจจุบันมีผู้ให้บริการที่เกี่ยวข้องกับซอฟต์แวร์หลายลักษณะ โดยในระยะแรก เริ่มจากซอฟต์แวร์ขนาดใหญ่หรือกับองค์การขนาดใหญ่ แต่ต่อมาขยายไปยังซอฟต์แวร์ประเภทอื่น ๆ เนื่องจากอินเทอร์เน็ตที่เอื้อให้สามารถติดต่อสื่อสารและแลกเปลี่ยนข้อมูลและโปรแกรมได้อย่างสะดวก </a:t>
            </a:r>
            <a:endParaRPr lang="th-TH" sz="3200" dirty="0" smtClean="0"/>
          </a:p>
          <a:p>
            <a:pPr marL="342900" lvl="2" indent="-342900"/>
            <a:r>
              <a:rPr lang="th-TH" sz="3200" dirty="0" smtClean="0"/>
              <a:t> </a:t>
            </a:r>
            <a:r>
              <a:rPr lang="th-TH" sz="3200" dirty="0" smtClean="0"/>
              <a:t>ดังนั้นการให้บริการจึงสามารถทำได้หลากหลาย ไม่จำกัดอยู่เพียงการติดตั้งโปรแกรมที่สถานที่ขององค์การผู้ใช้บริการ  อย่างไรก็ตามมีผู้ให้บริการที่สำคัญ </a:t>
            </a:r>
            <a:r>
              <a:rPr lang="th-TH" sz="3200" dirty="0" smtClean="0"/>
              <a:t>คือ </a:t>
            </a:r>
            <a:r>
              <a:rPr lang="en-US" sz="3200" dirty="0" smtClean="0"/>
              <a:t>ASP MSP</a:t>
            </a:r>
            <a:endParaRPr lang="en-US" sz="2800" dirty="0" smtClean="0"/>
          </a:p>
          <a:p>
            <a:endParaRPr lang="th-TH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การใช้บริการจากผู้ให้บริการ 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itchFamily="34" charset="0"/>
              <a:buChar char="•"/>
            </a:pPr>
            <a:r>
              <a:rPr lang="th-TH" sz="2800" dirty="0" smtClean="0"/>
              <a:t>เอ</a:t>
            </a:r>
            <a:r>
              <a:rPr lang="th-TH" sz="2800" dirty="0" err="1" smtClean="0"/>
              <a:t>เอส</a:t>
            </a:r>
            <a:r>
              <a:rPr lang="th-TH" sz="2800" dirty="0" smtClean="0"/>
              <a:t>พี </a:t>
            </a:r>
            <a:r>
              <a:rPr lang="en-US" sz="2800" dirty="0" smtClean="0"/>
              <a:t>(application service provider – ASP) </a:t>
            </a:r>
            <a:r>
              <a:rPr lang="th-TH" sz="2800" dirty="0" smtClean="0"/>
              <a:t>เป็นบริการด้านซอฟต์แวร์แบบออนไลน์บนระบบเครือข่ายอินเทอร์เน็ต และระบบเครือข่ายส่วนบุคคล โดยองค์การสามารถขอใช้บริการเฉพาะซอฟต์แวร์ส่วนที่ต้องการ เช่น ซอฟต์แวร์ด้านเงินเดือนพนักงาน ซอฟต์แวร์ในการออกเอกสารการเงิน เป็นต้น  หลายองค์การใช้วิธีการเช่า  เอ</a:t>
            </a:r>
            <a:r>
              <a:rPr lang="th-TH" sz="2800" dirty="0" err="1" smtClean="0"/>
              <a:t>เอส</a:t>
            </a:r>
            <a:r>
              <a:rPr lang="th-TH" sz="2800" dirty="0" smtClean="0"/>
              <a:t>พีมีบริการหลายประเภท และถือเป็นกลยุทธ์อย่างหนึ่ง ขึ้นอยู่กับนโยบายขององค์การ </a:t>
            </a:r>
            <a:r>
              <a:rPr lang="th-TH" sz="2800" dirty="0" smtClean="0"/>
              <a:t>ซอฟต์แวร์</a:t>
            </a:r>
            <a:r>
              <a:rPr lang="th-TH" sz="2800" dirty="0" smtClean="0"/>
              <a:t>เหล่านี้มักเป็นซอฟต์แวร์ในงานหลักที่พบในองค์การทั่วไป  หากต้องการซอฟต์แวร์ที่ทำงานเฉพาะหรือให้รองรับการทำงานเฉพาะขององค์การ  อาจไม่สามารถใช้บริการนี้ได้</a:t>
            </a:r>
            <a:endParaRPr lang="en-US" sz="24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857</Words>
  <Application>Microsoft Office PowerPoint</Application>
  <PresentationFormat>นำเสนอทางหน้าจอ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บทที่ 12 กลยุทธ์เทคโนโลยีสารสนเทศ ที่เกี่ยวกับซอฟต์แวร์</vt:lpstr>
      <vt:lpstr>แนวโน้มของเทคโนโลยีซอฟต์แวร์ </vt:lpstr>
      <vt:lpstr>แนวโน้มของเทคโนโลยีซอฟต์แวร์ </vt:lpstr>
      <vt:lpstr>ประเด็นด้านการจัดการซอฟต์แวร์</vt:lpstr>
      <vt:lpstr>ประเด็นด้านการจัดการซอฟต์แวร์</vt:lpstr>
      <vt:lpstr> ข้อควรพิจารณาในการจัดการด้านซอฟต์แวร์ </vt:lpstr>
      <vt:lpstr>ค่าใช้จ่ายในการใช้ซอฟต์แวร์ </vt:lpstr>
      <vt:lpstr>การใช้บริการจากผู้ให้บริการ </vt:lpstr>
      <vt:lpstr>การใช้บริการจากผู้ให้บริการ </vt:lpstr>
      <vt:lpstr>การใช้บริการจากผู้ให้บริการ </vt:lpstr>
      <vt:lpstr>กลยุทธ์เทคโนโลยีสารสนเทศที่เกี่ยวกับซอฟต์แวร์ </vt:lpstr>
      <vt:lpstr>การจัดการซอฟต์แวร์</vt:lpstr>
      <vt:lpstr>ซอฟต์แวร์ประยุกต์สำหรับไมโครคอมพิวเตอร์</vt:lpstr>
      <vt:lpstr>ภาษาโปรแกรมยุคที่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กลยุทธ์เทคโนโลยีสารสนเทศที่เกี่ยวกับซอฟต์แวร์</dc:title>
  <dc:creator>kok</dc:creator>
  <cp:lastModifiedBy>kok</cp:lastModifiedBy>
  <cp:revision>6</cp:revision>
  <dcterms:created xsi:type="dcterms:W3CDTF">2016-01-13T08:25:48Z</dcterms:created>
  <dcterms:modified xsi:type="dcterms:W3CDTF">2016-03-18T08:47:21Z</dcterms:modified>
</cp:coreProperties>
</file>