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2" r:id="rId7"/>
    <p:sldId id="263" r:id="rId8"/>
    <p:sldId id="260" r:id="rId9"/>
    <p:sldId id="267" r:id="rId10"/>
    <p:sldId id="261" r:id="rId11"/>
    <p:sldId id="264" r:id="rId12"/>
    <p:sldId id="266" r:id="rId1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D969-A71A-4229-85B9-50F575E67EF8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0172-382F-4BCE-82C7-44EC2582149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D969-A71A-4229-85B9-50F575E67EF8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0172-382F-4BCE-82C7-44EC2582149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D969-A71A-4229-85B9-50F575E67EF8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0172-382F-4BCE-82C7-44EC2582149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D969-A71A-4229-85B9-50F575E67EF8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0172-382F-4BCE-82C7-44EC2582149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D969-A71A-4229-85B9-50F575E67EF8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0172-382F-4BCE-82C7-44EC2582149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D969-A71A-4229-85B9-50F575E67EF8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0172-382F-4BCE-82C7-44EC2582149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D969-A71A-4229-85B9-50F575E67EF8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0172-382F-4BCE-82C7-44EC2582149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D969-A71A-4229-85B9-50F575E67EF8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0172-382F-4BCE-82C7-44EC2582149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D969-A71A-4229-85B9-50F575E67EF8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0172-382F-4BCE-82C7-44EC2582149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D969-A71A-4229-85B9-50F575E67EF8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0172-382F-4BCE-82C7-44EC2582149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D969-A71A-4229-85B9-50F575E67EF8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60172-382F-4BCE-82C7-44EC2582149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BD969-A71A-4229-85B9-50F575E67EF8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60172-382F-4BCE-82C7-44EC25821493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918648" cy="2522711"/>
          </a:xfrm>
        </p:spPr>
        <p:txBody>
          <a:bodyPr>
            <a:normAutofit/>
          </a:bodyPr>
          <a:lstStyle/>
          <a:p>
            <a:r>
              <a:rPr lang="th-TH" b="1" dirty="0" smtClean="0"/>
              <a:t>บทที่ 11</a:t>
            </a:r>
            <a:br>
              <a:rPr lang="th-TH" b="1" dirty="0" smtClean="0"/>
            </a:br>
            <a:r>
              <a:rPr lang="th-TH" b="1" dirty="0" smtClean="0"/>
              <a:t>กลยุทธ์</a:t>
            </a:r>
            <a:r>
              <a:rPr lang="th-TH" b="1" dirty="0"/>
              <a:t>เทคโนโลยี</a:t>
            </a:r>
            <a:r>
              <a:rPr lang="th-TH" b="1" dirty="0" smtClean="0"/>
              <a:t>สารสนเทศ</a:t>
            </a:r>
            <a:br>
              <a:rPr lang="th-TH" b="1" dirty="0" smtClean="0"/>
            </a:br>
            <a:r>
              <a:rPr lang="th-TH" b="1" dirty="0" smtClean="0"/>
              <a:t>ที่</a:t>
            </a:r>
            <a:r>
              <a:rPr lang="th-TH" b="1" dirty="0"/>
              <a:t>เกี่ยวกับฮาร์ดแวร์</a:t>
            </a:r>
            <a:endParaRPr lang="th-T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ประเด็นการจัดการฮาร์ดแวร์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ประเด็นการจัดการฮาร์ดแวร์ที่สำคัญ มีดังนี้  </a:t>
            </a:r>
            <a:r>
              <a:rPr lang="en-US" dirty="0" smtClean="0"/>
              <a:t>(Thompson and Cats-</a:t>
            </a:r>
            <a:r>
              <a:rPr lang="en-US" dirty="0" err="1" smtClean="0"/>
              <a:t>Baril</a:t>
            </a:r>
            <a:r>
              <a:rPr lang="en-US" dirty="0" smtClean="0"/>
              <a:t> 2003:63-65)</a:t>
            </a:r>
            <a:endParaRPr lang="en-US" sz="2800" dirty="0" smtClean="0"/>
          </a:p>
          <a:p>
            <a:pPr lvl="1">
              <a:buFont typeface="Wingdings" pitchFamily="2" charset="2"/>
              <a:buChar char="v"/>
            </a:pPr>
            <a:r>
              <a:rPr lang="th-TH" sz="3200" dirty="0" smtClean="0"/>
              <a:t> </a:t>
            </a:r>
            <a:r>
              <a:rPr lang="th-TH" sz="3200" b="1" dirty="0" smtClean="0"/>
              <a:t>ประสิทธิภาพ</a:t>
            </a:r>
            <a:r>
              <a:rPr lang="th-TH" sz="3200" b="1" dirty="0" smtClean="0"/>
              <a:t>การทำงานของระบบ </a:t>
            </a:r>
            <a:r>
              <a:rPr lang="en-US" sz="3200" b="1" dirty="0" smtClean="0"/>
              <a:t>(performance) </a:t>
            </a:r>
            <a:r>
              <a:rPr lang="th-TH" sz="3200" dirty="0" smtClean="0"/>
              <a:t>พิจารณาจาก </a:t>
            </a:r>
            <a:r>
              <a:rPr lang="en-US" sz="3200" dirty="0" smtClean="0"/>
              <a:t>4</a:t>
            </a:r>
            <a:r>
              <a:rPr lang="th-TH" sz="3200" dirty="0" smtClean="0"/>
              <a:t> ประเด็น คือ </a:t>
            </a:r>
            <a:endParaRPr lang="en-US" sz="3200" dirty="0" smtClean="0"/>
          </a:p>
          <a:p>
            <a:pPr lvl="2"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1</a:t>
            </a:r>
            <a:r>
              <a:rPr lang="en-US" sz="2800" dirty="0" smtClean="0"/>
              <a:t>) </a:t>
            </a:r>
            <a:r>
              <a:rPr lang="th-TH" sz="2800" dirty="0" smtClean="0"/>
              <a:t>การทำงานได้ตามหน้าที่ ๆ กำหนด (</a:t>
            </a:r>
            <a:r>
              <a:rPr lang="en-US" sz="2800" dirty="0" smtClean="0"/>
              <a:t>functionality</a:t>
            </a:r>
            <a:r>
              <a:rPr lang="th-TH" sz="2800" dirty="0" smtClean="0"/>
              <a:t>) </a:t>
            </a:r>
          </a:p>
          <a:p>
            <a:pPr lvl="2">
              <a:buNone/>
            </a:pPr>
            <a:r>
              <a:rPr lang="th-TH" sz="2800" dirty="0" smtClean="0"/>
              <a:t>	</a:t>
            </a:r>
            <a:r>
              <a:rPr lang="th-TH" sz="2800" dirty="0" smtClean="0"/>
              <a:t>2</a:t>
            </a:r>
            <a:r>
              <a:rPr lang="th-TH" sz="2800" dirty="0" smtClean="0"/>
              <a:t>) การใช้งานง่าย (</a:t>
            </a:r>
            <a:r>
              <a:rPr lang="en-US" sz="2800" dirty="0" smtClean="0"/>
              <a:t>ease of use</a:t>
            </a:r>
            <a:r>
              <a:rPr lang="th-TH" sz="2800" dirty="0" smtClean="0"/>
              <a:t>) </a:t>
            </a:r>
            <a:endParaRPr lang="th-TH" sz="2800" dirty="0" smtClean="0"/>
          </a:p>
          <a:p>
            <a:pPr lvl="2">
              <a:buNone/>
            </a:pPr>
            <a:r>
              <a:rPr lang="th-TH" sz="2800" dirty="0" smtClean="0"/>
              <a:t>	</a:t>
            </a:r>
            <a:r>
              <a:rPr lang="th-TH" sz="2800" dirty="0" smtClean="0"/>
              <a:t>3</a:t>
            </a:r>
            <a:r>
              <a:rPr lang="th-TH" sz="2800" dirty="0" smtClean="0"/>
              <a:t>) ความสามารถใช้งานร่วมกับอุปกรณ์อื่นได้ (</a:t>
            </a:r>
            <a:r>
              <a:rPr lang="en-US" sz="2800" dirty="0" smtClean="0"/>
              <a:t>compatibility</a:t>
            </a:r>
            <a:r>
              <a:rPr lang="th-TH" sz="2800" dirty="0" smtClean="0"/>
              <a:t>)  </a:t>
            </a:r>
            <a:endParaRPr lang="th-TH" sz="2800" dirty="0" smtClean="0"/>
          </a:p>
          <a:p>
            <a:pPr lvl="2">
              <a:buNone/>
            </a:pPr>
            <a:r>
              <a:rPr lang="th-TH" sz="2800" dirty="0" smtClean="0"/>
              <a:t>	</a:t>
            </a:r>
            <a:r>
              <a:rPr lang="th-TH" sz="2800" dirty="0" smtClean="0"/>
              <a:t>4</a:t>
            </a:r>
            <a:r>
              <a:rPr lang="th-TH" sz="2800" dirty="0" smtClean="0"/>
              <a:t>) การบำรุงรักษา (</a:t>
            </a:r>
            <a:r>
              <a:rPr lang="en-US" sz="2800" dirty="0" smtClean="0"/>
              <a:t>maintainability</a:t>
            </a:r>
            <a:r>
              <a:rPr lang="th-TH" sz="2800" dirty="0" smtClean="0"/>
              <a:t>) ทำได้สะดวก สำหรับประสิทธิภาพของเครื่องคอมพิวเตอร์พิจารณาจากความเร็วของซีพียู  ความจุของการเก็บข้อมูลบนหน่วยความจำหลัก และความเร็วของการรับส่งข้อมูล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ประเด็นการจัดการฮาร์ดแวร์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itchFamily="2" charset="2"/>
              <a:buChar char="v"/>
            </a:pPr>
            <a:r>
              <a:rPr lang="th-TH" dirty="0" smtClean="0"/>
              <a:t>การปรับขยายขีดความสามารถของเครื่องเพื่อรองรับงานในอนาคต เช่น บริการ ประเภทอิเล็กทรอนิกส์ พาณิชย์อิเล็กทรอนิกส์ </a:t>
            </a:r>
            <a:r>
              <a:rPr lang="en-US" dirty="0" smtClean="0"/>
              <a:t>(e-commerce) </a:t>
            </a:r>
            <a:r>
              <a:rPr lang="th-TH" dirty="0" smtClean="0"/>
              <a:t>การศึกษาอิเล็กทรอนิกส์ ฯลฯ ทั้งนี้ต้องดูความสามารถ และการปรับขนาดของเครื่องได้ </a:t>
            </a:r>
            <a:r>
              <a:rPr lang="en-US" dirty="0" smtClean="0"/>
              <a:t>(scalability) </a:t>
            </a:r>
            <a:r>
              <a:rPr lang="th-TH" dirty="0" smtClean="0"/>
              <a:t>การประยุกต์งานมัลติมีเดีย ภาพ เสียง ฯลฯ</a:t>
            </a:r>
            <a:endParaRPr lang="en-US" sz="2400" dirty="0" smtClean="0"/>
          </a:p>
          <a:p>
            <a:pPr lvl="1">
              <a:buFont typeface="Wingdings" pitchFamily="2" charset="2"/>
              <a:buChar char="v"/>
            </a:pPr>
            <a:r>
              <a:rPr lang="th-TH" dirty="0" smtClean="0"/>
              <a:t>ความเชื่อถือได้ และความทนทานของเครื่อง </a:t>
            </a:r>
            <a:r>
              <a:rPr lang="en-US" dirty="0" smtClean="0"/>
              <a:t>(reliability and durability)  </a:t>
            </a:r>
            <a:endParaRPr lang="en-US" sz="2400" dirty="0" smtClean="0"/>
          </a:p>
          <a:p>
            <a:pPr lvl="1">
              <a:buFont typeface="Wingdings" pitchFamily="2" charset="2"/>
              <a:buChar char="v"/>
            </a:pPr>
            <a:r>
              <a:rPr lang="th-TH" dirty="0" smtClean="0"/>
              <a:t>คุณภาพด้านเสียงและภาพ อยู่ในระดับดี มีความคมชัด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ประเด็นการจัดการฮาร์ดแวร์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itchFamily="2" charset="2"/>
              <a:buChar char="v"/>
            </a:pPr>
            <a:r>
              <a:rPr lang="th-TH" dirty="0" smtClean="0"/>
              <a:t> ความสามารถ</a:t>
            </a:r>
            <a:r>
              <a:rPr lang="th-TH" dirty="0" smtClean="0"/>
              <a:t>ในการพกพาเคลื่อนย้าย</a:t>
            </a:r>
            <a:endParaRPr lang="en-US" sz="2400" dirty="0" smtClean="0"/>
          </a:p>
          <a:p>
            <a:pPr lvl="1">
              <a:buFont typeface="Wingdings" pitchFamily="2" charset="2"/>
              <a:buChar char="v"/>
            </a:pPr>
            <a:r>
              <a:rPr lang="th-TH" dirty="0" smtClean="0"/>
              <a:t> การ</a:t>
            </a:r>
            <a:r>
              <a:rPr lang="th-TH" dirty="0" smtClean="0"/>
              <a:t>เลือกใช้สื่อจัดเก็บข้อมูล ต้องพิจารณาถึงปริมาณข้อมูลที่จะจัดเก็บ รวมทั้งแนวโน้มของเทคโนโลยีในอนาคต เพื่อเลือกสื่อประเภทที่สามารถรองรับข้อมูลได้อย่างเหมาะสม   ขณะเดียวกันต้องพิจารณาความถี่ในการใช้ข้อมูลและความเร็วในการเข้าถึงข้อมูล เช่น เป็นข้อมูลที่ต้องใช้ตลอดเวลา ควรใช้สื่อที่เข้าถึงข้อมูลแบบสุ่มหรือโดยตรง  หากเป็นข้อมูลที่ใช้ไม่บ่อยนัก แต่มีข้อมูลปริมาณมาก อาจสามารถเลือกใช้สื่อแสงได้ ตลอดจนความเร็วในการสำรองข้อมูล เพื่อให้สอดคล้องกับระบบที่ใช้อยู่</a:t>
            </a:r>
          </a:p>
          <a:p>
            <a:pPr marL="742950" lvl="2" indent="-342900">
              <a:buFont typeface="Wingdings" pitchFamily="2" charset="2"/>
              <a:buChar char="v"/>
            </a:pPr>
            <a:r>
              <a:rPr lang="th-TH" dirty="0" smtClean="0"/>
              <a:t>การรับบริการหลังการขาย ทั้งนี้ควรซื้อจากบริษัทที่มีความมั่นคงทางการเงิน กล่าวคือ บริษัทยังคงดำเนินธุรกิจต่อไปอีกนานเพื่อการใช้บริการ</a:t>
            </a:r>
            <a:endParaRPr lang="en-US" sz="2000" dirty="0" smtClean="0"/>
          </a:p>
          <a:p>
            <a:pPr>
              <a:buFont typeface="Wingdings" pitchFamily="2" charset="2"/>
              <a:buChar char="v"/>
            </a:pPr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กลยุทธ์เทคโนโลยีสารสนเทศที่เกี่ยวกับฮาร์ดแวร์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>
                <a:solidFill>
                  <a:srgbClr val="FF0000"/>
                </a:solidFill>
              </a:rPr>
              <a:t>เทคโนโลยีฮาร์ดแวร์ </a:t>
            </a:r>
            <a:r>
              <a:rPr lang="en-US" sz="3600" dirty="0" smtClean="0">
                <a:solidFill>
                  <a:srgbClr val="FF0000"/>
                </a:solidFill>
              </a:rPr>
              <a:t>(hardware technology)  </a:t>
            </a:r>
            <a:r>
              <a:rPr lang="th-TH" sz="3600" dirty="0" smtClean="0">
                <a:solidFill>
                  <a:srgbClr val="FF0000"/>
                </a:solidFill>
              </a:rPr>
              <a:t>ประกอบด้วย </a:t>
            </a:r>
            <a:endParaRPr lang="th-TH" sz="3600" dirty="0" smtClean="0">
              <a:solidFill>
                <a:srgbClr val="FF0000"/>
              </a:solidFill>
            </a:endParaRPr>
          </a:p>
          <a:p>
            <a:pPr lvl="2">
              <a:buFont typeface="Wingdings" pitchFamily="2" charset="2"/>
              <a:buChar char="q"/>
            </a:pPr>
            <a:r>
              <a:rPr lang="th-TH" sz="3200" dirty="0" smtClean="0"/>
              <a:t> เทคโนโลยี</a:t>
            </a:r>
            <a:r>
              <a:rPr lang="th-TH" sz="3200" dirty="0" smtClean="0"/>
              <a:t>คอมพิวเตอร์สำหรับการประมวลผล  </a:t>
            </a:r>
            <a:endParaRPr lang="th-TH" sz="3200" dirty="0" smtClean="0"/>
          </a:p>
          <a:p>
            <a:pPr lvl="2">
              <a:buFont typeface="Wingdings" pitchFamily="2" charset="2"/>
              <a:buChar char="q"/>
            </a:pPr>
            <a:r>
              <a:rPr lang="th-TH" sz="3200" dirty="0" smtClean="0"/>
              <a:t> เทคโนโลยี</a:t>
            </a:r>
            <a:r>
              <a:rPr lang="th-TH" sz="3200" dirty="0" smtClean="0"/>
              <a:t>สำหรับการบันทึกหรือนำข้อมูลเข้า </a:t>
            </a:r>
            <a:endParaRPr lang="th-TH" sz="3200" dirty="0" smtClean="0"/>
          </a:p>
          <a:p>
            <a:pPr lvl="2">
              <a:buFont typeface="Wingdings" pitchFamily="2" charset="2"/>
              <a:buChar char="q"/>
            </a:pPr>
            <a:r>
              <a:rPr lang="th-TH" sz="3200" dirty="0" smtClean="0"/>
              <a:t> เทคโนโลยี</a:t>
            </a:r>
            <a:r>
              <a:rPr lang="th-TH" sz="3200" dirty="0" smtClean="0"/>
              <a:t>การแสดงผล และเทคโนโลยีที่ใช้จัดเก็บข้อมูล</a:t>
            </a:r>
            <a:endParaRPr lang="en-US" sz="3200" dirty="0" smtClean="0"/>
          </a:p>
          <a:p>
            <a:endParaRPr lang="th-TH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เทคโนโลยีฮาร์ดแวร์ </a:t>
            </a:r>
            <a:r>
              <a:rPr lang="en-US" dirty="0" smtClean="0"/>
              <a:t>(hardware technology)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buFont typeface="Wingdings" pitchFamily="2" charset="2"/>
              <a:buChar char="v"/>
            </a:pPr>
            <a:r>
              <a:rPr lang="th-TH" dirty="0" smtClean="0"/>
              <a:t>คอมพิวเตอร์ ซึ่งทำหน้าที่ประมวลผล ได้แก่ หน่วยประมวลผลกลางคือ ซีพียู ประกอบด้วย หน่วยคำนวณและตรรกะ หน่วยควบคุม และหน่วยความจำหลัก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th-TH" dirty="0" smtClean="0"/>
              <a:t>อุปกรณ์ที่ใช้ในการบันทึกข้อมูล แบ่งเป็น แผงแป้นพิมพ์ อุปกรณ์ชี้ เครื่องสแกนเนอร์ </a:t>
            </a:r>
            <a:r>
              <a:rPr lang="th-TH" dirty="0" err="1" smtClean="0"/>
              <a:t>กล้องดิจิทัล</a:t>
            </a:r>
            <a:r>
              <a:rPr lang="th-TH" dirty="0" smtClean="0"/>
              <a:t> อุปกรณ์บันทึกเสียง เครื่องอ่านบัตรและอุปกรณ์เซนเซอร์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th-TH" dirty="0" smtClean="0"/>
              <a:t>อุปกรณ์จัดเก็บข้อมูล เป็นประเภทหน่วยความจำรอง  ได้แก่ สื่อแม่เหล็ก จานแสง และ</a:t>
            </a:r>
            <a:r>
              <a:rPr lang="th-TH" dirty="0" err="1" smtClean="0"/>
              <a:t>แฟลชเมม</a:t>
            </a:r>
            <a:r>
              <a:rPr lang="th-TH" dirty="0" smtClean="0"/>
              <a:t>โมรี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th-TH" dirty="0" smtClean="0"/>
              <a:t>อุปกรณ์แสดงผลข้อมูล ได้แก่ ประเภท</a:t>
            </a:r>
            <a:r>
              <a:rPr lang="th-TH" dirty="0" err="1" smtClean="0"/>
              <a:t>ซอฟต์ค็</a:t>
            </a:r>
            <a:r>
              <a:rPr lang="th-TH" dirty="0" smtClean="0"/>
              <a:t>อปปี </a:t>
            </a:r>
            <a:r>
              <a:rPr lang="th-TH" dirty="0" err="1" smtClean="0"/>
              <a:t>ฮาร์ดค็อป</a:t>
            </a:r>
            <a:r>
              <a:rPr lang="th-TH" dirty="0" smtClean="0"/>
              <a:t>ปี้ และหุ่นยนต์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r>
              <a:rPr lang="th-TH" b="1" dirty="0" smtClean="0"/>
              <a:t>เทคโนโลยีคอมพิวเตอร์สำหรับการประมวลผล</a:t>
            </a:r>
            <a:r>
              <a:rPr lang="th-TH" dirty="0" smtClean="0"/>
              <a:t>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b="1" dirty="0" smtClean="0"/>
              <a:t>ฮาร์ดแวร์คอมพิวเตอร์ </a:t>
            </a:r>
            <a:r>
              <a:rPr lang="th-TH" dirty="0" smtClean="0"/>
              <a:t>คือ ส่วนที่เป็นตัวเครื่องและอุปกรณ์รอบข้าง </a:t>
            </a:r>
            <a:r>
              <a:rPr lang="en-US" dirty="0" smtClean="0"/>
              <a:t>(peripherals) </a:t>
            </a:r>
            <a:endParaRPr lang="th-TH" dirty="0" smtClean="0"/>
          </a:p>
          <a:p>
            <a:r>
              <a:rPr lang="th-TH" dirty="0" smtClean="0"/>
              <a:t>คอมพิวเตอร์</a:t>
            </a:r>
            <a:r>
              <a:rPr lang="th-TH" dirty="0" smtClean="0"/>
              <a:t>ในปัจจุบันและแนวโน้มในอนาคตมีขนาดเล็กลง ทำงานเร็วขึ้น ความน่าเชื่อถือสูงขึ้น ราคาถูกลง และการพัฒนาที่สนองความต้องการของผู้ใช้ทำให้คอมพิวเตอร์มีลักษณะความสามารถหลากหลายรูปแบบ  </a:t>
            </a:r>
            <a:endParaRPr lang="th-TH" dirty="0" smtClean="0"/>
          </a:p>
          <a:p>
            <a:r>
              <a:rPr lang="th-TH" dirty="0" smtClean="0"/>
              <a:t>หน้าที่</a:t>
            </a:r>
            <a:r>
              <a:rPr lang="th-TH" dirty="0" smtClean="0"/>
              <a:t>พื้นฐานของคอมพิวเตอร์ คือ การนำข้อมูลเข้าตามคำสั่งที่ได้รับ  ดำเนินการประมวลผลข้อมูล แสดงผลข้อมูล การจัดเก็บข้อมูลไว้ในสื่อสำหรับจัดเก็บ และการควบคุมการทำงาน 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แนวโน้มของเทคโนโลยีฮาร์ดแวร์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342900" lvl="1" indent="-342900">
              <a:buNone/>
            </a:pPr>
            <a:r>
              <a:rPr lang="en-US" sz="3600" dirty="0" smtClean="0"/>
              <a:t>	</a:t>
            </a:r>
            <a:r>
              <a:rPr lang="en-US" sz="3600" b="1" dirty="0" smtClean="0"/>
              <a:t>1.  </a:t>
            </a:r>
            <a:r>
              <a:rPr lang="th-TH" sz="3600" b="1" dirty="0" smtClean="0"/>
              <a:t>เครื่องคอมพิวเตอร์มีสมรรถนะสูงขึ้น </a:t>
            </a:r>
            <a:r>
              <a:rPr lang="th-TH" sz="3600" dirty="0" smtClean="0"/>
              <a:t>โดยเฉพาะการทำงานได้เร็วขึ้น มีการคาดการณ์ว่าในอีก </a:t>
            </a:r>
            <a:r>
              <a:rPr lang="en-US" sz="3600" dirty="0" smtClean="0"/>
              <a:t>10</a:t>
            </a:r>
            <a:r>
              <a:rPr lang="th-TH" sz="3600" dirty="0" smtClean="0"/>
              <a:t> ปี คอมพิวเตอร์จะราคาเท่าเดิม แต่จะทำงานได้ดีกว่าเดิม </a:t>
            </a:r>
            <a:r>
              <a:rPr lang="en-US" sz="3600" dirty="0" smtClean="0"/>
              <a:t>50</a:t>
            </a:r>
            <a:r>
              <a:rPr lang="th-TH" sz="3600" dirty="0" smtClean="0"/>
              <a:t> เท่าในด้านความเร็วและหน่วยความจำ ตามกฎของ</a:t>
            </a:r>
            <a:r>
              <a:rPr lang="th-TH" sz="3600" dirty="0" err="1" smtClean="0"/>
              <a:t>มัวร์</a:t>
            </a:r>
            <a:r>
              <a:rPr lang="th-TH" sz="3600" dirty="0" smtClean="0"/>
              <a:t> </a:t>
            </a:r>
            <a:r>
              <a:rPr lang="en-US" sz="3600" dirty="0" smtClean="0"/>
              <a:t>(Moore’s Law) </a:t>
            </a:r>
            <a:r>
              <a:rPr lang="th-TH" sz="3600" dirty="0" smtClean="0"/>
              <a:t>ผู้ร่วมก่อตั้งบริษัท อิน</a:t>
            </a:r>
            <a:r>
              <a:rPr lang="th-TH" sz="3600" dirty="0" err="1" smtClean="0"/>
              <a:t>เทล</a:t>
            </a:r>
            <a:r>
              <a:rPr lang="th-TH" sz="3600" dirty="0" smtClean="0"/>
              <a:t> </a:t>
            </a:r>
            <a:r>
              <a:rPr lang="en-US" sz="3600" dirty="0" smtClean="0"/>
              <a:t>(Intel) </a:t>
            </a:r>
            <a:r>
              <a:rPr lang="th-TH" sz="3600" dirty="0" smtClean="0"/>
              <a:t>กล่าวคือ </a:t>
            </a:r>
            <a:r>
              <a:rPr lang="th-TH" sz="3600" dirty="0" err="1" smtClean="0"/>
              <a:t>ชิป</a:t>
            </a:r>
            <a:r>
              <a:rPr lang="th-TH" sz="3600" dirty="0" smtClean="0"/>
              <a:t>จะมีความสามารถในการประมวลผลเพิ่มเป็นเท่าตัวในทุก </a:t>
            </a:r>
            <a:r>
              <a:rPr lang="en-US" sz="3600" dirty="0" smtClean="0"/>
              <a:t>18</a:t>
            </a:r>
            <a:r>
              <a:rPr lang="th-TH" sz="3600" dirty="0" smtClean="0"/>
              <a:t> เดือน แต่ปัจจุบันการใช้วัสดุซิลิคอนผลิต</a:t>
            </a:r>
            <a:r>
              <a:rPr lang="th-TH" sz="3600" dirty="0" err="1" smtClean="0"/>
              <a:t>ชิป</a:t>
            </a:r>
            <a:r>
              <a:rPr lang="th-TH" sz="3600" dirty="0" smtClean="0"/>
              <a:t>ถึงจุดตีบตันเริ่มไม่สามารถพัฒนาต่อไปได้</a:t>
            </a:r>
            <a:endParaRPr lang="en-US" sz="36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แนวโน้มของเทคโนโลยีฮาร์ดแวร์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th-TH" sz="3600" b="1" dirty="0" smtClean="0"/>
              <a:t>	2.  เครื่องคอมพิวเตอร์จะสามารถแก้ปัญหาได้เอง </a:t>
            </a:r>
            <a:r>
              <a:rPr lang="en-US" sz="3600" b="1" dirty="0" smtClean="0"/>
              <a:t>(self-solving problem) </a:t>
            </a:r>
            <a:r>
              <a:rPr lang="th-TH" sz="3600" dirty="0" smtClean="0"/>
              <a:t>เมื่อมีข้อผิดพลาด โดยไม่ต้องอาศัยมนุษย์ โดยเป็นฮาร์ดแวร์ที่มีซอฟต์แวร์ฝังตัว </a:t>
            </a:r>
            <a:r>
              <a:rPr lang="en-US" sz="3600" dirty="0" smtClean="0"/>
              <a:t>(embedded system) </a:t>
            </a:r>
            <a:r>
              <a:rPr lang="th-TH" sz="3600" dirty="0" smtClean="0"/>
              <a:t>เพื่อการทำงานเฉพาะ เช่น ระบบคอมพิวเตอร์ฝังตัวอยู่ในอุปกรณ์ต่างๆ </a:t>
            </a:r>
            <a:endParaRPr lang="en-US" sz="36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แนวโน้มของเทคโนโลยีฮาร์ดแวร์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th-TH" sz="3600" b="1" dirty="0" smtClean="0"/>
              <a:t>	3.  การใช้นาโนเทคโนโลยี </a:t>
            </a:r>
            <a:r>
              <a:rPr lang="en-US" sz="3600" b="1" dirty="0" smtClean="0"/>
              <a:t>(nanotechnology) </a:t>
            </a:r>
            <a:r>
              <a:rPr lang="th-TH" sz="3600" dirty="0" smtClean="0"/>
              <a:t>นาโนเทคโนโลยีเป็นเทคโนโลยีสมัยใหม่ที่จะมีบทบาทในการผลิตวัสดุอุปกรณ์ต่าง ๆ ที่มีสมรรถนะสูงขึ้น เพราะใช้การเรียงตัวเองของอนุภาคขนาดเล็ก คือ อะตอมหรือโมเลกุลในตำแหน่งที่ต้องการได้อย่างแม่นยำ และถูกต้อง  ทำให้สามารถพัฒนาโครงสร้างวัสดุหรือสสารอันมีคุณสมบัติพิเศษ  รวมทั้งวัสดุอุปกรณ์อิเล็กทรอนิกส์ที่มีขนาดเล็กมากแต่มี</a:t>
            </a:r>
            <a:r>
              <a:rPr lang="th-TH" sz="3600" dirty="0" err="1" smtClean="0"/>
              <a:t>สมมถ</a:t>
            </a:r>
            <a:r>
              <a:rPr lang="th-TH" sz="3600" dirty="0" smtClean="0"/>
              <a:t>นะสูง</a:t>
            </a:r>
            <a:endParaRPr lang="en-US" sz="3600" dirty="0" smtClean="0"/>
          </a:p>
          <a:p>
            <a:pPr>
              <a:buNone/>
            </a:pPr>
            <a:endParaRPr lang="th-TH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แนวโน้มของเทคโนโลยีฮาร์ดแวร์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h-TH" b="1" dirty="0" smtClean="0"/>
              <a:t>	4.  ประเด็นด้านการจัดการฮาร์ดแวร์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	เทคโนโลยี</a:t>
            </a:r>
            <a:r>
              <a:rPr lang="th-TH" dirty="0" smtClean="0"/>
              <a:t>มีการเปลี่ยนแปลงและพัฒนาเร็วมาก เครื่องมีขนาดเล็กลง แต่มีสมรรถนะสูงขึ้น ราคาของฮาร์ดแวร์ของอุปกรณ์แบบเดียวกันจะมีราคาถูกลง ในขณะที่ซอฟต์แวร์มีราคาแพงขึ้น การจัดซื้อจึงควรศึกษาทิศทาง และแนวโน้มของเทคโนโลยีให้ดีก่อนตัดสินใจ ควบคู่ไปกับแผนงานขององค์การเพื่อความเหมาะสมกับความต้องการในการประมวลผลสารสนเทศ ประโยชน์ที่จะได้รับ ต้นทุนค่าใช้จ่าย กระบวนการทำงาน ตลอดจนวัฒนธรรมและโครงสร้างองค์การ</a:t>
            </a:r>
            <a:endParaRPr lang="th-T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แนวโน้มของเทคโนโลยีฮาร์ดแวร์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h-TH" sz="3600" b="1" dirty="0" smtClean="0"/>
              <a:t>	4.  ประเด็นด้านการจัดการฮาร์ดแวร์</a:t>
            </a:r>
            <a:endParaRPr lang="en-US" sz="3600" b="1" dirty="0" smtClean="0"/>
          </a:p>
          <a:p>
            <a:pPr lvl="2">
              <a:buFont typeface="Wingdings" pitchFamily="2" charset="2"/>
              <a:buChar char="v"/>
            </a:pPr>
            <a:r>
              <a:rPr lang="en-US" sz="2800" dirty="0" smtClean="0"/>
              <a:t> </a:t>
            </a:r>
            <a:r>
              <a:rPr lang="th-TH" sz="2800" dirty="0" smtClean="0"/>
              <a:t>บาง</a:t>
            </a:r>
            <a:r>
              <a:rPr lang="th-TH" sz="2800" dirty="0" smtClean="0"/>
              <a:t>หน่วยงานอาจมีฮาร์ดแวร์บางส่วนอยู่แล้ว การจัดหาเพื่อเพิ่มเติมจึงต้องพิจารณาการทำงานร่วมกันได้ของระบบ </a:t>
            </a:r>
            <a:endParaRPr lang="th-TH" sz="2800" dirty="0" smtClean="0"/>
          </a:p>
          <a:p>
            <a:pPr lvl="2">
              <a:buFont typeface="Wingdings" pitchFamily="2" charset="2"/>
              <a:buChar char="v"/>
            </a:pPr>
            <a:r>
              <a:rPr lang="th-TH" sz="2800" dirty="0" smtClean="0"/>
              <a:t> </a:t>
            </a:r>
            <a:r>
              <a:rPr lang="th-TH" sz="2800" dirty="0" smtClean="0"/>
              <a:t>อายุ</a:t>
            </a:r>
            <a:r>
              <a:rPr lang="th-TH" sz="2800" dirty="0" smtClean="0"/>
              <a:t>การใช้งานของเครื่อง ส่วนมากอายุการใช้งานฮาร์ดแวร์จะประมาณ </a:t>
            </a:r>
            <a:r>
              <a:rPr lang="en-US" sz="2800" dirty="0" smtClean="0"/>
              <a:t>3 </a:t>
            </a:r>
            <a:r>
              <a:rPr lang="th-TH" sz="2800" dirty="0" smtClean="0"/>
              <a:t>ปี เครื่องจะตกรุ่น และอายุการใช้งานสั้นกว่าซอฟต์แวร์ </a:t>
            </a:r>
            <a:endParaRPr lang="th-TH" sz="2800" dirty="0" smtClean="0"/>
          </a:p>
          <a:p>
            <a:pPr lvl="2">
              <a:buFont typeface="Wingdings" pitchFamily="2" charset="2"/>
              <a:buChar char="v"/>
            </a:pPr>
            <a:r>
              <a:rPr lang="th-TH" sz="2800" dirty="0" smtClean="0"/>
              <a:t> </a:t>
            </a:r>
            <a:r>
              <a:rPr lang="th-TH" sz="2800" dirty="0" smtClean="0"/>
              <a:t>ไมโครคอมพิวเตอร์</a:t>
            </a:r>
            <a:r>
              <a:rPr lang="th-TH" sz="2800" dirty="0" smtClean="0"/>
              <a:t>ในปัจจุบันมุ่งรองรับงานระดับบุคคลและการทำงานบนเครือข่ายได้ เพื่อการรับส่ง แลกเปลี่ยน และแบ่งปันข้อมูลด้วยอุปกรณ์และเทคโนโลยีสมัยใหม่ของการสื่อสารได้ </a:t>
            </a:r>
            <a:endParaRPr lang="en-US" sz="2800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468</Words>
  <Application>Microsoft Office PowerPoint</Application>
  <PresentationFormat>นำเสนอทางหน้าจอ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12</vt:i4>
      </vt:variant>
    </vt:vector>
  </HeadingPairs>
  <TitlesOfParts>
    <vt:vector size="13" baseType="lpstr">
      <vt:lpstr>ชุดรูปแบบของ Office</vt:lpstr>
      <vt:lpstr>บทที่ 11 กลยุทธ์เทคโนโลยีสารสนเทศ ที่เกี่ยวกับฮาร์ดแวร์</vt:lpstr>
      <vt:lpstr>กลยุทธ์เทคโนโลยีสารสนเทศที่เกี่ยวกับฮาร์ดแวร์ </vt:lpstr>
      <vt:lpstr>เทคโนโลยีฮาร์ดแวร์ (hardware technology)</vt:lpstr>
      <vt:lpstr> เทคโนโลยีคอมพิวเตอร์สำหรับการประมวลผล </vt:lpstr>
      <vt:lpstr>แนวโน้มของเทคโนโลยีฮาร์ดแวร์ </vt:lpstr>
      <vt:lpstr>แนวโน้มของเทคโนโลยีฮาร์ดแวร์ </vt:lpstr>
      <vt:lpstr>แนวโน้มของเทคโนโลยีฮาร์ดแวร์ </vt:lpstr>
      <vt:lpstr>แนวโน้มของเทคโนโลยีฮาร์ดแวร์ </vt:lpstr>
      <vt:lpstr>แนวโน้มของเทคโนโลยีฮาร์ดแวร์ </vt:lpstr>
      <vt:lpstr>ประเด็นการจัดการฮาร์ดแวร์</vt:lpstr>
      <vt:lpstr>ประเด็นการจัดการฮาร์ดแวร์</vt:lpstr>
      <vt:lpstr>ประเด็นการจัดการฮาร์ดแวร์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กลยุทธ์เทคโนโลยีสารสนเทศที่เกี่ยวกับฮาร์ดแวร์</dc:title>
  <dc:creator>kok</dc:creator>
  <cp:lastModifiedBy>kok</cp:lastModifiedBy>
  <cp:revision>8</cp:revision>
  <dcterms:created xsi:type="dcterms:W3CDTF">2016-01-13T08:24:45Z</dcterms:created>
  <dcterms:modified xsi:type="dcterms:W3CDTF">2016-03-18T08:40:38Z</dcterms:modified>
</cp:coreProperties>
</file>