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307" r:id="rId14"/>
    <p:sldId id="30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310" r:id="rId23"/>
    <p:sldId id="275" r:id="rId24"/>
    <p:sldId id="311" r:id="rId25"/>
    <p:sldId id="276" r:id="rId26"/>
    <p:sldId id="277" r:id="rId27"/>
    <p:sldId id="278" r:id="rId28"/>
    <p:sldId id="279" r:id="rId29"/>
    <p:sldId id="280" r:id="rId30"/>
    <p:sldId id="305" r:id="rId31"/>
    <p:sldId id="281" r:id="rId32"/>
    <p:sldId id="284" r:id="rId33"/>
    <p:sldId id="285" r:id="rId34"/>
    <p:sldId id="286" r:id="rId35"/>
    <p:sldId id="287" r:id="rId36"/>
    <p:sldId id="282" r:id="rId37"/>
    <p:sldId id="283" r:id="rId38"/>
    <p:sldId id="288" r:id="rId39"/>
    <p:sldId id="289" r:id="rId40"/>
    <p:sldId id="290" r:id="rId41"/>
    <p:sldId id="293" r:id="rId42"/>
    <p:sldId id="291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</p:sldIdLst>
  <p:sldSz cx="9144000" cy="6858000" type="screen4x3"/>
  <p:notesSz cx="6834188" cy="99790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896BFE6-4607-4EC4-9E65-C594F0866083}" type="datetimeFigureOut">
              <a:rPr lang="th-TH" smtClean="0"/>
              <a:pPr>
                <a:defRPr/>
              </a:pPr>
              <a:t>20/11/58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E94C2EB-9EFD-4CB8-86CC-371E56A7018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th/url?sa=i&amp;rct=j&amp;q=&amp;esrc=s&amp;source=images&amp;cd=&amp;cad=rja&amp;uact=8&amp;ved=0ahUKEwjm2fDDsp7JAhVCHo4KHSAeC3AQjRwIBw&amp;url=http%3A%2F%2F4zacur4.blogspot.com%2F2013%2F05%2Finternet-account-node-internet-service.html&amp;psig=AFQjCNGQK640QkKAd3dhrW78d5clKlEk6w&amp;ust=144808804921260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6600" dirty="0" smtClean="0">
                <a:solidFill>
                  <a:srgbClr val="FF0000"/>
                </a:solidFill>
                <a:latin typeface="EucrosiaUPC" pitchFamily="18" charset="-34"/>
                <a:cs typeface="+mj-cs"/>
              </a:rPr>
              <a:t>ไฮเปอร์เท็กซ์และไฮเปอร์มีเดีย</a:t>
            </a:r>
            <a:endParaRPr lang="th-TH" sz="6600" dirty="0">
              <a:solidFill>
                <a:srgbClr val="FF0000"/>
              </a:solidFill>
              <a:latin typeface="EucrosiaUPC" pitchFamily="18" charset="-34"/>
              <a:cs typeface="+mj-cs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R="0"/>
            <a:r>
              <a:rPr lang="en-US" sz="3200" dirty="0" smtClean="0">
                <a:latin typeface="EucrosiaUPC" pitchFamily="18" charset="-34"/>
                <a:cs typeface="+mj-cs"/>
              </a:rPr>
              <a:t>Hypertext &amp; Hypermedia</a:t>
            </a:r>
            <a:endParaRPr lang="th-TH" sz="3200" dirty="0" smtClean="0">
              <a:latin typeface="EucrosiaUPC" pitchFamily="18" charset="-34"/>
              <a:cs typeface="+mj-cs"/>
            </a:endParaRPr>
          </a:p>
        </p:txBody>
      </p:sp>
      <p:pic>
        <p:nvPicPr>
          <p:cNvPr id="54274" name="Picture 2" descr="http://3.bp.blogspot.com/-i_H7mBE6c8E/UZDoutbfbSI/AAAAAAAAAIk/65dFwbPR9iU/s1600/inter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429000"/>
            <a:ext cx="2771775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ความหมายไฮเปอร์เท็กซ์และ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ไฮเปอร์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มี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เดีย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EucrosiaUPC" pitchFamily="18" charset="-34"/>
                <a:cs typeface="+mj-cs"/>
              </a:rPr>
              <a:t>Ted Nelson  </a:t>
            </a:r>
            <a:r>
              <a:rPr lang="th-TH" sz="3200" dirty="0" smtClean="0">
                <a:latin typeface="EucrosiaUPC" pitchFamily="18" charset="-34"/>
                <a:cs typeface="+mj-cs"/>
              </a:rPr>
              <a:t>ความผสมผสานระหว่างข้อความและภาษาธรรมชาติกับกระบวนการทางคอมพิวเตอร์ เพื่อสื่อความหมายกับผู้ใช้อย่างมี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ปฏิสัมพันธุ์</a:t>
            </a:r>
            <a:r>
              <a:rPr lang="th-TH" sz="3200" dirty="0" smtClean="0">
                <a:latin typeface="EucrosiaUPC" pitchFamily="18" charset="-34"/>
                <a:cs typeface="+mj-cs"/>
              </a:rPr>
              <a:t>  โดยมีลักษณะโครงสร้างที่แน่นอน ที่เคลื่อนไหวตลอดเวลา และไม่เรียงลำดับตามแนวตรง</a:t>
            </a:r>
          </a:p>
          <a:p>
            <a:r>
              <a:rPr lang="en-US" sz="3200" dirty="0" smtClean="0">
                <a:latin typeface="EucrosiaUPC" pitchFamily="18" charset="-34"/>
                <a:cs typeface="+mj-cs"/>
              </a:rPr>
              <a:t>Conklin </a:t>
            </a:r>
            <a:r>
              <a:rPr lang="th-TH" sz="3200" dirty="0" smtClean="0">
                <a:latin typeface="EucrosiaUPC" pitchFamily="18" charset="-34"/>
                <a:cs typeface="+mj-cs"/>
              </a:rPr>
              <a:t>ความสัมพันธ์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ของอ็</a:t>
            </a:r>
            <a:r>
              <a:rPr lang="th-TH" sz="3200" dirty="0" smtClean="0">
                <a:latin typeface="EucrosiaUPC" pitchFamily="18" charset="-34"/>
                <a:cs typeface="+mj-cs"/>
              </a:rPr>
              <a:t>อบ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เจ็ค</a:t>
            </a:r>
            <a:r>
              <a:rPr lang="th-TH" sz="3200" dirty="0" smtClean="0">
                <a:latin typeface="EucrosiaUPC" pitchFamily="18" charset="-34"/>
                <a:cs typeface="+mj-cs"/>
              </a:rPr>
              <a:t>ต่างๆ ภายในฐานข้อมูลมาเชื่อมโยงระหว่างกัน</a:t>
            </a:r>
          </a:p>
          <a:p>
            <a:r>
              <a:rPr lang="en-US" sz="3200" dirty="0" err="1" smtClean="0">
                <a:latin typeface="EucrosiaUPC" pitchFamily="18" charset="-34"/>
                <a:cs typeface="+mj-cs"/>
              </a:rPr>
              <a:t>Begoray</a:t>
            </a:r>
            <a:r>
              <a:rPr lang="en-US" sz="3200" dirty="0" smtClean="0">
                <a:latin typeface="EucrosiaUPC" pitchFamily="18" charset="-34"/>
                <a:cs typeface="+mj-cs"/>
              </a:rPr>
              <a:t> </a:t>
            </a:r>
            <a:r>
              <a:rPr lang="th-TH" sz="3200" dirty="0" smtClean="0">
                <a:latin typeface="EucrosiaUPC" pitchFamily="18" charset="-34"/>
                <a:cs typeface="+mj-cs"/>
              </a:rPr>
              <a:t>เป็นเพียงระบบเครือข่ายที่เชื่อมโยงเครือข่ายสารสนเทศที่ใช้เผยแพร่และนำเสนอเท่านั้น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ความหมายไฮเปอร์เท็กซ์และ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ไฮเปอร์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มี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เดีย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ไฮเปอร์เท็กซ์ คือ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ข้อความหรือกลุ่มของข้อความที่ถูกเชื่อมโยงเข้าด้วยกันโดยมีการนำเสนอแบบปฏิสัมพันธ์ (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Interaction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ข้อความที่ใช้เป็นจุดเชื่อมโยงจะมีลักษณะพิเศษกว่าข้อความอื่น เช่น ตัวหนา ขีดเส้นใต้ เป็นต้น 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ระบบไฮเปอร์เท็กซ์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คือ การนำเอาไฮเปอร์เท็กซ์มาประยุกต์ใช้ร่วมกับกระบวนการทางคอมพิวเตอร์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ความหมายไฮเปอร์เท็กซ์และ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ไฮเปอร์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มี</a:t>
            </a: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เดีย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ในระบบมัลติมีเดีย ได้นำหลักการของไฮเปอร์เท็กซ์มาเป็นส่วนของการนำเสนอจากเดิมที่มีการเชื่อมโยงเฉพาะข้อความเท่านั้น ก็เปลี่ยนมาใช้ภาพนิ่ง เสียง และวีดีโอ โดยเรียกกันโดยทั่วไปว่า 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ไฮเปอร์</a:t>
            </a:r>
            <a:r>
              <a:rPr lang="th-TH" sz="3200" dirty="0" smtClean="0">
                <a:latin typeface="EucrosiaUPC" pitchFamily="18" charset="-34"/>
                <a:cs typeface="+mj-cs"/>
              </a:rPr>
              <a:t>มี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เดีย</a:t>
            </a:r>
            <a:r>
              <a:rPr lang="th-TH" sz="3200" dirty="0" smtClean="0">
                <a:latin typeface="EucrosiaUPC" pitchFamily="18" charset="-34"/>
                <a:cs typeface="+mj-cs"/>
              </a:rPr>
              <a:t> </a:t>
            </a:r>
            <a:r>
              <a:rPr lang="en-US" sz="3200" dirty="0" err="1" smtClean="0">
                <a:latin typeface="EucrosiaUPC" pitchFamily="18" charset="-34"/>
                <a:cs typeface="+mj-cs"/>
              </a:rPr>
              <a:t>HyperMedia</a:t>
            </a:r>
            <a:endParaRPr lang="th-TH" sz="3200" dirty="0" smtClean="0">
              <a:latin typeface="EucrosiaUPC" pitchFamily="18" charset="-34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57563" y="3786188"/>
            <a:ext cx="3286125" cy="2643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ไฮเปอร์มีเดีย</a:t>
            </a:r>
          </a:p>
        </p:txBody>
      </p:sp>
      <p:sp>
        <p:nvSpPr>
          <p:cNvPr id="5" name="Oval 4"/>
          <p:cNvSpPr/>
          <p:nvPr/>
        </p:nvSpPr>
        <p:spPr>
          <a:xfrm>
            <a:off x="1714500" y="3786188"/>
            <a:ext cx="3286125" cy="2643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/>
              <a:t>ไฮเปอร์มีเดีย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286125" y="4714875"/>
            <a:ext cx="1785938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 err="1">
                <a:latin typeface="Constantia" pitchFamily="18" charset="0"/>
                <a:cs typeface="Browallia New" pitchFamily="34" charset="-34"/>
              </a:rPr>
              <a:t>ไฮเปอร์</a:t>
            </a:r>
            <a:r>
              <a:rPr lang="th-TH" sz="2000" b="1" dirty="0">
                <a:latin typeface="Constantia" pitchFamily="18" charset="0"/>
                <a:cs typeface="Browallia New" pitchFamily="34" charset="-34"/>
              </a:rPr>
              <a:t>มี</a:t>
            </a:r>
            <a:r>
              <a:rPr lang="th-TH" sz="2000" b="1" dirty="0" err="1">
                <a:latin typeface="Constantia" pitchFamily="18" charset="0"/>
                <a:cs typeface="Browallia New" pitchFamily="34" charset="-34"/>
              </a:rPr>
              <a:t>เดีย</a:t>
            </a:r>
            <a:endParaRPr lang="th-TH" sz="2000" b="1" dirty="0">
              <a:latin typeface="Constantia" pitchFamily="18" charset="0"/>
              <a:cs typeface="Browallia New" pitchFamily="34" charset="-34"/>
            </a:endParaRPr>
          </a:p>
          <a:p>
            <a:pPr algn="ctr"/>
            <a:r>
              <a:rPr lang="th-TH" sz="2000" dirty="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 dirty="0" err="1">
                <a:latin typeface="Constantia" pitchFamily="18" charset="0"/>
                <a:cs typeface="Browallia New" pitchFamily="34" charset="-34"/>
              </a:rPr>
              <a:t>HyperMedia</a:t>
            </a:r>
            <a:r>
              <a:rPr lang="th-TH" sz="2000" dirty="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 dirty="0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4857750" y="4719638"/>
            <a:ext cx="178593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>
                <a:latin typeface="Constantia" pitchFamily="18" charset="0"/>
                <a:cs typeface="Browallia New" pitchFamily="34" charset="-34"/>
              </a:rPr>
              <a:t>ไฮเปอร์เท็กซ์</a:t>
            </a:r>
          </a:p>
          <a:p>
            <a:pPr algn="ctr"/>
            <a:r>
              <a:rPr lang="th-TH" sz="2000" dirty="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 dirty="0" err="1">
                <a:latin typeface="Constantia" pitchFamily="18" charset="0"/>
                <a:cs typeface="Browallia New" pitchFamily="34" charset="-34"/>
              </a:rPr>
              <a:t>HyperText</a:t>
            </a:r>
            <a:r>
              <a:rPr lang="th-TH" sz="2000" dirty="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 dirty="0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1643063" y="4719638"/>
            <a:ext cx="1785937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 dirty="0">
                <a:latin typeface="Constantia" pitchFamily="18" charset="0"/>
                <a:cs typeface="Browallia New" pitchFamily="34" charset="-34"/>
              </a:rPr>
              <a:t>มัลติมีเดีย</a:t>
            </a:r>
          </a:p>
          <a:p>
            <a:pPr algn="ctr"/>
            <a:r>
              <a:rPr lang="th-TH" sz="2000" dirty="0">
                <a:latin typeface="Constantia" pitchFamily="18" charset="0"/>
                <a:cs typeface="Browallia New" pitchFamily="34" charset="-34"/>
              </a:rPr>
              <a:t>(</a:t>
            </a:r>
            <a:r>
              <a:rPr lang="en-US" sz="2000" dirty="0" err="1">
                <a:latin typeface="Constantia" pitchFamily="18" charset="0"/>
                <a:cs typeface="Browallia New" pitchFamily="34" charset="-34"/>
              </a:rPr>
              <a:t>MultiMedia</a:t>
            </a:r>
            <a:r>
              <a:rPr lang="th-TH" sz="2000" dirty="0">
                <a:latin typeface="Constantia" pitchFamily="18" charset="0"/>
                <a:cs typeface="Browallia New" pitchFamily="34" charset="-34"/>
              </a:rPr>
              <a:t>)</a:t>
            </a:r>
          </a:p>
          <a:p>
            <a:pPr algn="ctr"/>
            <a:endParaRPr lang="th-TH" dirty="0">
              <a:latin typeface="Constantia" pitchFamily="18" charset="0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ความหมายของ 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Hypermedia</a:t>
            </a:r>
            <a:endParaRPr lang="th-TH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2286000"/>
            <a:ext cx="7086600" cy="1006475"/>
            <a:chOff x="960" y="1440"/>
            <a:chExt cx="4464" cy="63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60" y="1440"/>
              <a:ext cx="4464" cy="624"/>
              <a:chOff x="960" y="1440"/>
              <a:chExt cx="4464" cy="624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960" y="1440"/>
                <a:ext cx="2016" cy="624"/>
              </a:xfrm>
              <a:prstGeom prst="rect">
                <a:avLst/>
              </a:prstGeom>
              <a:solidFill>
                <a:srgbClr val="DCD5CA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42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  <a:cs typeface="Tahoma" pitchFamily="34" charset="0"/>
                  </a:rPr>
                  <a:t>Hyper</a:t>
                </a:r>
                <a:r>
                  <a:rPr lang="en-US" sz="42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  <a:cs typeface="Tahoma" pitchFamily="34" charset="0"/>
                  </a:rPr>
                  <a:t>Text</a:t>
                </a:r>
                <a:endParaRPr lang="th-TH" sz="420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8439" name="Rectangle 7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2016" cy="624"/>
              </a:xfrm>
              <a:prstGeom prst="rect">
                <a:avLst/>
              </a:prstGeom>
              <a:solidFill>
                <a:srgbClr val="DCD5CA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/>
                <a:r>
                  <a:rPr lang="en-US" sz="4200">
                    <a:solidFill>
                      <a:schemeClr val="bg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  <a:cs typeface="Tahoma" pitchFamily="34" charset="0"/>
                  </a:rPr>
                  <a:t>Multi</a:t>
                </a:r>
                <a:r>
                  <a:rPr lang="en-US" sz="42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  <a:cs typeface="Tahoma" pitchFamily="34" charset="0"/>
                  </a:rPr>
                  <a:t>Media</a:t>
                </a:r>
                <a:endParaRPr lang="th-TH" sz="420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947" y="1440"/>
              <a:ext cx="509" cy="6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0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ahoma" pitchFamily="34" charset="0"/>
                </a:rPr>
                <a:t>+</a:t>
              </a:r>
              <a:endParaRPr lang="th-TH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286000" y="3886200"/>
            <a:ext cx="5853113" cy="1128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68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‘HyperMedia’</a:t>
            </a:r>
            <a:endParaRPr lang="th-TH" sz="68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Link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 ใน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Hypermedia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2286000"/>
            <a:ext cx="8624918" cy="1981200"/>
          </a:xfrm>
        </p:spPr>
        <p:txBody>
          <a:bodyPr>
            <a:noAutofit/>
          </a:bodyPr>
          <a:lstStyle/>
          <a:p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ลิงค์ในระบบ</a:t>
            </a:r>
            <a:r>
              <a:rPr lang="th-TH" sz="3200" b="1" dirty="0" err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ไฮเปอร์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sz="3200" b="1" dirty="0" err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เดีย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คือ 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กลุ่มของตัวชี้ 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ที่เป็นตัวเชื่อมโยงข้อมูล</a:t>
            </a:r>
          </a:p>
          <a:p>
            <a:pPr>
              <a:buFontTx/>
              <a:buNone/>
            </a:pP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	จุดที่ใช้เชื่อมโยงนั้นอาจจะเป็น ข้อความ</a:t>
            </a:r>
            <a:r>
              <a:rPr lang="en-US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ไดอะแกรม</a:t>
            </a:r>
            <a:r>
              <a:rPr lang="en-US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ภาพ</a:t>
            </a:r>
            <a:r>
              <a:rPr lang="th-TH" sz="3200" b="1" dirty="0" err="1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วิดิ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ทัศน์ </a:t>
            </a:r>
            <a:r>
              <a:rPr lang="en-US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3200" b="1" dirty="0">
                <a:solidFill>
                  <a:srgbClr val="000000"/>
                </a:solidFill>
                <a:latin typeface="Angsana New" pitchFamily="18" charset="-34"/>
                <a:cs typeface="Angsana New" pitchFamily="18" charset="-34"/>
              </a:rPr>
              <a:t> ภาพนิ่ง ก็ได้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0"/>
            <a:ext cx="2581275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แบบจำลองไฮเปอร์เท็กซ์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เป็นแบบจำลองที่ใช้อธิบายถึงคุณลักษณะและขอบเขตของงานที่ได้ออกแบบไว้ตามแนวคิดของแต่ละคน ส่วนใหญ่จะอธิบายถึงความสัมพันธ์ระหว่างลิงค์ (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Link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)กับ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Node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แบบจำลองไฮเปอร์เท็กซ์</a:t>
            </a:r>
          </a:p>
        </p:txBody>
      </p:sp>
      <p:grpSp>
        <p:nvGrpSpPr>
          <p:cNvPr id="18435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2428875" y="2071390"/>
            <a:ext cx="3829050" cy="4525962"/>
            <a:chOff x="1643042" y="2428868"/>
            <a:chExt cx="2571768" cy="4429132"/>
          </a:xfrm>
        </p:grpSpPr>
        <p:sp>
          <p:nvSpPr>
            <p:cNvPr id="5" name="Rectangle 4"/>
            <p:cNvSpPr/>
            <p:nvPr/>
          </p:nvSpPr>
          <p:spPr>
            <a:xfrm>
              <a:off x="1643042" y="3000569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14546" y="3357883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14546" y="364373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785918" y="364373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0" name="TextBox 8"/>
            <p:cNvSpPr txBox="1">
              <a:spLocks noChangeArrowheads="1"/>
            </p:cNvSpPr>
            <p:nvPr/>
          </p:nvSpPr>
          <p:spPr bwMode="auto">
            <a:xfrm>
              <a:off x="1714480" y="300037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14678" y="3572271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786182" y="392958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7554" y="4215435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4" name="TextBox 12"/>
            <p:cNvSpPr txBox="1">
              <a:spLocks noChangeArrowheads="1"/>
            </p:cNvSpPr>
            <p:nvPr/>
          </p:nvSpPr>
          <p:spPr bwMode="auto">
            <a:xfrm>
              <a:off x="3286116" y="3571876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14678" y="2428868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86182" y="2786181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47" name="TextBox 15"/>
            <p:cNvSpPr txBox="1">
              <a:spLocks noChangeArrowheads="1"/>
            </p:cNvSpPr>
            <p:nvPr/>
          </p:nvSpPr>
          <p:spPr bwMode="auto">
            <a:xfrm>
              <a:off x="3286116" y="2428868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4714120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57554" y="5357284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0" name="TextBox 18"/>
            <p:cNvSpPr txBox="1">
              <a:spLocks noChangeArrowheads="1"/>
            </p:cNvSpPr>
            <p:nvPr/>
          </p:nvSpPr>
          <p:spPr bwMode="auto">
            <a:xfrm>
              <a:off x="3286116" y="4714884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14678" y="5857523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786182" y="6286299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3" name="TextBox 21"/>
            <p:cNvSpPr txBox="1">
              <a:spLocks noChangeArrowheads="1"/>
            </p:cNvSpPr>
            <p:nvPr/>
          </p:nvSpPr>
          <p:spPr bwMode="auto">
            <a:xfrm>
              <a:off x="3286116" y="5857868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43042" y="5142896"/>
              <a:ext cx="1000132" cy="100047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85918" y="5786060"/>
              <a:ext cx="285752" cy="214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1800" b="1"/>
            </a:p>
          </p:txBody>
        </p:sp>
        <p:sp>
          <p:nvSpPr>
            <p:cNvPr id="18456" name="TextBox 24"/>
            <p:cNvSpPr txBox="1">
              <a:spLocks noChangeArrowheads="1"/>
            </p:cNvSpPr>
            <p:nvPr/>
          </p:nvSpPr>
          <p:spPr bwMode="auto">
            <a:xfrm>
              <a:off x="1714480" y="5143512"/>
              <a:ext cx="8572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800" b="1">
                  <a:latin typeface="Constantia" pitchFamily="18" charset="0"/>
                  <a:cs typeface="Browallia New" pitchFamily="34" charset="-34"/>
                </a:rPr>
                <a:t>โหนด</a:t>
              </a:r>
            </a:p>
          </p:txBody>
        </p:sp>
        <p:cxnSp>
          <p:nvCxnSpPr>
            <p:cNvPr id="26" name="Curved Connector 63"/>
            <p:cNvCxnSpPr>
              <a:stCxn id="15" idx="1"/>
              <a:endCxn id="18440" idx="0"/>
            </p:cNvCxnSpPr>
            <p:nvPr/>
          </p:nvCxnSpPr>
          <p:spPr>
            <a:xfrm rot="10800000" flipV="1">
              <a:off x="2143108" y="2893375"/>
              <a:ext cx="1643074" cy="107195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64"/>
            <p:cNvCxnSpPr>
              <a:stCxn id="7" idx="2"/>
              <a:endCxn id="17" idx="1"/>
            </p:cNvCxnSpPr>
            <p:nvPr/>
          </p:nvCxnSpPr>
          <p:spPr>
            <a:xfrm rot="16200000" flipH="1">
              <a:off x="2107931" y="4107612"/>
              <a:ext cx="1356237" cy="857256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6" idx="3"/>
              <a:endCxn id="10" idx="1"/>
            </p:cNvCxnSpPr>
            <p:nvPr/>
          </p:nvCxnSpPr>
          <p:spPr>
            <a:xfrm>
              <a:off x="2500298" y="3465076"/>
              <a:ext cx="714380" cy="607433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2" idx="3"/>
              <a:endCxn id="17" idx="3"/>
            </p:cNvCxnSpPr>
            <p:nvPr/>
          </p:nvCxnSpPr>
          <p:spPr>
            <a:xfrm>
              <a:off x="3643306" y="4322628"/>
              <a:ext cx="571504" cy="891730"/>
            </a:xfrm>
            <a:prstGeom prst="curvedConnector3">
              <a:avLst>
                <a:gd name="adj1" fmla="val 14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>
              <a:stCxn id="11" idx="3"/>
              <a:endCxn id="14" idx="3"/>
            </p:cNvCxnSpPr>
            <p:nvPr/>
          </p:nvCxnSpPr>
          <p:spPr>
            <a:xfrm flipV="1">
              <a:off x="4071934" y="2929107"/>
              <a:ext cx="142876" cy="1107671"/>
            </a:xfrm>
            <a:prstGeom prst="curvedConnector3">
              <a:avLst>
                <a:gd name="adj1" fmla="val 259999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77"/>
            <p:cNvCxnSpPr>
              <a:stCxn id="21" idx="3"/>
              <a:endCxn id="17" idx="2"/>
            </p:cNvCxnSpPr>
            <p:nvPr/>
          </p:nvCxnSpPr>
          <p:spPr>
            <a:xfrm flipH="1" flipV="1">
              <a:off x="3714744" y="5714597"/>
              <a:ext cx="357190" cy="678896"/>
            </a:xfrm>
            <a:prstGeom prst="curvedConnector4">
              <a:avLst>
                <a:gd name="adj1" fmla="val -64000"/>
                <a:gd name="adj2" fmla="val 57895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4" idx="3"/>
              <a:endCxn id="20" idx="1"/>
            </p:cNvCxnSpPr>
            <p:nvPr/>
          </p:nvCxnSpPr>
          <p:spPr>
            <a:xfrm>
              <a:off x="2071670" y="5893254"/>
              <a:ext cx="1143008" cy="464507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stCxn id="8" idx="2"/>
              <a:endCxn id="18456" idx="0"/>
            </p:cNvCxnSpPr>
            <p:nvPr/>
          </p:nvCxnSpPr>
          <p:spPr>
            <a:xfrm rot="16200000" flipH="1">
              <a:off x="1393564" y="4393351"/>
              <a:ext cx="1284774" cy="21431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แบบจำลองไฮเปอร์เท็กซ์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EucrosiaUPC" pitchFamily="18" charset="-34"/>
                <a:cs typeface="+mj-cs"/>
              </a:rPr>
              <a:t>HAM (Hypertext Abstract Machine)</a:t>
            </a:r>
          </a:p>
          <a:p>
            <a:r>
              <a:rPr lang="en-US" sz="3600" dirty="0" smtClean="0">
                <a:latin typeface="EucrosiaUPC" pitchFamily="18" charset="-34"/>
                <a:cs typeface="+mj-cs"/>
              </a:rPr>
              <a:t>Dexter (Dexter’s Model)</a:t>
            </a:r>
          </a:p>
          <a:p>
            <a:r>
              <a:rPr lang="en-US" sz="3600" dirty="0" smtClean="0">
                <a:latin typeface="EucrosiaUPC" pitchFamily="18" charset="-34"/>
                <a:cs typeface="+mj-cs"/>
              </a:rPr>
              <a:t>AHM (Amsterdam Hypermedia Model)</a:t>
            </a:r>
          </a:p>
          <a:p>
            <a:r>
              <a:rPr lang="en-US" sz="3600" dirty="0" smtClean="0">
                <a:latin typeface="EucrosiaUPC" pitchFamily="18" charset="-34"/>
                <a:cs typeface="+mj-cs"/>
              </a:rPr>
              <a:t>HDM (Hypermedia Design Model)</a:t>
            </a:r>
          </a:p>
          <a:p>
            <a:r>
              <a:rPr lang="en-US" sz="3600" dirty="0" smtClean="0">
                <a:latin typeface="EucrosiaUPC" pitchFamily="18" charset="-34"/>
                <a:cs typeface="+mj-cs"/>
              </a:rPr>
              <a:t>OOHDM  (Object Oriented Hypermedia Design Model)</a:t>
            </a:r>
          </a:p>
          <a:p>
            <a:r>
              <a:rPr lang="en-US" sz="3600" dirty="0" smtClean="0">
                <a:latin typeface="EucrosiaUPC" pitchFamily="18" charset="-34"/>
                <a:cs typeface="+mj-cs"/>
              </a:rPr>
              <a:t>RMM  (Relationship Management Methodology)</a:t>
            </a:r>
            <a:endParaRPr lang="th-TH" sz="3600" dirty="0" smtClean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Hypertext Abstract Machine(HAM)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grpSp>
        <p:nvGrpSpPr>
          <p:cNvPr id="8" name="กลุ่ม 7"/>
          <p:cNvGrpSpPr/>
          <p:nvPr/>
        </p:nvGrpSpPr>
        <p:grpSpPr>
          <a:xfrm>
            <a:off x="3214688" y="2000268"/>
            <a:ext cx="2500312" cy="4000500"/>
            <a:chOff x="3214688" y="2000268"/>
            <a:chExt cx="2500312" cy="4000500"/>
          </a:xfrm>
        </p:grpSpPr>
        <p:sp>
          <p:nvSpPr>
            <p:cNvPr id="4" name="Rectangle 3"/>
            <p:cNvSpPr/>
            <p:nvPr/>
          </p:nvSpPr>
          <p:spPr>
            <a:xfrm>
              <a:off x="3214688" y="2000268"/>
              <a:ext cx="2500312" cy="714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/>
                <a:t>ส่วนติดต่อผู้ใช้งาน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User Interface</a:t>
              </a:r>
              <a:endParaRPr lang="th-TH" sz="16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14688" y="2857518"/>
              <a:ext cx="2500312" cy="714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/>
                <a:t>แอปพลิเคชั่น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Application</a:t>
              </a:r>
              <a:endParaRPr lang="th-TH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88" y="4429143"/>
              <a:ext cx="2500312" cy="714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Hypertext Abstract Machine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(HAM)</a:t>
              </a:r>
              <a:endParaRPr lang="th-TH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14688" y="5286393"/>
              <a:ext cx="2500312" cy="7143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Host File System</a:t>
              </a:r>
              <a:endParaRPr lang="th-TH" sz="16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ฐานข้อมูล</a:t>
              </a:r>
              <a:endParaRPr lang="en-US" dirty="0"/>
            </a:p>
          </p:txBody>
        </p: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4035425" y="4000518"/>
              <a:ext cx="858838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Hypertext Abstract Machine(HAM)</a:t>
            </a:r>
            <a:endParaRPr lang="th-TH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28625" y="1974871"/>
            <a:ext cx="8229600" cy="4525963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มีองค์ประกอบ </a:t>
            </a:r>
            <a:r>
              <a:rPr lang="th-TH" sz="2800" dirty="0" smtClean="0">
                <a:latin typeface="EucrosiaUPC" pitchFamily="18" charset="-34"/>
                <a:cs typeface="+mj-cs"/>
              </a:rPr>
              <a:t>5 ชนิด ได้แก่ กราฟ เนื้อหา 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 ลิงค์ และแอททริ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บิว</a:t>
            </a:r>
            <a:r>
              <a:rPr lang="th-TH" sz="2800" dirty="0" smtClean="0">
                <a:latin typeface="EucrosiaUPC" pitchFamily="18" charset="-34"/>
                <a:cs typeface="+mj-cs"/>
              </a:rPr>
              <a:t> โดยนำมาประมวลผลรายการ (</a:t>
            </a:r>
            <a:r>
              <a:rPr lang="en-US" sz="2800" dirty="0" smtClean="0">
                <a:latin typeface="EucrosiaUPC" pitchFamily="18" charset="-34"/>
                <a:cs typeface="+mj-cs"/>
              </a:rPr>
              <a:t>Transaction</a:t>
            </a:r>
            <a:r>
              <a:rPr lang="th-TH" sz="2800" dirty="0" smtClean="0">
                <a:latin typeface="EucrosiaUPC" pitchFamily="18" charset="-34"/>
                <a:cs typeface="+mj-cs"/>
              </a:rPr>
              <a:t>) เพื่อจัดเก็บสารสนเทศทั้งหมดไว้ในระบบไฟล์ของเครื่องแม่ข่าย และมีการนำไปใช้งาน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แบบมัล</a:t>
            </a:r>
            <a:r>
              <a:rPr lang="th-TH" sz="2800" dirty="0" smtClean="0">
                <a:latin typeface="EucrosiaUPC" pitchFamily="18" charset="-34"/>
                <a:cs typeface="+mj-cs"/>
              </a:rPr>
              <a:t>ติยู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เซอร์</a:t>
            </a:r>
            <a:endParaRPr lang="th-TH" sz="2800" dirty="0" smtClean="0">
              <a:latin typeface="EucrosiaUPC" pitchFamily="18" charset="-34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4563" y="4214813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071688" y="4857750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332538" y="4214813"/>
            <a:ext cx="714375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6189663" y="4857750"/>
            <a:ext cx="1000125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>
            <a:off x="2928938" y="4500563"/>
            <a:ext cx="3403600" cy="1587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4214813" y="4500563"/>
            <a:ext cx="833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Http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  <p:cxnSp>
        <p:nvCxnSpPr>
          <p:cNvPr id="11" name="Straight Arrow Connector 10"/>
          <p:cNvCxnSpPr>
            <a:stCxn id="8" idx="1"/>
            <a:endCxn id="6" idx="3"/>
          </p:cNvCxnSpPr>
          <p:nvPr/>
        </p:nvCxnSpPr>
        <p:spPr>
          <a:xfrm rot="10800000">
            <a:off x="3071813" y="5000625"/>
            <a:ext cx="3117850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0" y="4286250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6403975" y="4286250"/>
            <a:ext cx="571500" cy="428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21517" name="TextBox 14"/>
          <p:cNvSpPr txBox="1">
            <a:spLocks noChangeArrowheads="1"/>
          </p:cNvSpPr>
          <p:nvPr/>
        </p:nvSpPr>
        <p:spPr bwMode="auto">
          <a:xfrm>
            <a:off x="5429250" y="5143500"/>
            <a:ext cx="2563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Host File System</a:t>
            </a:r>
          </a:p>
        </p:txBody>
      </p:sp>
      <p:sp>
        <p:nvSpPr>
          <p:cNvPr id="21518" name="TextBox 15"/>
          <p:cNvSpPr txBox="1">
            <a:spLocks noChangeArrowheads="1"/>
          </p:cNvSpPr>
          <p:nvPr/>
        </p:nvSpPr>
        <p:spPr bwMode="auto">
          <a:xfrm>
            <a:off x="1857375" y="5143500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Browser</a:t>
            </a:r>
          </a:p>
        </p:txBody>
      </p:sp>
      <p:sp>
        <p:nvSpPr>
          <p:cNvPr id="21519" name="TextBox 16"/>
          <p:cNvSpPr txBox="1">
            <a:spLocks noChangeArrowheads="1"/>
          </p:cNvSpPr>
          <p:nvPr/>
        </p:nvSpPr>
        <p:spPr bwMode="auto">
          <a:xfrm>
            <a:off x="6215063" y="3714750"/>
            <a:ext cx="104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nstantia" pitchFamily="18" charset="0"/>
                <a:cs typeface="Browallia New" pitchFamily="34" charset="-34"/>
              </a:rPr>
              <a:t>HTML</a:t>
            </a:r>
            <a:endParaRPr lang="th-TH">
              <a:latin typeface="Constantia" pitchFamily="18" charset="0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+mj-cs"/>
              </a:rPr>
              <a:t>วิวัฒนาการของไฮเปอร์เท็กซ์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Hypertext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กำเนิด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มาก่อนที่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Blaise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Pascal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นักวิทยาศาสตร์ชาวฝรั่งเศสได้คิดค้นเครื่องคำนวณสำหรับบวกลบเลขได้สำเร็จเป็นเครื่องแรกของโลก</a:t>
            </a:r>
          </a:p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Hypertext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ยัง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เป็นเพียงแค่แนวคิด ยังไม่สามารถนำมาใช้งานได้จริง หลังจากเทคโนโลยียังไม่สนับสนุน และรองรับการทำงาน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องค์ประกอบหลัก 4 องค์ประกอบ</a:t>
            </a:r>
          </a:p>
          <a:p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พอยต์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(Point)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(Node)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ลิงค์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(Link)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โครงสร้างไฮ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ราคี่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(Hierarchies Structure)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 2" pitchFamily="18" charset="2"/>
              <a:buNone/>
            </a:pP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b="1" dirty="0" err="1" smtClean="0">
                <a:latin typeface="Angsana New" pitchFamily="18" charset="-34"/>
                <a:cs typeface="Angsana New" pitchFamily="18" charset="-34"/>
              </a:rPr>
              <a:t>พอยต์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(Point)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หมายถึง กลุ่มคำ หรือ วลี ที่เป็นข้อความพิเศษที่แสดงว่ามีการเชื่อมโยงเกิดขึ้น ข้อความเหล่านี้จะมีลักษณะแตกต่างออกไป เช่น ตัวหนา ขีดเส้นใต้ การเน้นสี หรือตัวเอียง บางครั้งเรียกว่า สมอเชื่อมโยง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(Link Anchor)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หมายถึง จุดหรือหลักสำหรับการเชื่อมโยงข้อมูล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08" y="2204864"/>
            <a:ext cx="6810401" cy="4340695"/>
          </a:xfrm>
          <a:noFill/>
          <a:ln/>
        </p:spPr>
      </p:pic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899592" y="1052736"/>
            <a:ext cx="7056784" cy="936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>
              <a:lnSpc>
                <a:spcPct val="90000"/>
              </a:lnSpc>
              <a:buClr>
                <a:schemeClr val="folHlink"/>
              </a:buClr>
              <a:buSzPct val="90000"/>
            </a:pPr>
            <a:r>
              <a:rPr lang="th-TH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+mn-cs"/>
              </a:rPr>
              <a:t>ลักษณะของ </a:t>
            </a:r>
            <a:r>
              <a:rPr 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cs typeface="+mn-cs"/>
              </a:rPr>
              <a:t>point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b="1" dirty="0" err="1" smtClean="0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(Node)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/>
              <a:t>กลุ่ม</a:t>
            </a:r>
            <a:r>
              <a:rPr lang="th-TH" sz="4000" dirty="0" smtClean="0"/>
              <a:t>ของข้อมูลที่สัมพันธ์กัน ซึ่งถูกจัดไว้เป็นกลุ่มเดียวกัน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773832"/>
            <a:ext cx="82296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ลักษณะของ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Node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2204864"/>
            <a:ext cx="6456210" cy="4587061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b="1" dirty="0" smtClean="0">
                <a:latin typeface="EucrosiaUPC" pitchFamily="18" charset="-34"/>
                <a:cs typeface="+mj-cs"/>
              </a:rPr>
              <a:t>ลิงค์ </a:t>
            </a:r>
            <a:r>
              <a:rPr lang="en-US" sz="4000" b="1" dirty="0" smtClean="0">
                <a:latin typeface="EucrosiaUPC" pitchFamily="18" charset="-34"/>
                <a:cs typeface="+mj-cs"/>
              </a:rPr>
              <a:t>(Link)</a:t>
            </a:r>
            <a:endParaRPr lang="th-TH" sz="4000" b="1" dirty="0" smtClean="0">
              <a:latin typeface="EucrosiaUPC" pitchFamily="18" charset="-34"/>
              <a:cs typeface="+mj-cs"/>
            </a:endParaRPr>
          </a:p>
          <a:p>
            <a:r>
              <a:rPr lang="th-TH" sz="2800" dirty="0" smtClean="0">
                <a:latin typeface="EucrosiaUPC" pitchFamily="18" charset="-34"/>
                <a:cs typeface="+mj-cs"/>
              </a:rPr>
              <a:t>การเชื่อมโยงเอกสารจากต้นทางไปปลายทาง โดยมีกลไกลช่วยนำทางไปยังเป้าหมายได้ทั่วทั้งระบบ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b="1" dirty="0" smtClean="0">
                <a:latin typeface="EucrosiaUPC" pitchFamily="18" charset="-34"/>
                <a:cs typeface="+mj-cs"/>
              </a:rPr>
              <a:t>การเชื่อมโยงภายใน </a:t>
            </a:r>
            <a:r>
              <a:rPr lang="en-US" sz="2800" b="1" dirty="0" smtClean="0">
                <a:latin typeface="EucrosiaUPC" pitchFamily="18" charset="-34"/>
                <a:cs typeface="+mj-cs"/>
              </a:rPr>
              <a:t>(Internal Link) </a:t>
            </a:r>
            <a:r>
              <a:rPr lang="th-TH" sz="2800" dirty="0" smtClean="0">
                <a:latin typeface="EucrosiaUPC" pitchFamily="18" charset="-34"/>
                <a:cs typeface="+mj-cs"/>
              </a:rPr>
              <a:t>การเชื่อมโยงเว็บ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เพจ</a:t>
            </a:r>
            <a:r>
              <a:rPr lang="th-TH" sz="2800" dirty="0" smtClean="0">
                <a:latin typeface="EucrosiaUPC" pitchFamily="18" charset="-34"/>
                <a:cs typeface="+mj-cs"/>
              </a:rPr>
              <a:t>ภายในเว็บไซต์เดียวกัน</a:t>
            </a:r>
          </a:p>
          <a:p>
            <a:pPr lvl="2">
              <a:buFont typeface="Wingdings" pitchFamily="2" charset="2"/>
              <a:buChar char="§"/>
            </a:pPr>
            <a:r>
              <a:rPr lang="th-TH" sz="2400" dirty="0" smtClean="0">
                <a:latin typeface="EucrosiaUPC" pitchFamily="18" charset="-34"/>
                <a:cs typeface="+mj-cs"/>
              </a:rPr>
              <a:t>เชื่อมโยงระหว่างหน้า</a:t>
            </a:r>
          </a:p>
          <a:p>
            <a:pPr lvl="2">
              <a:buFont typeface="Wingdings" pitchFamily="2" charset="2"/>
              <a:buChar char="§"/>
            </a:pPr>
            <a:r>
              <a:rPr lang="th-TH" sz="2400" dirty="0" smtClean="0">
                <a:latin typeface="EucrosiaUPC" pitchFamily="18" charset="-34"/>
                <a:cs typeface="+mj-cs"/>
              </a:rPr>
              <a:t>เชื่อมโยงภายในหน้าเดียวกัน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b="1" dirty="0" smtClean="0">
                <a:latin typeface="EucrosiaUPC" pitchFamily="18" charset="-34"/>
                <a:cs typeface="+mj-cs"/>
              </a:rPr>
              <a:t>การเชื่อมโยงภายนอก </a:t>
            </a:r>
            <a:r>
              <a:rPr lang="en-US" sz="2800" b="1" dirty="0" smtClean="0">
                <a:latin typeface="EucrosiaUPC" pitchFamily="18" charset="-34"/>
                <a:cs typeface="+mj-cs"/>
              </a:rPr>
              <a:t>(External Link) </a:t>
            </a:r>
            <a:r>
              <a:rPr lang="th-TH" sz="2800" dirty="0" smtClean="0">
                <a:latin typeface="EucrosiaUPC" pitchFamily="18" charset="-34"/>
                <a:cs typeface="+mj-cs"/>
              </a:rPr>
              <a:t>การเชื่อมโยงเว็บไซต์อื่น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สามารถแบ่งลิงค์ออกเป็น 3 ชนิด ได้แก่</a:t>
            </a: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ลิงค์ชนิดอ้างถึง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(Referential Link)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ลิงค์ชนิดแผนภูมิ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(Organization Link)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ลิงค์ชนิดคีย์เวิร์ค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(Keyword Link)</a:t>
            </a:r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ลิงค์ชนิดอ้างถึง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4000" b="1" dirty="0" err="1" smtClean="0">
                <a:latin typeface="Angsana New" pitchFamily="18" charset="-34"/>
                <a:cs typeface="Angsana New" pitchFamily="18" charset="-34"/>
              </a:rPr>
              <a:t>Referantial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Link)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เชื่อมโยงด้วยการอ้างถึงโดยตรงระหว่างจุดสองจุด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(Point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Node)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จากจุดเริ่มต้น และจุดสิ้นสุด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ลิงค์ชนิดแผนภูมิ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(Organization Link) </a:t>
            </a: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คล้ายกับลิงค์ชนิดอ้างถึง ต่างกันที่เป็นการเชื่อมกันระหว่าง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โหนด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ในลักษณะที่เป็น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โครงสร้างไฮ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ราคี่</a:t>
            </a:r>
            <a:endParaRPr lang="en-US" sz="40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40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ลิงค์ชนิดคีย์เวิร์ค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(Keyword Link)</a:t>
            </a:r>
            <a:endParaRPr lang="th-TH" sz="4000" b="1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เป็นการนำเอากลุ่มคำหรือวลีต่างๆ ที่มีความหมายและความสัมพันธ์กันมาเชื่อโครงกันด้วยวิธีการเดียวกันกับลิงค์แบบอื่นๆ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</a:rPr>
              <a:t>วิวัฒนาการของไฮเปอร์เท็กซ์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ปี ค.ศ. 1945 </a:t>
            </a:r>
            <a:r>
              <a:rPr lang="en-US" sz="4000" dirty="0" err="1" smtClean="0">
                <a:latin typeface="Angsana New" pitchFamily="18" charset="-34"/>
                <a:cs typeface="Angsana New" pitchFamily="18" charset="-34"/>
              </a:rPr>
              <a:t>Vannevar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Bush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นักปราชญ์ด้านวิทยาศาสตร์ได้คิดเครื่องมือสำหรับกระบวนการเรียนรู้และความจำของมนุษย์ที่จำเป็นต้องมีการบันทึกจัดเก็บและติดต่อสื่อสารที่มีความรวดเร็ว โดยเรียกเครื่องมือนี้ว่า “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MEMEX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Memory Extender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)”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824" t="32226" r="35761" b="12109"/>
          <a:stretch>
            <a:fillRect/>
          </a:stretch>
        </p:blipFill>
        <p:spPr bwMode="auto">
          <a:xfrm>
            <a:off x="928662" y="2071678"/>
            <a:ext cx="6858048" cy="434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องค์ประกอบของไฮเปอร์เท็กซ์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h-TH" sz="3200" b="1" dirty="0" err="1" smtClean="0">
                <a:latin typeface="EucrosiaUPC" pitchFamily="18" charset="-34"/>
                <a:cs typeface="+mj-cs"/>
              </a:rPr>
              <a:t>โครงสร้างไฮ</a:t>
            </a:r>
            <a:r>
              <a:rPr lang="th-TH" sz="3200" b="1" dirty="0" smtClean="0">
                <a:latin typeface="EucrosiaUPC" pitchFamily="18" charset="-34"/>
                <a:cs typeface="+mj-cs"/>
              </a:rPr>
              <a:t>ราคี่</a:t>
            </a:r>
          </a:p>
          <a:p>
            <a:pPr>
              <a:buNone/>
              <a:defRPr/>
            </a:pPr>
            <a:r>
              <a:rPr lang="th-TH" sz="2400" dirty="0" smtClean="0">
                <a:latin typeface="EucrosiaUPC" pitchFamily="18" charset="-34"/>
                <a:cs typeface="+mj-cs"/>
              </a:rPr>
              <a:t>	เป็นการการผสมผสานระหว่างโครงสร้างระบบไฮเปอร์เท็กซ์ 2 ชนิด ได้แก่ ชนิดที่ไม่มีโครงสร้างที่แน่นอน กับ ชนิดที่มีโครงสร้างที่แน่นอน เนื้อหาทั้งหมดแบ่งออกเป็นเนื้อหาย่อยๆ ในลักษณะของแผนภูมิแบบลำดับ หรือแบบโครงสร้างต้นไม้ สามารถจำแนกได้เป็น 3 ประเภท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latin typeface="EucrosiaUPC" pitchFamily="18" charset="-34"/>
                <a:cs typeface="+mj-cs"/>
              </a:rPr>
              <a:t>โครงสร้างไฮราคี่แบบจำกัดความสัมพันธ์ </a:t>
            </a:r>
            <a:br>
              <a:rPr lang="th-TH" dirty="0" smtClean="0">
                <a:latin typeface="EucrosiaUPC" pitchFamily="18" charset="-34"/>
                <a:cs typeface="+mj-cs"/>
              </a:rPr>
            </a:br>
            <a:r>
              <a:rPr lang="en-US" dirty="0" smtClean="0">
                <a:latin typeface="EucrosiaUPC" pitchFamily="18" charset="-34"/>
                <a:cs typeface="+mj-cs"/>
              </a:rPr>
              <a:t>Strict Hierarchy</a:t>
            </a:r>
            <a:endParaRPr lang="th-TH" dirty="0" smtClean="0">
              <a:latin typeface="EucrosiaUPC" pitchFamily="18" charset="-34"/>
              <a:cs typeface="+mj-cs"/>
            </a:endParaRP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latin typeface="EucrosiaUPC" pitchFamily="18" charset="-34"/>
                <a:cs typeface="+mj-cs"/>
              </a:rPr>
              <a:t>โครงสร้างไฮราคี่แบบไม่จำกัดความสัมพันธ์</a:t>
            </a:r>
            <a:br>
              <a:rPr lang="th-TH" dirty="0" smtClean="0">
                <a:latin typeface="EucrosiaUPC" pitchFamily="18" charset="-34"/>
                <a:cs typeface="+mj-cs"/>
              </a:rPr>
            </a:br>
            <a:r>
              <a:rPr lang="en-US" dirty="0" smtClean="0">
                <a:latin typeface="EucrosiaUPC" pitchFamily="18" charset="-34"/>
                <a:cs typeface="+mj-cs"/>
              </a:rPr>
              <a:t>Compromised Hierarchy</a:t>
            </a:r>
            <a:endParaRPr lang="th-TH" dirty="0" smtClean="0">
              <a:latin typeface="EucrosiaUPC" pitchFamily="18" charset="-34"/>
              <a:cs typeface="+mj-cs"/>
            </a:endParaRP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latin typeface="EucrosiaUPC" pitchFamily="18" charset="-34"/>
                <a:cs typeface="+mj-cs"/>
              </a:rPr>
              <a:t>โครงสร้างไฮราคี่ชนิดซ้อน</a:t>
            </a:r>
            <a:br>
              <a:rPr lang="th-TH" dirty="0" smtClean="0">
                <a:latin typeface="EucrosiaUPC" pitchFamily="18" charset="-34"/>
                <a:cs typeface="+mj-cs"/>
              </a:rPr>
            </a:br>
            <a:r>
              <a:rPr lang="en-US" dirty="0" smtClean="0">
                <a:latin typeface="EucrosiaUPC" pitchFamily="18" charset="-34"/>
                <a:cs typeface="+mj-cs"/>
              </a:rPr>
              <a:t>Overlapping Hierarchy</a:t>
            </a:r>
            <a:endParaRPr lang="th-TH" dirty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โครงสร้างไฮ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ราคี่แบบจำกัดความสัมพันธ์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th-TH" dirty="0" smtClean="0">
                <a:latin typeface="EucrosiaUPC" pitchFamily="18" charset="-34"/>
                <a:cs typeface="+mj-cs"/>
              </a:rPr>
              <a:t>เป็นโครงสร้างที่เชื่อมโยงความสัมพันธ์อย่างชัดเจนและไม่ซับซ้อน</a:t>
            </a:r>
          </a:p>
        </p:txBody>
      </p:sp>
      <p:grpSp>
        <p:nvGrpSpPr>
          <p:cNvPr id="33" name="กลุ่ม 32"/>
          <p:cNvGrpSpPr/>
          <p:nvPr/>
        </p:nvGrpSpPr>
        <p:grpSpPr>
          <a:xfrm>
            <a:off x="2286000" y="2571767"/>
            <a:ext cx="4429140" cy="3786191"/>
            <a:chOff x="2286000" y="2571767"/>
            <a:chExt cx="4071950" cy="3357563"/>
          </a:xfrm>
          <a:solidFill>
            <a:srgbClr val="FF0000"/>
          </a:solidFill>
        </p:grpSpPr>
        <p:sp>
          <p:nvSpPr>
            <p:cNvPr id="4" name="Rectangle 3"/>
            <p:cNvSpPr/>
            <p:nvPr/>
          </p:nvSpPr>
          <p:spPr>
            <a:xfrm>
              <a:off x="3857625" y="2571767"/>
              <a:ext cx="1000127" cy="9286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786062" y="3786205"/>
              <a:ext cx="928681" cy="9286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929188" y="3786205"/>
              <a:ext cx="857258" cy="92868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29250" y="5000642"/>
              <a:ext cx="928700" cy="9286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29125" y="5000642"/>
              <a:ext cx="857255" cy="9286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86125" y="5000642"/>
              <a:ext cx="928685" cy="9286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0" y="5000642"/>
              <a:ext cx="928678" cy="92868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cxnSp>
          <p:nvCxnSpPr>
            <p:cNvPr id="13" name="Straight Arrow Connector 12"/>
            <p:cNvCxnSpPr>
              <a:stCxn id="4" idx="2"/>
              <a:endCxn id="7" idx="0"/>
            </p:cNvCxnSpPr>
            <p:nvPr/>
          </p:nvCxnSpPr>
          <p:spPr>
            <a:xfrm rot="16200000" flipH="1">
              <a:off x="4714878" y="3143266"/>
              <a:ext cx="285750" cy="1000128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4" idx="2"/>
              <a:endCxn id="6" idx="0"/>
            </p:cNvCxnSpPr>
            <p:nvPr/>
          </p:nvCxnSpPr>
          <p:spPr>
            <a:xfrm rot="5400000">
              <a:off x="3661171" y="3089687"/>
              <a:ext cx="285750" cy="1107286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2"/>
              <a:endCxn id="8" idx="0"/>
            </p:cNvCxnSpPr>
            <p:nvPr/>
          </p:nvCxnSpPr>
          <p:spPr>
            <a:xfrm rot="16200000" flipH="1">
              <a:off x="5482833" y="4589875"/>
              <a:ext cx="285750" cy="53578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2"/>
              <a:endCxn id="9" idx="0"/>
            </p:cNvCxnSpPr>
            <p:nvPr/>
          </p:nvCxnSpPr>
          <p:spPr>
            <a:xfrm rot="5400000">
              <a:off x="4964910" y="4607735"/>
              <a:ext cx="285750" cy="500064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2"/>
              <a:endCxn id="10" idx="0"/>
            </p:cNvCxnSpPr>
            <p:nvPr/>
          </p:nvCxnSpPr>
          <p:spPr>
            <a:xfrm rot="16200000" flipH="1">
              <a:off x="3357560" y="4607734"/>
              <a:ext cx="285750" cy="500065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2"/>
              <a:endCxn id="11" idx="0"/>
            </p:cNvCxnSpPr>
            <p:nvPr/>
          </p:nvCxnSpPr>
          <p:spPr>
            <a:xfrm rot="5400000">
              <a:off x="2857496" y="4607735"/>
              <a:ext cx="285750" cy="500064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โครงสร้างไฮ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ราคี่แบบไม่จำกัดความสัมพันธ์</a:t>
            </a:r>
          </a:p>
        </p:txBody>
      </p:sp>
      <p:grpSp>
        <p:nvGrpSpPr>
          <p:cNvPr id="19" name="กลุ่ม 18"/>
          <p:cNvGrpSpPr/>
          <p:nvPr/>
        </p:nvGrpSpPr>
        <p:grpSpPr>
          <a:xfrm>
            <a:off x="2286000" y="2285998"/>
            <a:ext cx="4643454" cy="3929083"/>
            <a:chOff x="2286000" y="2285999"/>
            <a:chExt cx="4071950" cy="3357578"/>
          </a:xfrm>
          <a:solidFill>
            <a:srgbClr val="FF0000"/>
          </a:solidFill>
        </p:grpSpPr>
        <p:sp>
          <p:nvSpPr>
            <p:cNvPr id="4" name="Rectangle 3"/>
            <p:cNvSpPr/>
            <p:nvPr/>
          </p:nvSpPr>
          <p:spPr>
            <a:xfrm>
              <a:off x="3857625" y="2285999"/>
              <a:ext cx="928700" cy="9287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86062" y="3500438"/>
              <a:ext cx="928699" cy="92870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29187" y="3500438"/>
              <a:ext cx="928699" cy="92870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29250" y="4714874"/>
              <a:ext cx="928700" cy="9287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429125" y="4714874"/>
              <a:ext cx="928700" cy="9287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86125" y="4714874"/>
              <a:ext cx="928700" cy="9287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0" y="4714874"/>
              <a:ext cx="928700" cy="9287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cxnSp>
          <p:nvCxnSpPr>
            <p:cNvPr id="11" name="Straight Arrow Connector 10"/>
            <p:cNvCxnSpPr>
              <a:stCxn id="4" idx="2"/>
              <a:endCxn id="6" idx="0"/>
            </p:cNvCxnSpPr>
            <p:nvPr/>
          </p:nvCxnSpPr>
          <p:spPr>
            <a:xfrm rot="16200000" flipH="1">
              <a:off x="4714888" y="2821789"/>
              <a:ext cx="285736" cy="10715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2"/>
              <a:endCxn id="5" idx="0"/>
            </p:cNvCxnSpPr>
            <p:nvPr/>
          </p:nvCxnSpPr>
          <p:spPr>
            <a:xfrm rot="5400000">
              <a:off x="3643326" y="2821789"/>
              <a:ext cx="285736" cy="10715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2"/>
              <a:endCxn id="7" idx="0"/>
            </p:cNvCxnSpPr>
            <p:nvPr/>
          </p:nvCxnSpPr>
          <p:spPr>
            <a:xfrm rot="16200000" flipH="1">
              <a:off x="5500701" y="4321975"/>
              <a:ext cx="285734" cy="500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8" idx="0"/>
            </p:cNvCxnSpPr>
            <p:nvPr/>
          </p:nvCxnSpPr>
          <p:spPr>
            <a:xfrm rot="5400000">
              <a:off x="5000639" y="4321976"/>
              <a:ext cx="285734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2"/>
              <a:endCxn id="9" idx="0"/>
            </p:cNvCxnSpPr>
            <p:nvPr/>
          </p:nvCxnSpPr>
          <p:spPr>
            <a:xfrm rot="16200000" flipH="1">
              <a:off x="3357576" y="4321975"/>
              <a:ext cx="285734" cy="500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10" idx="0"/>
            </p:cNvCxnSpPr>
            <p:nvPr/>
          </p:nvCxnSpPr>
          <p:spPr>
            <a:xfrm rot="5400000">
              <a:off x="2857514" y="4321976"/>
              <a:ext cx="285734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" idx="2"/>
              <a:endCxn id="9" idx="0"/>
            </p:cNvCxnSpPr>
            <p:nvPr/>
          </p:nvCxnSpPr>
          <p:spPr>
            <a:xfrm rot="5400000">
              <a:off x="3286139" y="3679038"/>
              <a:ext cx="1500172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</a:pPr>
            <a:r>
              <a:rPr lang="th-TH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โครงสร้างไฮ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ราคี่ชนิดซ้อน</a:t>
            </a:r>
          </a:p>
        </p:txBody>
      </p:sp>
      <p:grpSp>
        <p:nvGrpSpPr>
          <p:cNvPr id="26" name="กลุ่ม 25"/>
          <p:cNvGrpSpPr/>
          <p:nvPr/>
        </p:nvGrpSpPr>
        <p:grpSpPr>
          <a:xfrm>
            <a:off x="1643042" y="2204864"/>
            <a:ext cx="5737270" cy="4367408"/>
            <a:chOff x="2214546" y="1857376"/>
            <a:chExt cx="4071947" cy="4643450"/>
          </a:xfrm>
          <a:solidFill>
            <a:srgbClr val="FF0000"/>
          </a:solidFill>
        </p:grpSpPr>
        <p:sp>
          <p:nvSpPr>
            <p:cNvPr id="4" name="Rectangle 3"/>
            <p:cNvSpPr/>
            <p:nvPr/>
          </p:nvSpPr>
          <p:spPr>
            <a:xfrm>
              <a:off x="3786171" y="1857376"/>
              <a:ext cx="928697" cy="100013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714609" y="3071815"/>
              <a:ext cx="928698" cy="1000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57734" y="3071815"/>
              <a:ext cx="928698" cy="1000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57796" y="4286251"/>
              <a:ext cx="928697" cy="100013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57671" y="4286251"/>
              <a:ext cx="928697" cy="100013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4671" y="4286251"/>
              <a:ext cx="928697" cy="100013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14546" y="4286251"/>
              <a:ext cx="928697" cy="100013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cxnSp>
          <p:nvCxnSpPr>
            <p:cNvPr id="11" name="Straight Arrow Connector 10"/>
            <p:cNvCxnSpPr>
              <a:stCxn id="4" idx="2"/>
              <a:endCxn id="6" idx="0"/>
            </p:cNvCxnSpPr>
            <p:nvPr/>
          </p:nvCxnSpPr>
          <p:spPr>
            <a:xfrm rot="16200000" flipH="1">
              <a:off x="4679150" y="2428882"/>
              <a:ext cx="214302" cy="10715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2"/>
              <a:endCxn id="5" idx="0"/>
            </p:cNvCxnSpPr>
            <p:nvPr/>
          </p:nvCxnSpPr>
          <p:spPr>
            <a:xfrm rot="5400000">
              <a:off x="3607588" y="2428883"/>
              <a:ext cx="214302" cy="10715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6" idx="2"/>
              <a:endCxn id="7" idx="0"/>
            </p:cNvCxnSpPr>
            <p:nvPr/>
          </p:nvCxnSpPr>
          <p:spPr>
            <a:xfrm rot="16200000" flipH="1">
              <a:off x="5464964" y="3929070"/>
              <a:ext cx="214300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6" idx="2"/>
              <a:endCxn id="8" idx="0"/>
            </p:cNvCxnSpPr>
            <p:nvPr/>
          </p:nvCxnSpPr>
          <p:spPr>
            <a:xfrm rot="5400000">
              <a:off x="4964902" y="3929070"/>
              <a:ext cx="214300" cy="500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2"/>
              <a:endCxn id="8" idx="0"/>
            </p:cNvCxnSpPr>
            <p:nvPr/>
          </p:nvCxnSpPr>
          <p:spPr>
            <a:xfrm rot="16200000" flipH="1">
              <a:off x="3893339" y="3357570"/>
              <a:ext cx="214300" cy="1643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2"/>
              <a:endCxn id="10" idx="0"/>
            </p:cNvCxnSpPr>
            <p:nvPr/>
          </p:nvCxnSpPr>
          <p:spPr>
            <a:xfrm rot="5400000">
              <a:off x="2821777" y="3929070"/>
              <a:ext cx="214300" cy="500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2"/>
              <a:endCxn id="9" idx="0"/>
            </p:cNvCxnSpPr>
            <p:nvPr/>
          </p:nvCxnSpPr>
          <p:spPr>
            <a:xfrm rot="5400000">
              <a:off x="3250401" y="3286132"/>
              <a:ext cx="1428738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857734" y="5500690"/>
              <a:ext cx="928698" cy="1000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786171" y="5500690"/>
              <a:ext cx="928697" cy="1000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14609" y="5500690"/>
              <a:ext cx="928698" cy="100013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cxnSp>
          <p:nvCxnSpPr>
            <p:cNvPr id="21" name="Straight Arrow Connector 20"/>
            <p:cNvCxnSpPr>
              <a:stCxn id="4" idx="2"/>
              <a:endCxn id="19" idx="0"/>
            </p:cNvCxnSpPr>
            <p:nvPr/>
          </p:nvCxnSpPr>
          <p:spPr>
            <a:xfrm rot="5400000">
              <a:off x="2928932" y="4179101"/>
              <a:ext cx="2643177" cy="1588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2"/>
              <a:endCxn id="20" idx="0"/>
            </p:cNvCxnSpPr>
            <p:nvPr/>
          </p:nvCxnSpPr>
          <p:spPr>
            <a:xfrm rot="5400000">
              <a:off x="3321838" y="5143508"/>
              <a:ext cx="214302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" idx="2"/>
              <a:endCxn id="18" idx="0"/>
            </p:cNvCxnSpPr>
            <p:nvPr/>
          </p:nvCxnSpPr>
          <p:spPr>
            <a:xfrm rot="16200000" flipH="1">
              <a:off x="4393400" y="4572007"/>
              <a:ext cx="214302" cy="1643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2"/>
              <a:endCxn id="19" idx="0"/>
            </p:cNvCxnSpPr>
            <p:nvPr/>
          </p:nvCxnSpPr>
          <p:spPr>
            <a:xfrm rot="5400000">
              <a:off x="4429119" y="5107789"/>
              <a:ext cx="214302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7" idx="2"/>
              <a:endCxn id="18" idx="0"/>
            </p:cNvCxnSpPr>
            <p:nvPr/>
          </p:nvCxnSpPr>
          <p:spPr>
            <a:xfrm rot="5400000">
              <a:off x="5464963" y="5143508"/>
              <a:ext cx="214302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 fontScale="90000"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โครงสร้างไฮราคี่ชนิดที่มีโครงสร้างแน่นอน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(Structured Hypertext)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สามารถแบ่งย่อยได้เป็น 2 ชนิด ได้แก่</a:t>
            </a:r>
          </a:p>
          <a:p>
            <a:pPr lvl="1">
              <a:buFont typeface="Wingdings" pitchFamily="2" charset="2"/>
              <a:buChar char="§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โครงสร้างชนิดเรียงลำดับ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(Sequential Hypertext)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lvl="1">
              <a:buFont typeface="Wingdings" pitchFamily="2" charset="2"/>
              <a:buChar char="§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โครงสร้างชนิดจดหมาย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3600" dirty="0" smtClean="0">
                <a:latin typeface="Angsana New" pitchFamily="18" charset="-34"/>
                <a:cs typeface="Angsana New" pitchFamily="18" charset="-34"/>
              </a:rPr>
            </a:b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(Sequential Hypertext for Mail)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โครงสร้างชนิดเรียงลำดับ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มีการจัดเรียงเนื้อหาไว้อย่างเป็นระเบียบ การเข้าถึงข้อมูลในแต่ละ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จำเป็นต้องผ่าน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ที่อยู่ก่อนหน้าไปตามลำดับ ยกเว้น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แรกหรือ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เริ่มต้น</a:t>
            </a:r>
          </a:p>
        </p:txBody>
      </p:sp>
      <p:grpSp>
        <p:nvGrpSpPr>
          <p:cNvPr id="13" name="กลุ่ม 12"/>
          <p:cNvGrpSpPr/>
          <p:nvPr/>
        </p:nvGrpSpPr>
        <p:grpSpPr>
          <a:xfrm>
            <a:off x="1000100" y="3500438"/>
            <a:ext cx="7358114" cy="1357322"/>
            <a:chOff x="1928812" y="3500438"/>
            <a:chExt cx="5500708" cy="928694"/>
          </a:xfrm>
          <a:solidFill>
            <a:srgbClr val="FF0000"/>
          </a:solidFill>
        </p:grpSpPr>
        <p:cxnSp>
          <p:nvCxnSpPr>
            <p:cNvPr id="8" name="Shape 7"/>
            <p:cNvCxnSpPr>
              <a:stCxn id="18" idx="3"/>
              <a:endCxn id="19" idx="1"/>
            </p:cNvCxnSpPr>
            <p:nvPr/>
          </p:nvCxnSpPr>
          <p:spPr>
            <a:xfrm>
              <a:off x="2786081" y="3964785"/>
              <a:ext cx="285731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19" idx="3"/>
              <a:endCxn id="20" idx="1"/>
            </p:cNvCxnSpPr>
            <p:nvPr/>
          </p:nvCxnSpPr>
          <p:spPr>
            <a:xfrm>
              <a:off x="3929081" y="3964785"/>
              <a:ext cx="285731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hape 13"/>
            <p:cNvCxnSpPr>
              <a:stCxn id="20" idx="3"/>
              <a:endCxn id="21" idx="1"/>
            </p:cNvCxnSpPr>
            <p:nvPr/>
          </p:nvCxnSpPr>
          <p:spPr>
            <a:xfrm>
              <a:off x="5072081" y="3964785"/>
              <a:ext cx="285731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928812" y="3500438"/>
              <a:ext cx="857269" cy="92869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71812" y="3500438"/>
              <a:ext cx="857269" cy="92869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14812" y="3500438"/>
              <a:ext cx="857269" cy="92869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57812" y="3500438"/>
              <a:ext cx="857269" cy="92869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72250" y="3500438"/>
              <a:ext cx="857270" cy="92869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cxnSp>
          <p:nvCxnSpPr>
            <p:cNvPr id="29" name="Shape 13"/>
            <p:cNvCxnSpPr>
              <a:stCxn id="21" idx="3"/>
              <a:endCxn id="22" idx="1"/>
            </p:cNvCxnSpPr>
            <p:nvPr/>
          </p:nvCxnSpPr>
          <p:spPr>
            <a:xfrm>
              <a:off x="6215081" y="3964785"/>
              <a:ext cx="357169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โครงสร้างชนิดจดหมาย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EucrosiaUPC" pitchFamily="18" charset="-34"/>
                <a:cs typeface="+mj-cs"/>
              </a:rPr>
              <a:t>แบบโครงสร้างต้นไม้</a:t>
            </a:r>
          </a:p>
        </p:txBody>
      </p:sp>
      <p:grpSp>
        <p:nvGrpSpPr>
          <p:cNvPr id="25" name="กลุ่ม 24"/>
          <p:cNvGrpSpPr/>
          <p:nvPr/>
        </p:nvGrpSpPr>
        <p:grpSpPr>
          <a:xfrm>
            <a:off x="2643188" y="2000249"/>
            <a:ext cx="4857770" cy="4572006"/>
            <a:chOff x="2643188" y="2000249"/>
            <a:chExt cx="4071952" cy="4572006"/>
          </a:xfrm>
          <a:solidFill>
            <a:srgbClr val="FF0000"/>
          </a:solidFill>
        </p:grpSpPr>
        <p:sp>
          <p:nvSpPr>
            <p:cNvPr id="4" name="Rectangle 3"/>
            <p:cNvSpPr/>
            <p:nvPr/>
          </p:nvSpPr>
          <p:spPr>
            <a:xfrm>
              <a:off x="4214813" y="2000249"/>
              <a:ext cx="857264" cy="92869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643188" y="3214688"/>
              <a:ext cx="857264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643188" y="4429124"/>
              <a:ext cx="857264" cy="92869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14750" y="3214688"/>
              <a:ext cx="857265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643188" y="5643563"/>
              <a:ext cx="857264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86313" y="3214688"/>
              <a:ext cx="857264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57875" y="3214688"/>
              <a:ext cx="857265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cxnSp>
          <p:nvCxnSpPr>
            <p:cNvPr id="20" name="Shape 19"/>
            <p:cNvCxnSpPr>
              <a:stCxn id="5" idx="2"/>
              <a:endCxn id="6" idx="0"/>
            </p:cNvCxnSpPr>
            <p:nvPr/>
          </p:nvCxnSpPr>
          <p:spPr>
            <a:xfrm rot="5400000">
              <a:off x="2928948" y="4286252"/>
              <a:ext cx="285744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3714750" y="4429124"/>
              <a:ext cx="857265" cy="92869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86313" y="4429124"/>
              <a:ext cx="857264" cy="92869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857875" y="4429124"/>
              <a:ext cx="857265" cy="92869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857875" y="5643563"/>
              <a:ext cx="857265" cy="92869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b="1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/>
                <a:t>(Node)</a:t>
              </a:r>
              <a:endParaRPr lang="th-TH" sz="1600" b="1" dirty="0"/>
            </a:p>
          </p:txBody>
        </p:sp>
        <p:cxnSp>
          <p:nvCxnSpPr>
            <p:cNvPr id="50" name="Shape 19"/>
            <p:cNvCxnSpPr>
              <a:stCxn id="6" idx="2"/>
              <a:endCxn id="8" idx="0"/>
            </p:cNvCxnSpPr>
            <p:nvPr/>
          </p:nvCxnSpPr>
          <p:spPr>
            <a:xfrm rot="5400000">
              <a:off x="2928947" y="5500690"/>
              <a:ext cx="285746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hape 19"/>
            <p:cNvCxnSpPr>
              <a:stCxn id="7" idx="2"/>
              <a:endCxn id="46" idx="0"/>
            </p:cNvCxnSpPr>
            <p:nvPr/>
          </p:nvCxnSpPr>
          <p:spPr>
            <a:xfrm rot="5400000">
              <a:off x="4000511" y="4286252"/>
              <a:ext cx="285744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hape 19"/>
            <p:cNvCxnSpPr>
              <a:stCxn id="9" idx="2"/>
              <a:endCxn id="47" idx="0"/>
            </p:cNvCxnSpPr>
            <p:nvPr/>
          </p:nvCxnSpPr>
          <p:spPr>
            <a:xfrm rot="5400000">
              <a:off x="5072073" y="4286252"/>
              <a:ext cx="285744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hape 19"/>
            <p:cNvCxnSpPr>
              <a:stCxn id="10" idx="2"/>
              <a:endCxn id="48" idx="0"/>
            </p:cNvCxnSpPr>
            <p:nvPr/>
          </p:nvCxnSpPr>
          <p:spPr>
            <a:xfrm rot="5400000">
              <a:off x="6143636" y="4286252"/>
              <a:ext cx="285744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hape 19"/>
            <p:cNvCxnSpPr>
              <a:stCxn id="48" idx="2"/>
              <a:endCxn id="49" idx="0"/>
            </p:cNvCxnSpPr>
            <p:nvPr/>
          </p:nvCxnSpPr>
          <p:spPr>
            <a:xfrm rot="5400000">
              <a:off x="6143635" y="5500690"/>
              <a:ext cx="285746" cy="1588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" idx="2"/>
              <a:endCxn id="5" idx="0"/>
            </p:cNvCxnSpPr>
            <p:nvPr/>
          </p:nvCxnSpPr>
          <p:spPr>
            <a:xfrm rot="5400000">
              <a:off x="3714760" y="2286003"/>
              <a:ext cx="285746" cy="1571625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4" idx="2"/>
              <a:endCxn id="7" idx="0"/>
            </p:cNvCxnSpPr>
            <p:nvPr/>
          </p:nvCxnSpPr>
          <p:spPr>
            <a:xfrm rot="5400000">
              <a:off x="4250541" y="2821784"/>
              <a:ext cx="285746" cy="500062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4" idx="2"/>
              <a:endCxn id="9" idx="0"/>
            </p:cNvCxnSpPr>
            <p:nvPr/>
          </p:nvCxnSpPr>
          <p:spPr>
            <a:xfrm rot="16200000" flipH="1">
              <a:off x="4786322" y="2786065"/>
              <a:ext cx="285746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4" idx="2"/>
              <a:endCxn id="10" idx="0"/>
            </p:cNvCxnSpPr>
            <p:nvPr/>
          </p:nvCxnSpPr>
          <p:spPr>
            <a:xfrm rot="16200000" flipH="1">
              <a:off x="5322103" y="2250283"/>
              <a:ext cx="285746" cy="164306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 fontScale="90000"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โครงสร้างไฮราคี่ชนิดที่ไม่มีโครงสร้างแน่นอน </a:t>
            </a:r>
            <a:r>
              <a:rPr lang="en-US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(Unstructured Hypertext)</a:t>
            </a:r>
            <a:endParaRPr lang="th-TH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EucrosiaUPC" pitchFamily="18" charset="-34"/>
                <a:cs typeface="+mj-cs"/>
              </a:rPr>
              <a:t>เป็นการเชื่อมโยงแบบสุ่มจาก</a:t>
            </a:r>
            <a:r>
              <a:rPr lang="th-TH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dirty="0" smtClean="0">
                <a:latin typeface="EucrosiaUPC" pitchFamily="18" charset="-34"/>
                <a:cs typeface="+mj-cs"/>
              </a:rPr>
              <a:t>หนึ่งไปอีก</a:t>
            </a:r>
            <a:r>
              <a:rPr lang="th-TH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dirty="0" smtClean="0">
                <a:latin typeface="EucrosiaUPC" pitchFamily="18" charset="-34"/>
                <a:cs typeface="+mj-cs"/>
              </a:rPr>
              <a:t>อื่นๆ ซึ่งอาจจะมากกว่าหนึ่ง</a:t>
            </a:r>
            <a:r>
              <a:rPr lang="th-TH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dirty="0" smtClean="0">
                <a:latin typeface="EucrosiaUPC" pitchFamily="18" charset="-34"/>
                <a:cs typeface="+mj-cs"/>
              </a:rPr>
              <a:t>โดยเนื้อหาภายใน</a:t>
            </a:r>
            <a:r>
              <a:rPr lang="th-TH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dirty="0" smtClean="0">
                <a:latin typeface="EucrosiaUPC" pitchFamily="18" charset="-34"/>
                <a:cs typeface="+mj-cs"/>
              </a:rPr>
              <a:t>จะมีการจัดเรียงไว้อย่างเป็นระเบียบ</a:t>
            </a:r>
          </a:p>
        </p:txBody>
      </p:sp>
      <p:grpSp>
        <p:nvGrpSpPr>
          <p:cNvPr id="30" name="กลุ่ม 29"/>
          <p:cNvGrpSpPr/>
          <p:nvPr/>
        </p:nvGrpSpPr>
        <p:grpSpPr>
          <a:xfrm>
            <a:off x="1643062" y="3143249"/>
            <a:ext cx="5786457" cy="3429023"/>
            <a:chOff x="1643062" y="3143249"/>
            <a:chExt cx="5786457" cy="3429023"/>
          </a:xfrm>
          <a:solidFill>
            <a:srgbClr val="FF0000"/>
          </a:solidFill>
        </p:grpSpPr>
        <p:sp>
          <p:nvSpPr>
            <p:cNvPr id="4" name="Rectangle 3"/>
            <p:cNvSpPr/>
            <p:nvPr/>
          </p:nvSpPr>
          <p:spPr>
            <a:xfrm>
              <a:off x="2286000" y="3143249"/>
              <a:ext cx="928708" cy="92870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cxnSp>
          <p:nvCxnSpPr>
            <p:cNvPr id="5" name="Straight Arrow Connector 4"/>
            <p:cNvCxnSpPr>
              <a:stCxn id="4" idx="2"/>
              <a:endCxn id="7" idx="0"/>
            </p:cNvCxnSpPr>
            <p:nvPr/>
          </p:nvCxnSpPr>
          <p:spPr>
            <a:xfrm rot="5400000">
              <a:off x="2321737" y="3929071"/>
              <a:ext cx="285734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4429125" y="3143249"/>
              <a:ext cx="928708" cy="92870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14500" y="4357688"/>
              <a:ext cx="928708" cy="928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57500" y="4357688"/>
              <a:ext cx="928708" cy="928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29312" y="3643313"/>
              <a:ext cx="928707" cy="928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57812" y="4929188"/>
              <a:ext cx="928707" cy="928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00812" y="4929188"/>
              <a:ext cx="928707" cy="92870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43062" y="5643563"/>
              <a:ext cx="857253" cy="9287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28937" y="5643563"/>
              <a:ext cx="857253" cy="9287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</a:t>
              </a:r>
              <a:r>
                <a:rPr lang="en-US" sz="1600" dirty="0" smtClean="0"/>
                <a:t>)</a:t>
              </a:r>
              <a:endParaRPr lang="th-TH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14812" y="5643563"/>
              <a:ext cx="857253" cy="9287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/>
                <a:t>โหนด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(Node)</a:t>
              </a:r>
              <a:endParaRPr lang="th-TH" sz="1600" dirty="0"/>
            </a:p>
          </p:txBody>
        </p:sp>
        <p:cxnSp>
          <p:nvCxnSpPr>
            <p:cNvPr id="17" name="Straight Arrow Connector 16"/>
            <p:cNvCxnSpPr>
              <a:stCxn id="4" idx="2"/>
              <a:endCxn id="8" idx="0"/>
            </p:cNvCxnSpPr>
            <p:nvPr/>
          </p:nvCxnSpPr>
          <p:spPr>
            <a:xfrm rot="16200000" flipH="1">
              <a:off x="2893237" y="3929071"/>
              <a:ext cx="285734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2"/>
              <a:endCxn id="8" idx="0"/>
            </p:cNvCxnSpPr>
            <p:nvPr/>
          </p:nvCxnSpPr>
          <p:spPr>
            <a:xfrm rot="5400000">
              <a:off x="3964800" y="3429009"/>
              <a:ext cx="285734" cy="1571625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2"/>
              <a:endCxn id="11" idx="0"/>
            </p:cNvCxnSpPr>
            <p:nvPr/>
          </p:nvCxnSpPr>
          <p:spPr>
            <a:xfrm rot="16200000" flipH="1">
              <a:off x="4929205" y="4036227"/>
              <a:ext cx="857234" cy="928687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8" idx="3"/>
              <a:endCxn id="10" idx="1"/>
            </p:cNvCxnSpPr>
            <p:nvPr/>
          </p:nvCxnSpPr>
          <p:spPr>
            <a:xfrm flipV="1">
              <a:off x="3786208" y="4107665"/>
              <a:ext cx="2143104" cy="714375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2"/>
              <a:endCxn id="11" idx="0"/>
            </p:cNvCxnSpPr>
            <p:nvPr/>
          </p:nvCxnSpPr>
          <p:spPr>
            <a:xfrm rot="5400000">
              <a:off x="5929331" y="4464852"/>
              <a:ext cx="357171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10" idx="2"/>
              <a:endCxn id="12" idx="0"/>
            </p:cNvCxnSpPr>
            <p:nvPr/>
          </p:nvCxnSpPr>
          <p:spPr>
            <a:xfrm rot="16200000" flipH="1">
              <a:off x="6500831" y="4464852"/>
              <a:ext cx="357171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8" idx="2"/>
              <a:endCxn id="14" idx="0"/>
            </p:cNvCxnSpPr>
            <p:nvPr/>
          </p:nvCxnSpPr>
          <p:spPr>
            <a:xfrm rot="16200000" flipH="1">
              <a:off x="3161124" y="5447122"/>
              <a:ext cx="357171" cy="3571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8" idx="2"/>
              <a:endCxn id="13" idx="0"/>
            </p:cNvCxnSpPr>
            <p:nvPr/>
          </p:nvCxnSpPr>
          <p:spPr>
            <a:xfrm rot="5400000">
              <a:off x="2518187" y="4839895"/>
              <a:ext cx="357171" cy="1250165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8" idx="3"/>
              <a:endCxn id="11" idx="1"/>
            </p:cNvCxnSpPr>
            <p:nvPr/>
          </p:nvCxnSpPr>
          <p:spPr>
            <a:xfrm>
              <a:off x="3786208" y="4822040"/>
              <a:ext cx="1571604" cy="571500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1" idx="2"/>
              <a:endCxn id="15" idx="3"/>
            </p:cNvCxnSpPr>
            <p:nvPr/>
          </p:nvCxnSpPr>
          <p:spPr>
            <a:xfrm rot="5400000">
              <a:off x="5322103" y="5607855"/>
              <a:ext cx="250026" cy="750101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1" idx="1"/>
              <a:endCxn id="14" idx="0"/>
            </p:cNvCxnSpPr>
            <p:nvPr/>
          </p:nvCxnSpPr>
          <p:spPr>
            <a:xfrm rot="10800000" flipV="1">
              <a:off x="3357564" y="5393539"/>
              <a:ext cx="2000248" cy="250023"/>
            </a:xfrm>
            <a:prstGeom prst="straightConnector1">
              <a:avLst/>
            </a:prstGeom>
            <a:grpFill/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ประโยชน์ของไฮเปอร์เท็กซ์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นอกจากบริการจัดการเชื่อมโยง และติดต่อข้อ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มุล</a:t>
            </a:r>
            <a:r>
              <a:rPr lang="th-TH" sz="2800" dirty="0" smtClean="0">
                <a:latin typeface="EucrosiaUPC" pitchFamily="18" charset="-34"/>
                <a:cs typeface="+mj-cs"/>
              </a:rPr>
              <a:t>เพื่อสื่อความหมายอย่างมีปฏิสัมพันธ์ในสิ่งแวดล้อมที่เหมาะสมแล้วยังมีประโยชน์อื่นๆ เช่น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สามารถเลือกใช้เส้นทางที่เหมาะสมได้อย่างรวดเร็ว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ควบคุมเส้นทางได้จาก </a:t>
            </a:r>
            <a:r>
              <a:rPr lang="en-US" sz="2800" dirty="0" smtClean="0">
                <a:latin typeface="EucrosiaUPC" pitchFamily="18" charset="-34"/>
                <a:cs typeface="+mj-cs"/>
              </a:rPr>
              <a:t>Navigator </a:t>
            </a:r>
            <a:r>
              <a:rPr lang="th-TH" sz="2800" dirty="0" smtClean="0">
                <a:latin typeface="EucrosiaUPC" pitchFamily="18" charset="-34"/>
                <a:cs typeface="+mj-cs"/>
              </a:rPr>
              <a:t>ของระบบ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สามารถค้นหาและติดตามข้อมูลที่เคยเปิดได้อย่างสะดวกและรวดเร็ว ได้แก่ 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บุค</a:t>
            </a:r>
            <a:r>
              <a:rPr lang="th-TH" sz="2800" dirty="0" smtClean="0">
                <a:latin typeface="EucrosiaUPC" pitchFamily="18" charset="-34"/>
                <a:cs typeface="+mj-cs"/>
              </a:rPr>
              <a:t>มาร์ก </a:t>
            </a:r>
            <a:r>
              <a:rPr lang="en-US" sz="2800" dirty="0" smtClean="0">
                <a:latin typeface="EucrosiaUPC" pitchFamily="18" charset="-34"/>
                <a:cs typeface="+mj-cs"/>
              </a:rPr>
              <a:t>Bookmark</a:t>
            </a:r>
            <a:r>
              <a:rPr lang="th-TH" sz="2800" dirty="0" smtClean="0">
                <a:latin typeface="EucrosiaUPC" pitchFamily="18" charset="-34"/>
                <a:cs typeface="+mj-cs"/>
              </a:rPr>
              <a:t> และระบบเชื่อมโยงลัด </a:t>
            </a:r>
            <a:r>
              <a:rPr lang="en-US" sz="2800" dirty="0" smtClean="0">
                <a:latin typeface="EucrosiaUPC" pitchFamily="18" charset="-34"/>
                <a:cs typeface="+mj-cs"/>
              </a:rPr>
              <a:t>Quick Link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สามารถสร้างแรงจูงใจให้กับผู้ใช้</a:t>
            </a:r>
          </a:p>
          <a:p>
            <a:pPr lvl="1">
              <a:buFont typeface="Wingdings" pitchFamily="2" charset="2"/>
              <a:buChar char="§"/>
            </a:pPr>
            <a:r>
              <a:rPr lang="th-TH" sz="2800" dirty="0" smtClean="0">
                <a:latin typeface="EucrosiaUPC" pitchFamily="18" charset="-34"/>
                <a:cs typeface="+mj-cs"/>
              </a:rPr>
              <a:t>สามารถนำเสนอเนื้อหาผ่านสื่อสาธารณะได้</a:t>
            </a:r>
          </a:p>
          <a:p>
            <a:pPr lvl="1">
              <a:buFont typeface="Wingdings" pitchFamily="2" charset="2"/>
              <a:buChar char="§"/>
            </a:pPr>
            <a:endParaRPr lang="th-TH" sz="2800" dirty="0" smtClean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วิวัฒนาการของไฮเปอร์เท็กซ์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ปี ค.ศ. 1965 ภายหลังที่มีคอมพิวเตอร์แบบดิจิตอล และมีการพัฒนาอย่างต่อเนื่อง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Doug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Engellart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Ted Nelson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จึงได้คิดนำเครื่องมือ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MEMEX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มาประยุกต์ใช้กับคอมพิวเตอร์ โดยนำข้อความและตัวอักษรมาทำการเชื่อมโยงระหว่างกัน และเรียกว่า “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Hypertext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” ซึ่งได้กล่าวในบทความที่ลงตีพิมพ์เรื่อง “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The Literacy Machines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ปัญหาและแนวทางการแก้ไขไฮเปอร์เท็กซ์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ปัญหาส่วนใหญ่จะเกิดจากการซับซ้อนและความไม่เป็นระเบียบของระบบ ทำให้ผู้ใช้เสียเวลาในการค้นหาข้อมูลเป็นเวลานาน จึงได้พยายามค้นหาวิธีใน การนำเสนอ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(Presentation)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และการนำทาง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(Navigation) 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ให้เหมาะสมกับระบบ เรียกวิธีการนี้ว่า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“Adaptive Hypertext/Hypermedia System”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ปัญหาและแนวทางการแก้ไขไฮเปอร์เท็กซ์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การนำเสนอ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(Presentation)</a:t>
            </a:r>
          </a:p>
          <a:p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คอนดิชันแนล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เท็กซ์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Conditional Text</a:t>
            </a:r>
          </a:p>
          <a:p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สเต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รทเท็กซ์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Stretchtext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เพจ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เรี่ยนท์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Page Variants</a:t>
            </a:r>
          </a:p>
          <a:p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แฟ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รก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เมนท์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วา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เรี่ยน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Fragment Variants</a:t>
            </a:r>
          </a:p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เฟรมเบส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Frame-Based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คอนดิชันแนล</a:t>
            </a:r>
            <a:r>
              <a:rPr lang="th-TH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เท็กซ์ </a:t>
            </a:r>
            <a:r>
              <a:rPr lang="en-US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Conditional Text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เป็นวิธีการแสดงกลุ่มของข้อความหรือตัวอักษรที่กำหนดเงื่อนไขตามกลุ่มเป้าหมายของผู้ใช้เป็นสำคัญ อาจจะเป็น ผู้ที่มีทักษะและไม่มีทักษะ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2143125" y="3143250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  <p:sp>
        <p:nvSpPr>
          <p:cNvPr id="6" name="Rectangle 5"/>
          <p:cNvSpPr/>
          <p:nvPr/>
        </p:nvSpPr>
        <p:spPr>
          <a:xfrm>
            <a:off x="2071688" y="3071813"/>
            <a:ext cx="5072062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ounded Rectangle 6"/>
          <p:cNvSpPr/>
          <p:nvPr/>
        </p:nvSpPr>
        <p:spPr>
          <a:xfrm>
            <a:off x="2214563" y="3857625"/>
            <a:ext cx="1500187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57625" y="3857625"/>
            <a:ext cx="1500188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00688" y="3857625"/>
            <a:ext cx="1500187" cy="19288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41993" name="TextBox 9"/>
          <p:cNvSpPr txBox="1">
            <a:spLocks noChangeArrowheads="1"/>
          </p:cNvSpPr>
          <p:nvPr/>
        </p:nvSpPr>
        <p:spPr bwMode="auto">
          <a:xfrm>
            <a:off x="1428750" y="6149975"/>
            <a:ext cx="1928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แสดงข้อความทั้งหมด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สำหรับผู้ที่ไม่มีทักษะ</a:t>
            </a:r>
          </a:p>
        </p:txBody>
      </p:sp>
      <p:sp>
        <p:nvSpPr>
          <p:cNvPr id="41994" name="TextBox 10"/>
          <p:cNvSpPr txBox="1">
            <a:spLocks noChangeArrowheads="1"/>
          </p:cNvSpPr>
          <p:nvPr/>
        </p:nvSpPr>
        <p:spPr bwMode="auto">
          <a:xfrm>
            <a:off x="3460750" y="6149975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แสดงข้อความเกือบทั้งหมด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สำหรับผู้ที่ไม่มีทักษะบ้าง</a:t>
            </a:r>
          </a:p>
        </p:txBody>
      </p:sp>
      <p:sp>
        <p:nvSpPr>
          <p:cNvPr id="41995" name="TextBox 11"/>
          <p:cNvSpPr txBox="1">
            <a:spLocks noChangeArrowheads="1"/>
          </p:cNvSpPr>
          <p:nvPr/>
        </p:nvSpPr>
        <p:spPr bwMode="auto">
          <a:xfrm>
            <a:off x="5786438" y="6149975"/>
            <a:ext cx="19288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แสดงข้อความบางส่วน</a:t>
            </a:r>
          </a:p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สำหรับผู้ที่มีทักษะ</a:t>
            </a:r>
          </a:p>
        </p:txBody>
      </p:sp>
      <p:cxnSp>
        <p:nvCxnSpPr>
          <p:cNvPr id="13" name="Straight Arrow Connector 12"/>
          <p:cNvCxnSpPr>
            <a:stCxn id="41993" idx="0"/>
            <a:endCxn id="7" idx="2"/>
          </p:cNvCxnSpPr>
          <p:nvPr/>
        </p:nvCxnSpPr>
        <p:spPr>
          <a:xfrm rot="5400000" flipH="1" flipV="1">
            <a:off x="2496344" y="5682457"/>
            <a:ext cx="363537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1994" idx="0"/>
            <a:endCxn id="8" idx="2"/>
          </p:cNvCxnSpPr>
          <p:nvPr/>
        </p:nvCxnSpPr>
        <p:spPr>
          <a:xfrm rot="5400000" flipH="1" flipV="1">
            <a:off x="4424363" y="5965825"/>
            <a:ext cx="363537" cy="47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1995" idx="0"/>
            <a:endCxn id="9" idx="2"/>
          </p:cNvCxnSpPr>
          <p:nvPr/>
        </p:nvCxnSpPr>
        <p:spPr>
          <a:xfrm rot="16200000" flipV="1">
            <a:off x="6319838" y="5718175"/>
            <a:ext cx="363537" cy="500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สเต</a:t>
            </a:r>
            <a:r>
              <a:rPr lang="th-TH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รทเท็กซ์ </a:t>
            </a:r>
            <a:r>
              <a:rPr lang="en-US" sz="4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Stretchtext</a:t>
            </a:r>
            <a:endParaRPr lang="th-TH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คือ ข้อความหรือกลุ่มคำที่ใช้สำหรับอธิบายข้อความที่ต้องการขยายความ โดยเลือกที่ข้อความจะปรากฏคำอธิบายภายในกรอกสี่เหลี่ยมขึ้นโดยทั่วไปเรียกว่า 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เมนูป็</a:t>
            </a:r>
            <a:r>
              <a:rPr lang="th-TH" sz="2800" dirty="0" smtClean="0">
                <a:latin typeface="EucrosiaUPC" pitchFamily="18" charset="-34"/>
                <a:cs typeface="+mj-cs"/>
              </a:rPr>
              <a:t>อบอัพ </a:t>
            </a:r>
            <a:r>
              <a:rPr lang="en-US" sz="2800" dirty="0" smtClean="0">
                <a:latin typeface="EucrosiaUPC" pitchFamily="18" charset="-34"/>
                <a:cs typeface="+mj-cs"/>
              </a:rPr>
              <a:t>Menu Popup</a:t>
            </a:r>
            <a:endParaRPr lang="th-TH" sz="2800" dirty="0" smtClean="0">
              <a:latin typeface="EucrosiaUPC" pitchFamily="18" charset="-34"/>
              <a:cs typeface="+mj-cs"/>
            </a:endParaRPr>
          </a:p>
          <a:p>
            <a:endParaRPr lang="th-TH" sz="2800" dirty="0" smtClean="0">
              <a:latin typeface="EucrosiaUPC" pitchFamily="18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5938" y="3357563"/>
            <a:ext cx="5072062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ounded Rectangle 4"/>
          <p:cNvSpPr/>
          <p:nvPr/>
        </p:nvSpPr>
        <p:spPr>
          <a:xfrm>
            <a:off x="2286000" y="4071938"/>
            <a:ext cx="1500188" cy="19288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Xxxxxxxxxxxxxx</a:t>
            </a:r>
            <a:r>
              <a:rPr lang="en-US" sz="1400" dirty="0">
                <a:solidFill>
                  <a:schemeClr val="tx1"/>
                </a:solidFill>
              </a:rPr>
              <a:t>xxxxxxxxxxxxxxxxxxxxxxxxxxxxxxxxxxxxxxxxxxxxxxxxxxxxxxxxxxxxxxxxxxxxxxxxxxxxxxxxxxxxxxxxxxxxxxxxxxxxxxxxx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0500" y="4071938"/>
            <a:ext cx="1785946" cy="200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Menu Popup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solidFill>
                  <a:schemeClr val="tx1"/>
                </a:solidFill>
              </a:rPr>
              <a:t>Xxxxxxxxxxxxxx</a:t>
            </a:r>
            <a:endParaRPr lang="en-US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Aaaaaaaaaaaaaaaaaaaaaaaaaaaaaaaaaaaaaaaaaaaaaaaaaaaaaaaaaaaaaaaaaaaaaaaaaaa</a:t>
            </a:r>
            <a:endParaRPr lang="th-TH" sz="1400" dirty="0"/>
          </a:p>
        </p:txBody>
      </p:sp>
      <p:sp>
        <p:nvSpPr>
          <p:cNvPr id="43015" name="TextBox 10"/>
          <p:cNvSpPr txBox="1">
            <a:spLocks noChangeArrowheads="1"/>
          </p:cNvSpPr>
          <p:nvPr/>
        </p:nvSpPr>
        <p:spPr bwMode="auto">
          <a:xfrm>
            <a:off x="1857375" y="3429000"/>
            <a:ext cx="4929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en-US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Page Variants</a:t>
            </a:r>
            <a:endParaRPr lang="th-TH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วิธีการแสดงหน้าเอกสารที่มากกว่า 2 หน้าขึ้นไป </a:t>
            </a:r>
            <a:r>
              <a:rPr lang="th-TH" sz="2800" dirty="0" smtClean="0">
                <a:latin typeface="EucrosiaUPC" pitchFamily="18" charset="-34"/>
                <a:cs typeface="+mj-cs"/>
              </a:rPr>
              <a:t>โดย</a:t>
            </a:r>
            <a:r>
              <a:rPr lang="th-TH" sz="2800" dirty="0" smtClean="0">
                <a:latin typeface="EucrosiaUPC" pitchFamily="18" charset="-34"/>
                <a:cs typeface="+mj-cs"/>
              </a:rPr>
              <a:t>แต่ละหน้าของเอกสารจะแสดงข้อมูลไม่เหมือนกัน ตามแต่ละดับความแตกต่างหรือรูปแบบที่ใช้งาน โดยระบบจะแสดงหน้าเอกสารที่เหมาะสมให้กับผู้ใช้ได้เลือกใช้งาน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2214563" y="3786188"/>
            <a:ext cx="492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ข้อความหรือตัวอักษรที่นำเสนอ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3125" y="3714750"/>
            <a:ext cx="5072063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000375" y="44291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3152775" y="45815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3305175" y="47339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5214938" y="44291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5" name="Rectangle 14"/>
          <p:cNvSpPr/>
          <p:nvPr/>
        </p:nvSpPr>
        <p:spPr>
          <a:xfrm>
            <a:off x="5367338" y="45815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5519738" y="4733925"/>
            <a:ext cx="85725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2928938" y="5929313"/>
            <a:ext cx="1216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</a:t>
            </a: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5143500" y="5929313"/>
            <a:ext cx="1216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</a:t>
            </a:r>
          </a:p>
        </p:txBody>
      </p:sp>
      <p:sp>
        <p:nvSpPr>
          <p:cNvPr id="44046" name="Rectangle 18"/>
          <p:cNvSpPr>
            <a:spLocks noChangeArrowheads="1"/>
          </p:cNvSpPr>
          <p:nvPr/>
        </p:nvSpPr>
        <p:spPr bwMode="auto">
          <a:xfrm>
            <a:off x="7358063" y="4605338"/>
            <a:ext cx="162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 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แต่ละหน้าประกอบ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ด้วยข้อความ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ที่แตกต่างกัน</a:t>
            </a:r>
            <a:endParaRPr lang="en-US" sz="2000" b="1">
              <a:latin typeface="Constantia" pitchFamily="18" charset="0"/>
              <a:cs typeface="Browallia New" pitchFamily="34" charset="-34"/>
            </a:endParaRPr>
          </a:p>
        </p:txBody>
      </p:sp>
      <p:sp>
        <p:nvSpPr>
          <p:cNvPr id="44047" name="Rectangle 19"/>
          <p:cNvSpPr>
            <a:spLocks noChangeArrowheads="1"/>
          </p:cNvSpPr>
          <p:nvPr/>
        </p:nvSpPr>
        <p:spPr bwMode="auto">
          <a:xfrm>
            <a:off x="285750" y="4605338"/>
            <a:ext cx="1625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เอกสารชุด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 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แต่ละหน้าประกอบ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ด้วยข้อความ</a:t>
            </a:r>
          </a:p>
          <a:p>
            <a:r>
              <a:rPr lang="th-TH" sz="2000" b="1">
                <a:latin typeface="Constantia" pitchFamily="18" charset="0"/>
                <a:cs typeface="Browallia New" pitchFamily="34" charset="-34"/>
              </a:rPr>
              <a:t>ที่แตกต่างกัน</a:t>
            </a:r>
            <a:endParaRPr lang="en-US" sz="2000" b="1">
              <a:latin typeface="Constantia" pitchFamily="18" charset="0"/>
              <a:cs typeface="Browallia New" pitchFamily="34" charset="-34"/>
            </a:endParaRPr>
          </a:p>
        </p:txBody>
      </p:sp>
      <p:cxnSp>
        <p:nvCxnSpPr>
          <p:cNvPr id="24" name="Straight Arrow Connector 23"/>
          <p:cNvCxnSpPr>
            <a:stCxn id="44047" idx="3"/>
            <a:endCxn id="13" idx="1"/>
          </p:cNvCxnSpPr>
          <p:nvPr/>
        </p:nvCxnSpPr>
        <p:spPr>
          <a:xfrm>
            <a:off x="1911350" y="5267325"/>
            <a:ext cx="1393825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4046" idx="1"/>
            <a:endCxn id="16" idx="3"/>
          </p:cNvCxnSpPr>
          <p:nvPr/>
        </p:nvCxnSpPr>
        <p:spPr>
          <a:xfrm rot="10800000" flipV="1">
            <a:off x="6376988" y="5267325"/>
            <a:ext cx="981075" cy="31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en-US" sz="4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Fragment Variants</a:t>
            </a:r>
            <a:endParaRPr lang="th-TH" sz="4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EucrosiaUPC" pitchFamily="18" charset="-34"/>
                <a:cs typeface="+mj-cs"/>
              </a:rPr>
              <a:t>วิธีการแยกส่วนข้อหน้าเอกสาร ซึ่งทุกหน้าจะถูกแยก</a:t>
            </a:r>
            <a:r>
              <a:rPr lang="th-TH" dirty="0" smtClean="0">
                <a:latin typeface="EucrosiaUPC" pitchFamily="18" charset="-34"/>
                <a:cs typeface="+mj-cs"/>
              </a:rPr>
              <a:t>ออกเป็น</a:t>
            </a:r>
            <a:r>
              <a:rPr lang="th-TH" dirty="0" smtClean="0">
                <a:latin typeface="EucrosiaUPC" pitchFamily="18" charset="-34"/>
                <a:cs typeface="+mj-cs"/>
              </a:rPr>
              <a:t>ส่วนๆ ตามจำนวนที่ต้องการพร้อมกับบรรจุข้อมูลลงไปในแต่ละชิ้นส่วน</a:t>
            </a: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1928813" y="2857500"/>
            <a:ext cx="4929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Constantia" pitchFamily="18" charset="0"/>
                <a:cs typeface="Browallia New" pitchFamily="34" charset="-34"/>
              </a:rPr>
              <a:t>หน้าเอกสารแสดงข้อความ</a:t>
            </a:r>
          </a:p>
        </p:txBody>
      </p:sp>
      <p:sp>
        <p:nvSpPr>
          <p:cNvPr id="5" name="Rectangle 4"/>
          <p:cNvSpPr/>
          <p:nvPr/>
        </p:nvSpPr>
        <p:spPr>
          <a:xfrm>
            <a:off x="1857375" y="3500438"/>
            <a:ext cx="5072063" cy="3071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1857375" y="3500438"/>
            <a:ext cx="1643063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286375" y="3500438"/>
            <a:ext cx="1643063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3500438" y="3500438"/>
            <a:ext cx="1785937" cy="107156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1857375" y="4572000"/>
            <a:ext cx="2571750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4429125" y="4572000"/>
            <a:ext cx="2500313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857375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2" name="Rectangle 11"/>
          <p:cNvSpPr/>
          <p:nvPr/>
        </p:nvSpPr>
        <p:spPr>
          <a:xfrm>
            <a:off x="3143250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429125" y="5572125"/>
            <a:ext cx="1285875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4" name="Rectangle 13"/>
          <p:cNvSpPr/>
          <p:nvPr/>
        </p:nvSpPr>
        <p:spPr>
          <a:xfrm>
            <a:off x="5715000" y="5572125"/>
            <a:ext cx="1214438" cy="100012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285750" y="3643313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A</a:t>
            </a:r>
            <a:endParaRPr lang="th-TH" sz="18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85750" y="4714875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B</a:t>
            </a:r>
            <a:endParaRPr lang="th-TH" sz="18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85750" y="5715000"/>
            <a:ext cx="12858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เพจของ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C</a:t>
            </a:r>
            <a:endParaRPr lang="th-TH" sz="1800" b="1" dirty="0"/>
          </a:p>
        </p:txBody>
      </p:sp>
      <p:cxnSp>
        <p:nvCxnSpPr>
          <p:cNvPr id="19" name="Straight Arrow Connector 18"/>
          <p:cNvCxnSpPr>
            <a:stCxn id="16" idx="3"/>
          </p:cNvCxnSpPr>
          <p:nvPr/>
        </p:nvCxnSpPr>
        <p:spPr>
          <a:xfrm>
            <a:off x="1571625" y="4000500"/>
            <a:ext cx="2857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571625" y="5072063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571625" y="6072188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143375" y="3500438"/>
            <a:ext cx="42862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215188" y="3643313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3 ส่วน</a:t>
            </a:r>
          </a:p>
        </p:txBody>
      </p:sp>
      <p:cxnSp>
        <p:nvCxnSpPr>
          <p:cNvPr id="29" name="Straight Arrow Connector 28"/>
          <p:cNvCxnSpPr>
            <a:stCxn id="28" idx="1"/>
          </p:cNvCxnSpPr>
          <p:nvPr/>
        </p:nvCxnSpPr>
        <p:spPr>
          <a:xfrm rot="10800000">
            <a:off x="6929438" y="4000500"/>
            <a:ext cx="2857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215188" y="4714875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B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2 ส่วน</a:t>
            </a:r>
          </a:p>
        </p:txBody>
      </p:sp>
      <p:cxnSp>
        <p:nvCxnSpPr>
          <p:cNvPr id="41" name="Straight Arrow Connector 40"/>
          <p:cNvCxnSpPr>
            <a:stCxn id="40" idx="1"/>
          </p:cNvCxnSpPr>
          <p:nvPr/>
        </p:nvCxnSpPr>
        <p:spPr>
          <a:xfrm rot="10800000">
            <a:off x="6929438" y="5072063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215188" y="5715000"/>
            <a:ext cx="15716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แฟรกเมนท์ </a:t>
            </a:r>
            <a:r>
              <a:rPr lang="en-US" sz="1800" b="1" dirty="0"/>
              <a:t>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/>
              <a:t>แบ่งเป็น 4 ส่วน</a:t>
            </a:r>
          </a:p>
        </p:txBody>
      </p:sp>
      <p:cxnSp>
        <p:nvCxnSpPr>
          <p:cNvPr id="43" name="Straight Arrow Connector 42"/>
          <p:cNvCxnSpPr>
            <a:stCxn id="42" idx="1"/>
          </p:cNvCxnSpPr>
          <p:nvPr/>
        </p:nvCxnSpPr>
        <p:spPr>
          <a:xfrm rot="10800000">
            <a:off x="6929438" y="6072188"/>
            <a:ext cx="285750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Frame-Based</a:t>
            </a:r>
            <a:endParaRPr lang="th-TH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mtClean="0">
                <a:latin typeface="EucrosiaUPC" pitchFamily="18" charset="-34"/>
                <a:cs typeface="+mj-cs"/>
              </a:rPr>
              <a:t>เป็นวิธีการแบ่งช่อง (เฟรม) ของหน้าเอกสาร โดยกำหนดพื้นที่ของหน้าเอกสารออกเป็นเฟรมๆ เพื่อใช้แสดงข้อมูลของเอกสารปลายทางตามที่ได้เชื่อมโยงไว้ ให้มาปรากฏอยู่ภายในช่องตามที่ต้องการ</a:t>
            </a:r>
          </a:p>
        </p:txBody>
      </p:sp>
      <p:sp>
        <p:nvSpPr>
          <p:cNvPr id="4" name="Rectangle 3"/>
          <p:cNvSpPr/>
          <p:nvPr/>
        </p:nvSpPr>
        <p:spPr>
          <a:xfrm>
            <a:off x="1000125" y="3714750"/>
            <a:ext cx="3214688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4714875" y="3714750"/>
            <a:ext cx="3214688" cy="2857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Rectangle 5"/>
          <p:cNvSpPr/>
          <p:nvPr/>
        </p:nvSpPr>
        <p:spPr>
          <a:xfrm rot="16200000">
            <a:off x="142875" y="4857750"/>
            <a:ext cx="2571750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Quick Link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938" y="3857625"/>
            <a:ext cx="22860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Banner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5938" y="6000750"/>
            <a:ext cx="2286000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Foot Note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85938" y="4357688"/>
            <a:ext cx="2286000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Presentation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7750" y="3857625"/>
            <a:ext cx="2928938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Banner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0688" y="4357688"/>
            <a:ext cx="2286000" cy="206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Presentation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6092" name="TextBox 13"/>
          <p:cNvSpPr txBox="1">
            <a:spLocks noChangeArrowheads="1"/>
          </p:cNvSpPr>
          <p:nvPr/>
        </p:nvSpPr>
        <p:spPr bwMode="auto">
          <a:xfrm>
            <a:off x="1000125" y="3214688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หน้าเอกสาร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A 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แบ่งออกเป็น 4 ช่อง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427288" y="3643313"/>
            <a:ext cx="287337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4" name="TextBox 18"/>
          <p:cNvSpPr txBox="1">
            <a:spLocks noChangeArrowheads="1"/>
          </p:cNvSpPr>
          <p:nvPr/>
        </p:nvSpPr>
        <p:spPr bwMode="auto">
          <a:xfrm>
            <a:off x="4714875" y="3214688"/>
            <a:ext cx="321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000" b="1">
                <a:latin typeface="Constantia" pitchFamily="18" charset="0"/>
                <a:cs typeface="Browallia New" pitchFamily="34" charset="-34"/>
              </a:rPr>
              <a:t>หน้าเอกสาร </a:t>
            </a:r>
            <a:r>
              <a:rPr lang="en-US" sz="2000" b="1">
                <a:latin typeface="Constantia" pitchFamily="18" charset="0"/>
                <a:cs typeface="Browallia New" pitchFamily="34" charset="-34"/>
              </a:rPr>
              <a:t>B </a:t>
            </a:r>
            <a:r>
              <a:rPr lang="th-TH" sz="2000" b="1">
                <a:latin typeface="Constantia" pitchFamily="18" charset="0"/>
                <a:cs typeface="Browallia New" pitchFamily="34" charset="-34"/>
              </a:rPr>
              <a:t>แบ่งออกเป็น 3 ช่อง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142831" y="3644107"/>
            <a:ext cx="28733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 rot="16200000">
            <a:off x="4107656" y="5107782"/>
            <a:ext cx="2071687" cy="571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Quick Link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ปัญหาและแนวทางการแก้ไขไฮเปอร์เท็กซ์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th-TH" sz="3200" dirty="0" smtClean="0">
                <a:latin typeface="EucrosiaUPC" pitchFamily="18" charset="-34"/>
                <a:cs typeface="+mj-cs"/>
              </a:rPr>
              <a:t>การนำทาง </a:t>
            </a:r>
            <a:r>
              <a:rPr lang="en-US" sz="3200" dirty="0" smtClean="0">
                <a:latin typeface="EucrosiaUPC" pitchFamily="18" charset="-34"/>
                <a:cs typeface="+mj-cs"/>
              </a:rPr>
              <a:t>(Navigation)</a:t>
            </a:r>
          </a:p>
          <a:p>
            <a:r>
              <a:rPr lang="th-TH" sz="3200" dirty="0" smtClean="0">
                <a:latin typeface="EucrosiaUPC" pitchFamily="18" charset="-34"/>
                <a:cs typeface="+mj-cs"/>
              </a:rPr>
              <a:t>แอนโน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เตชั่น</a:t>
            </a:r>
            <a:r>
              <a:rPr lang="th-TH" sz="3200" dirty="0" smtClean="0">
                <a:latin typeface="EucrosiaUPC" pitchFamily="18" charset="-34"/>
                <a:cs typeface="+mj-cs"/>
              </a:rPr>
              <a:t> </a:t>
            </a:r>
            <a:r>
              <a:rPr lang="en-US" sz="3200" dirty="0" smtClean="0">
                <a:latin typeface="EucrosiaUPC" pitchFamily="18" charset="-34"/>
                <a:cs typeface="+mj-cs"/>
              </a:rPr>
              <a:t>Annotations</a:t>
            </a:r>
          </a:p>
          <a:p>
            <a:r>
              <a:rPr lang="th-TH" sz="3200" dirty="0" smtClean="0">
                <a:latin typeface="EucrosiaUPC" pitchFamily="18" charset="-34"/>
                <a:cs typeface="+mj-cs"/>
              </a:rPr>
              <a:t>ออ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เดอร์ริง</a:t>
            </a:r>
            <a:r>
              <a:rPr lang="th-TH" sz="3200" dirty="0" smtClean="0">
                <a:latin typeface="EucrosiaUPC" pitchFamily="18" charset="-34"/>
                <a:cs typeface="+mj-cs"/>
              </a:rPr>
              <a:t>หรือลิงค์ซอสติง </a:t>
            </a:r>
            <a:r>
              <a:rPr lang="en-US" sz="3200" dirty="0" smtClean="0">
                <a:latin typeface="EucrosiaUPC" pitchFamily="18" charset="-34"/>
                <a:cs typeface="+mj-cs"/>
              </a:rPr>
              <a:t>Order or Link Sorting</a:t>
            </a:r>
          </a:p>
          <a:p>
            <a:r>
              <a:rPr lang="th-TH" sz="3200" dirty="0" smtClean="0">
                <a:latin typeface="EucrosiaUPC" pitchFamily="18" charset="-34"/>
                <a:cs typeface="+mj-cs"/>
              </a:rPr>
              <a:t>ได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เร็ก</a:t>
            </a:r>
            <a:r>
              <a:rPr lang="th-TH" sz="3200" dirty="0" smtClean="0">
                <a:latin typeface="EucrosiaUPC" pitchFamily="18" charset="-34"/>
                <a:cs typeface="+mj-cs"/>
              </a:rPr>
              <a:t>ไกด์</a:t>
            </a:r>
            <a:r>
              <a:rPr lang="th-TH" sz="3200" dirty="0" err="1" smtClean="0">
                <a:latin typeface="EucrosiaUPC" pitchFamily="18" charset="-34"/>
                <a:cs typeface="+mj-cs"/>
              </a:rPr>
              <a:t>แดนซ์</a:t>
            </a:r>
            <a:r>
              <a:rPr lang="th-TH" sz="3200" dirty="0" smtClean="0">
                <a:latin typeface="EucrosiaUPC" pitchFamily="18" charset="-34"/>
                <a:cs typeface="+mj-cs"/>
              </a:rPr>
              <a:t> </a:t>
            </a:r>
            <a:r>
              <a:rPr lang="en-US" sz="3200" dirty="0" smtClean="0">
                <a:latin typeface="EucrosiaUPC" pitchFamily="18" charset="-34"/>
                <a:cs typeface="+mj-cs"/>
              </a:rPr>
              <a:t>Direct </a:t>
            </a:r>
            <a:r>
              <a:rPr lang="en-US" sz="3200" dirty="0" err="1" smtClean="0">
                <a:latin typeface="EucrosiaUPC" pitchFamily="18" charset="-34"/>
                <a:cs typeface="+mj-cs"/>
              </a:rPr>
              <a:t>Guildance</a:t>
            </a:r>
            <a:endParaRPr lang="en-US" sz="3200" dirty="0" smtClean="0">
              <a:latin typeface="EucrosiaUPC" pitchFamily="18" charset="-34"/>
              <a:cs typeface="+mj-cs"/>
            </a:endParaRPr>
          </a:p>
          <a:p>
            <a:r>
              <a:rPr lang="th-TH" sz="3200" dirty="0" err="1" smtClean="0">
                <a:latin typeface="EucrosiaUPC" pitchFamily="18" charset="-34"/>
                <a:cs typeface="+mj-cs"/>
              </a:rPr>
              <a:t>ไฮด์ดิ้ง</a:t>
            </a:r>
            <a:r>
              <a:rPr lang="th-TH" sz="3200" dirty="0" smtClean="0">
                <a:latin typeface="EucrosiaUPC" pitchFamily="18" charset="-34"/>
                <a:cs typeface="+mj-cs"/>
              </a:rPr>
              <a:t> </a:t>
            </a:r>
            <a:r>
              <a:rPr lang="en-US" sz="3200" dirty="0" smtClean="0">
                <a:latin typeface="EucrosiaUPC" pitchFamily="18" charset="-34"/>
                <a:cs typeface="+mj-cs"/>
              </a:rPr>
              <a:t>Hiding</a:t>
            </a:r>
          </a:p>
          <a:p>
            <a:r>
              <a:rPr lang="th-TH" sz="3200" dirty="0" err="1" smtClean="0">
                <a:latin typeface="EucrosiaUPC" pitchFamily="18" charset="-34"/>
                <a:cs typeface="+mj-cs"/>
              </a:rPr>
              <a:t>แมพพิ่ง</a:t>
            </a:r>
            <a:r>
              <a:rPr lang="th-TH" sz="3200" dirty="0" smtClean="0">
                <a:latin typeface="EucrosiaUPC" pitchFamily="18" charset="-34"/>
                <a:cs typeface="+mj-cs"/>
              </a:rPr>
              <a:t> </a:t>
            </a:r>
            <a:r>
              <a:rPr lang="en-US" sz="3200" dirty="0" smtClean="0">
                <a:latin typeface="EucrosiaUPC" pitchFamily="18" charset="-34"/>
                <a:cs typeface="+mj-cs"/>
              </a:rPr>
              <a:t>Mapping</a:t>
            </a:r>
            <a:endParaRPr lang="th-TH" sz="3200" dirty="0" smtClean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แอนโน</a:t>
            </a:r>
            <a:r>
              <a:rPr lang="th-TH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เตชั่น</a:t>
            </a: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Annotations</a:t>
            </a:r>
            <a:endParaRPr lang="th-TH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วิธีการเชื่อมโยงโดยใช้คำอธิบายประกอบ ซึ่งอาจจะอยู่ในรูปแบบของข้อความหรือไอคอนที่แสดงให้เห็นถึงความแตกต่างได้ชัดเจน เพื่อให้ผู้ใช้ทราบถึงข้อมูลก่อนที่จะตัดสินใจเลือกเส้นทางนี้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 fontScale="90000"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ออเดอร์ริงหรือลิงค์ซอสติง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Order or Link Sorting</a:t>
            </a:r>
            <a:endParaRPr lang="th-TH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โดยการเรียงลำดับตามเชื่อมโยงได้ใหม่ โดยส่วนใหญ่มักจะนำมาใช้กับระบบฐานข้อมูลหรือปัญญาประดิษฐ์ เพื่อช่วยในการค้นหาและเชื่อมโยงไปหาข้อมูลได้ ไม่ว่าจะเป็นระบบช่วยเหลือ หรือเครื่องมือค้นหา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Hypertext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grpSp>
        <p:nvGrpSpPr>
          <p:cNvPr id="9219" name="Content Placeholder 106"/>
          <p:cNvGrpSpPr>
            <a:grpSpLocks noGrp="1"/>
          </p:cNvGrpSpPr>
          <p:nvPr>
            <p:ph idx="1"/>
          </p:nvPr>
        </p:nvGrpSpPr>
        <p:grpSpPr bwMode="auto">
          <a:xfrm>
            <a:off x="1691680" y="2204864"/>
            <a:ext cx="5809278" cy="3964160"/>
            <a:chOff x="2071670" y="1714488"/>
            <a:chExt cx="4929222" cy="4286280"/>
          </a:xfrm>
        </p:grpSpPr>
        <p:grpSp>
          <p:nvGrpSpPr>
            <p:cNvPr id="9220" name="Group 14"/>
            <p:cNvGrpSpPr>
              <a:grpSpLocks/>
            </p:cNvGrpSpPr>
            <p:nvPr/>
          </p:nvGrpSpPr>
          <p:grpSpPr bwMode="auto">
            <a:xfrm>
              <a:off x="2071670" y="2500306"/>
              <a:ext cx="857256" cy="1071570"/>
              <a:chOff x="2071670" y="2500306"/>
              <a:chExt cx="857256" cy="1071570"/>
            </a:xfrm>
          </p:grpSpPr>
          <p:sp>
            <p:nvSpPr>
              <p:cNvPr id="170" name="Rectangle 3"/>
              <p:cNvSpPr/>
              <p:nvPr/>
            </p:nvSpPr>
            <p:spPr>
              <a:xfrm>
                <a:off x="2071670" y="25007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71" name="Rectangle 4"/>
              <p:cNvSpPr/>
              <p:nvPr/>
            </p:nvSpPr>
            <p:spPr>
              <a:xfrm>
                <a:off x="2071670" y="2786433"/>
                <a:ext cx="857074" cy="78479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72" name="Straight Connector 6"/>
              <p:cNvCxnSpPr/>
              <p:nvPr/>
            </p:nvCxnSpPr>
            <p:spPr>
              <a:xfrm>
                <a:off x="2142744" y="29292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9"/>
              <p:cNvCxnSpPr/>
              <p:nvPr/>
            </p:nvCxnSpPr>
            <p:spPr>
              <a:xfrm>
                <a:off x="2142744" y="30720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0"/>
              <p:cNvCxnSpPr/>
              <p:nvPr/>
            </p:nvCxnSpPr>
            <p:spPr>
              <a:xfrm>
                <a:off x="2142744" y="32149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1"/>
              <p:cNvCxnSpPr/>
              <p:nvPr/>
            </p:nvCxnSpPr>
            <p:spPr>
              <a:xfrm>
                <a:off x="2142744" y="33577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Oval 175"/>
              <p:cNvSpPr/>
              <p:nvPr/>
            </p:nvSpPr>
            <p:spPr>
              <a:xfrm>
                <a:off x="2215212" y="3428398"/>
                <a:ext cx="71075" cy="72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1" name="Group 15"/>
            <p:cNvGrpSpPr>
              <a:grpSpLocks/>
            </p:cNvGrpSpPr>
            <p:nvPr/>
          </p:nvGrpSpPr>
          <p:grpSpPr bwMode="auto">
            <a:xfrm>
              <a:off x="3428992" y="1714488"/>
              <a:ext cx="857256" cy="1071570"/>
              <a:chOff x="2071670" y="2500306"/>
              <a:chExt cx="857256" cy="1071570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2071731" y="2500306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2071731" y="2785958"/>
                <a:ext cx="857074" cy="78629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65" name="Straight Connector 164"/>
              <p:cNvCxnSpPr/>
              <p:nvPr/>
            </p:nvCxnSpPr>
            <p:spPr>
              <a:xfrm>
                <a:off x="2142805" y="2928783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2142805" y="307160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2142805" y="321443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2142805" y="335726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Oval 168"/>
              <p:cNvSpPr/>
              <p:nvPr/>
            </p:nvSpPr>
            <p:spPr>
              <a:xfrm>
                <a:off x="2215273" y="3429426"/>
                <a:ext cx="71075" cy="7066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2" name="Group 23"/>
            <p:cNvGrpSpPr>
              <a:grpSpLocks/>
            </p:cNvGrpSpPr>
            <p:nvPr/>
          </p:nvGrpSpPr>
          <p:grpSpPr bwMode="auto">
            <a:xfrm>
              <a:off x="4786314" y="2500306"/>
              <a:ext cx="857256" cy="1071570"/>
              <a:chOff x="2071670" y="2500306"/>
              <a:chExt cx="857256" cy="1071570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2071791" y="25007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2071791" y="2786433"/>
                <a:ext cx="857074" cy="78479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58" name="Straight Connector 157"/>
              <p:cNvCxnSpPr/>
              <p:nvPr/>
            </p:nvCxnSpPr>
            <p:spPr>
              <a:xfrm>
                <a:off x="2142865" y="29292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>
                <a:off x="2142865" y="30720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2142865" y="32149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2142865" y="33577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Oval 161"/>
              <p:cNvSpPr/>
              <p:nvPr/>
            </p:nvSpPr>
            <p:spPr>
              <a:xfrm>
                <a:off x="2215333" y="3428398"/>
                <a:ext cx="71075" cy="721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3" name="Group 31"/>
            <p:cNvGrpSpPr>
              <a:grpSpLocks/>
            </p:cNvGrpSpPr>
            <p:nvPr/>
          </p:nvGrpSpPr>
          <p:grpSpPr bwMode="auto">
            <a:xfrm>
              <a:off x="3428992" y="3357562"/>
              <a:ext cx="857256" cy="1071570"/>
              <a:chOff x="2071670" y="2500306"/>
              <a:chExt cx="857256" cy="107157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2071731" y="25004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2071731" y="2786133"/>
                <a:ext cx="857074" cy="7862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>
                <a:off x="2142805" y="29289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2142805" y="30717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142805" y="32146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142805" y="33574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4"/>
              <p:cNvSpPr/>
              <p:nvPr/>
            </p:nvSpPr>
            <p:spPr>
              <a:xfrm>
                <a:off x="2215273" y="3429601"/>
                <a:ext cx="71075" cy="70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4" name="Group 39"/>
            <p:cNvGrpSpPr>
              <a:grpSpLocks/>
            </p:cNvGrpSpPr>
            <p:nvPr/>
          </p:nvGrpSpPr>
          <p:grpSpPr bwMode="auto">
            <a:xfrm>
              <a:off x="6143636" y="3357562"/>
              <a:ext cx="857256" cy="1071570"/>
              <a:chOff x="2071670" y="2500306"/>
              <a:chExt cx="857256" cy="1071570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2071852" y="2500481"/>
                <a:ext cx="857074" cy="2856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2071852" y="2786133"/>
                <a:ext cx="857074" cy="7862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44" name="Straight Connector 143"/>
              <p:cNvCxnSpPr/>
              <p:nvPr/>
            </p:nvCxnSpPr>
            <p:spPr>
              <a:xfrm>
                <a:off x="2142926" y="2928959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142926" y="3071785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142926" y="3214611"/>
                <a:ext cx="714926" cy="150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142926" y="3357436"/>
                <a:ext cx="714926" cy="150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Oval 147"/>
              <p:cNvSpPr/>
              <p:nvPr/>
            </p:nvSpPr>
            <p:spPr>
              <a:xfrm>
                <a:off x="2215394" y="3429601"/>
                <a:ext cx="71075" cy="70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grpSp>
          <p:nvGrpSpPr>
            <p:cNvPr id="9225" name="Group 47"/>
            <p:cNvGrpSpPr>
              <a:grpSpLocks/>
            </p:cNvGrpSpPr>
            <p:nvPr/>
          </p:nvGrpSpPr>
          <p:grpSpPr bwMode="auto">
            <a:xfrm>
              <a:off x="3428992" y="4929198"/>
              <a:ext cx="857256" cy="1071570"/>
              <a:chOff x="2071670" y="2500306"/>
              <a:chExt cx="857256" cy="1071570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2071731" y="2499930"/>
                <a:ext cx="857074" cy="285652"/>
              </a:xfrm>
              <a:prstGeom prst="rect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2071731" y="2785582"/>
                <a:ext cx="857074" cy="78629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>
                <a:off x="2142805" y="2928407"/>
                <a:ext cx="714926" cy="150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2142805" y="3071233"/>
                <a:ext cx="714926" cy="150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2142805" y="3214059"/>
                <a:ext cx="714926" cy="1504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2142805" y="3356885"/>
                <a:ext cx="714926" cy="1503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2215273" y="3429050"/>
                <a:ext cx="71075" cy="70661"/>
              </a:xfrm>
              <a:prstGeom prst="ellipse">
                <a:avLst/>
              </a:prstGeom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/>
              </a:p>
            </p:txBody>
          </p:sp>
        </p:grpSp>
        <p:sp>
          <p:nvSpPr>
            <p:cNvPr id="114" name="Rectangle 113"/>
            <p:cNvSpPr/>
            <p:nvPr/>
          </p:nvSpPr>
          <p:spPr>
            <a:xfrm>
              <a:off x="3571202" y="2357956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929361" y="2215130"/>
              <a:ext cx="214617" cy="1428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2215212" y="2999921"/>
              <a:ext cx="213224" cy="14282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571978" y="3142747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142744" y="3389310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929361" y="3714051"/>
              <a:ext cx="214617" cy="144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072126" y="285709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86743" y="3142747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857509" y="3389310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644126" y="3714051"/>
              <a:ext cx="213224" cy="144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6214892" y="424626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500127" y="4246265"/>
              <a:ext cx="214617" cy="14282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cxnSp>
          <p:nvCxnSpPr>
            <p:cNvPr id="126" name="Straight Arrow Connector 125"/>
            <p:cNvCxnSpPr>
              <a:stCxn id="114" idx="1"/>
            </p:cNvCxnSpPr>
            <p:nvPr/>
          </p:nvCxnSpPr>
          <p:spPr>
            <a:xfrm rot="10800000" flipV="1">
              <a:off x="2928744" y="2428617"/>
              <a:ext cx="642458" cy="21499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120" idx="1"/>
              <a:endCxn id="115" idx="3"/>
            </p:cNvCxnSpPr>
            <p:nvPr/>
          </p:nvCxnSpPr>
          <p:spPr>
            <a:xfrm rot="10800000">
              <a:off x="4143978" y="2285792"/>
              <a:ext cx="928149" cy="64346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17" idx="3"/>
              <a:endCxn id="119" idx="1"/>
            </p:cNvCxnSpPr>
            <p:nvPr/>
          </p:nvCxnSpPr>
          <p:spPr>
            <a:xfrm>
              <a:off x="2786595" y="3214912"/>
              <a:ext cx="1142766" cy="5713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116" idx="3"/>
              <a:endCxn id="157" idx="1"/>
            </p:cNvCxnSpPr>
            <p:nvPr/>
          </p:nvCxnSpPr>
          <p:spPr>
            <a:xfrm>
              <a:off x="2428436" y="3072085"/>
              <a:ext cx="2358000" cy="10674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118" idx="2"/>
              <a:endCxn id="135" idx="1"/>
            </p:cNvCxnSpPr>
            <p:nvPr/>
          </p:nvCxnSpPr>
          <p:spPr>
            <a:xfrm rot="16200000" flipH="1">
              <a:off x="2069797" y="3712391"/>
              <a:ext cx="1539513" cy="11790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125" idx="2"/>
              <a:endCxn id="135" idx="0"/>
            </p:cNvCxnSpPr>
            <p:nvPr/>
          </p:nvCxnSpPr>
          <p:spPr>
            <a:xfrm rot="16200000" flipH="1">
              <a:off x="3462995" y="4533531"/>
              <a:ext cx="539732" cy="25085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stCxn id="124" idx="2"/>
              <a:endCxn id="135" idx="3"/>
            </p:cNvCxnSpPr>
            <p:nvPr/>
          </p:nvCxnSpPr>
          <p:spPr>
            <a:xfrm rot="5400000">
              <a:off x="4962885" y="3712332"/>
              <a:ext cx="682557" cy="20360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1" idx="3"/>
              <a:endCxn id="123" idx="1"/>
            </p:cNvCxnSpPr>
            <p:nvPr/>
          </p:nvCxnSpPr>
          <p:spPr>
            <a:xfrm>
              <a:off x="5501360" y="3214912"/>
              <a:ext cx="1142766" cy="57130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122" idx="2"/>
            </p:cNvCxnSpPr>
            <p:nvPr/>
          </p:nvCxnSpPr>
          <p:spPr>
            <a:xfrm rot="5400000">
              <a:off x="3856054" y="3820058"/>
              <a:ext cx="1396687" cy="82084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ไดเร็กไกด์แดนซ์ </a:t>
            </a:r>
            <a:r>
              <a:rPr lang="en-US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Direct Guildance</a:t>
            </a:r>
            <a:endParaRPr lang="th-TH" sz="43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วิธีการเชื่อมโยงด้วยตัวช่วยนำทาง โดยที่ระบบสามารถนำทางผู้ใช้ไปยังปลายทางไปยังเส้นทางตามเส้นทางที่ได้อย่างไว้อย่างเป็นขั้นตอน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ไฮด์ดิ้ง</a:t>
            </a:r>
            <a:r>
              <a:rPr lang="th-TH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 </a:t>
            </a:r>
            <a:r>
              <a:rPr lang="en-US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Hiding</a:t>
            </a:r>
            <a:endParaRPr lang="th-TH" sz="4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EucrosiaUPC" pitchFamily="18" charset="-34"/>
                <a:cs typeface="+mj-cs"/>
              </a:rPr>
              <a:t>ทำการ</a:t>
            </a:r>
            <a:r>
              <a:rPr lang="th-TH" sz="2800" dirty="0" err="1" smtClean="0">
                <a:latin typeface="EucrosiaUPC" pitchFamily="18" charset="-34"/>
                <a:cs typeface="+mj-cs"/>
              </a:rPr>
              <a:t>เชื่อมด</a:t>
            </a:r>
            <a:r>
              <a:rPr lang="th-TH" sz="2800" dirty="0" smtClean="0">
                <a:latin typeface="EucrosiaUPC" pitchFamily="18" charset="-34"/>
                <a:cs typeface="+mj-cs"/>
              </a:rPr>
              <a:t>ยงข้อมูลโดยการซ่อนข้อมูล เพื่อไม่ให้แสดงข้อมูลทั้งหมดโดยจะแสดงข้อมูลเพียงบางส่วนเท่านั้น หากผู้ใช้ต้องการดูรายละเอียด ก็สามารถเลือกข้อความหรือไอคอนเพื่อขยายส่วนของข้อมูลที่ซ่อนไว้ให้ปรากฏขึ้นได้ ตัวอย่างเช่น การใช้งานสารบัญ ขณะเดียวกันเมื่อเลือกที่หัวข้อเดิมจะทำให้ข้อความถูกซ่อนอีกครั้งหนึ่ง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3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แมพพิ่ง</a:t>
            </a:r>
            <a:r>
              <a:rPr lang="th-TH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 </a:t>
            </a:r>
            <a:r>
              <a:rPr lang="en-US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Mapping</a:t>
            </a:r>
            <a:endParaRPr lang="th-TH" sz="4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ucrosiaUPC" pitchFamily="18" charset="-34"/>
              <a:ea typeface="+mn-ea"/>
              <a:cs typeface="+mn-cs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วิธีการใช้แผนที่แสดงการเชื่อมโยง เพื่อให้ผู้สามารถเข้าถึงส่วนต่างๆ ภายในระบบได้อย่างทั่วถึงและรวดเร็ว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342900" indent="-342900" fontAlgn="base">
              <a:lnSpc>
                <a:spcPct val="90000"/>
              </a:lnSpc>
              <a:spcAft>
                <a:spcPct val="0"/>
              </a:spcAft>
              <a:buClr>
                <a:schemeClr val="folHlink"/>
              </a:buClr>
              <a:buSzPct val="90000"/>
              <a:defRPr/>
            </a:pPr>
            <a:r>
              <a:rPr lang="th-TH" sz="43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สรุป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th-TH" sz="3600" dirty="0" smtClean="0">
                <a:latin typeface="EucrosiaUPC" pitchFamily="18" charset="-34"/>
                <a:cs typeface="+mj-cs"/>
              </a:rPr>
              <a:t>		การผสมผสานระหว่างข้อความหรือภาษาธรรมชาติกับกระบวนการทางคอมพิวเตอร์ เพื่อสื่อความหมายกับผู้ใช้อย่างมีปฏิสัมพันธ์ โดยมีลักษณะโครงสร้างแบบลำดับชั้นที่แน่นอน ที่เคลื่อนไหวตลอดเวลา และไม่เรียงลำดับตามแนวตรง และเมื่อนำมาผสมผสานกับมัลติมีเดีย โดยการเพิ่มคุณลักษณะของภาพ เสียง และวีดีโอเข้าด้วยกัน เรียกว่า </a:t>
            </a:r>
            <a:r>
              <a:rPr lang="th-TH" sz="3600" b="1" dirty="0" smtClean="0">
                <a:latin typeface="EucrosiaUPC" pitchFamily="18" charset="-34"/>
                <a:cs typeface="+mj-cs"/>
              </a:rPr>
              <a:t>ระบบ</a:t>
            </a:r>
            <a:r>
              <a:rPr lang="th-TH" sz="3600" b="1" dirty="0" err="1" smtClean="0">
                <a:latin typeface="EucrosiaUPC" pitchFamily="18" charset="-34"/>
                <a:cs typeface="+mj-cs"/>
              </a:rPr>
              <a:t>ไฮเปอร์</a:t>
            </a:r>
            <a:r>
              <a:rPr lang="th-TH" sz="3600" b="1" dirty="0" smtClean="0">
                <a:latin typeface="EucrosiaUPC" pitchFamily="18" charset="-34"/>
                <a:cs typeface="+mj-cs"/>
              </a:rPr>
              <a:t>มี</a:t>
            </a:r>
            <a:r>
              <a:rPr lang="th-TH" sz="3600" b="1" dirty="0" err="1" smtClean="0">
                <a:latin typeface="EucrosiaUPC" pitchFamily="18" charset="-34"/>
                <a:cs typeface="+mj-cs"/>
              </a:rPr>
              <a:t>เดีย</a:t>
            </a:r>
            <a:r>
              <a:rPr lang="th-TH" sz="3600" b="1" dirty="0" smtClean="0">
                <a:latin typeface="EucrosiaUPC" pitchFamily="18" charset="-34"/>
                <a:cs typeface="+mj-cs"/>
              </a:rPr>
              <a:t> </a:t>
            </a:r>
            <a:r>
              <a:rPr lang="th-TH" sz="3600" dirty="0" smtClean="0">
                <a:latin typeface="EucrosiaUPC" pitchFamily="18" charset="-34"/>
                <a:cs typeface="+mj-cs"/>
              </a:rPr>
              <a:t>อาศัยองค์ประกอบพื้นฐานของไฮเปอร์เท็กซ์ทั้ง 4 ส่วน ได้แก่ </a:t>
            </a:r>
            <a:r>
              <a:rPr lang="th-TH" sz="3600" dirty="0" err="1" smtClean="0">
                <a:latin typeface="EucrosiaUPC" pitchFamily="18" charset="-34"/>
                <a:cs typeface="+mj-cs"/>
              </a:rPr>
              <a:t>พอยต์</a:t>
            </a:r>
            <a:r>
              <a:rPr lang="th-TH" sz="3600" dirty="0" smtClean="0">
                <a:latin typeface="EucrosiaUPC" pitchFamily="18" charset="-34"/>
                <a:cs typeface="+mj-cs"/>
              </a:rPr>
              <a:t> </a:t>
            </a:r>
            <a:r>
              <a:rPr lang="th-TH" sz="3600" dirty="0" err="1" smtClean="0">
                <a:latin typeface="EucrosiaUPC" pitchFamily="18" charset="-34"/>
                <a:cs typeface="+mj-cs"/>
              </a:rPr>
              <a:t>โหนด</a:t>
            </a:r>
            <a:r>
              <a:rPr lang="th-TH" sz="3600" dirty="0" smtClean="0">
                <a:latin typeface="EucrosiaUPC" pitchFamily="18" charset="-34"/>
                <a:cs typeface="+mj-cs"/>
              </a:rPr>
              <a:t> ลิงค์ และ</a:t>
            </a:r>
            <a:r>
              <a:rPr lang="th-TH" sz="3600" dirty="0" err="1" smtClean="0">
                <a:latin typeface="EucrosiaUPC" pitchFamily="18" charset="-34"/>
                <a:cs typeface="+mj-cs"/>
              </a:rPr>
              <a:t>โครงสร้างไฮ</a:t>
            </a:r>
            <a:r>
              <a:rPr lang="th-TH" sz="3600" dirty="0" smtClean="0">
                <a:latin typeface="EucrosiaUPC" pitchFamily="18" charset="-34"/>
                <a:cs typeface="+mj-cs"/>
              </a:rPr>
              <a:t>ราคี่</a:t>
            </a:r>
            <a:endParaRPr lang="th-TH" sz="3600" b="1" dirty="0" smtClean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วิวัฒนาการของไฮเปอร์เท็กซ์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ปี ค.ศ. 1985 บริษัทซีร็อก ได้คิดค้นไอเบอร์เท็กซ์แบบใหม่ จากเดิมที่เคยเชื่อมได้เฉพาะข้อความหรือตัวอักษรเท่านั้น ให้สามารถนำรูปภาพมาใช้ในการประกอบการเชื่อมโยงได้ ยังเพิ่มขีดความสามรถในการแก้ไข ปรับปรุง แลดงผล และเชื่อมโยงบนระบบเครือข่ายได้อย่างทั่วถึงโดยเรียกเครื่องมือนี้ว่า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Note card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วิวัฒนาการของไฮเปอร์เท็กซ์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ปี ค.ศ. 1987 บริษัทแอปเปิลแมคอิน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ทอช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ได้คิดค้นมือที่ชื่อว่า 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Hyper card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ซึ่งเป็นเครื่องมือที่ใช้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สร้างอ็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อบ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เจ็ค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ต่างๆและยังมีภาษา</a:t>
            </a:r>
            <a:r>
              <a:rPr lang="th-TH" sz="4000" dirty="0" err="1" smtClean="0">
                <a:latin typeface="Angsana New" pitchFamily="18" charset="-34"/>
                <a:cs typeface="Angsana New" pitchFamily="18" charset="-34"/>
              </a:rPr>
              <a:t>สคริป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ในการช่วยทำงานอีกด้วย</a:t>
            </a:r>
          </a:p>
        </p:txBody>
      </p:sp>
      <p:pic>
        <p:nvPicPr>
          <p:cNvPr id="48130" name="Picture 2" descr="Image result for ไฮเปอร์เท็กซ์และไฮเปอร์มีเดี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7" y="4149080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วิวัฒนาการของไฮเปอร์เท็กซ์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latin typeface="EucrosiaUPC" pitchFamily="18" charset="-34"/>
                <a:cs typeface="+mj-cs"/>
              </a:rPr>
              <a:t>ปี ค.ศ. 1991 </a:t>
            </a:r>
            <a:r>
              <a:rPr lang="en-US" sz="3200" dirty="0" smtClean="0">
                <a:latin typeface="EucrosiaUPC" pitchFamily="18" charset="-34"/>
                <a:cs typeface="+mj-cs"/>
              </a:rPr>
              <a:t>Tim </a:t>
            </a:r>
            <a:r>
              <a:rPr lang="en-US" sz="3200" dirty="0" err="1" smtClean="0">
                <a:latin typeface="EucrosiaUPC" pitchFamily="18" charset="-34"/>
                <a:cs typeface="+mj-cs"/>
              </a:rPr>
              <a:t>Berner</a:t>
            </a:r>
            <a:r>
              <a:rPr lang="en-US" sz="3200" dirty="0" smtClean="0">
                <a:latin typeface="EucrosiaUPC" pitchFamily="18" charset="-34"/>
                <a:cs typeface="+mj-cs"/>
              </a:rPr>
              <a:t>-Lee </a:t>
            </a:r>
            <a:r>
              <a:rPr lang="th-TH" sz="3200" dirty="0" smtClean="0">
                <a:latin typeface="EucrosiaUPC" pitchFamily="18" charset="-34"/>
                <a:cs typeface="+mj-cs"/>
              </a:rPr>
              <a:t>นักพัฒนาระบบไฮเปอร์เท็กซ์ ระบบจัดการเอกสาร สำหรับใช้งานร่วมกันบนระบบเครือข่าย </a:t>
            </a:r>
          </a:p>
          <a:p>
            <a:pPr lvl="1"/>
            <a:r>
              <a:rPr lang="th-TH" sz="3000" dirty="0" smtClean="0">
                <a:latin typeface="EucrosiaUPC" pitchFamily="18" charset="-34"/>
                <a:cs typeface="+mj-cs"/>
              </a:rPr>
              <a:t>ส่วนเครื่องมือที่ใช้สำหรับจัดเก็บและแสดงข้อมูลประเภทตัวอักษรแต่ละหน้าเรียกว่า </a:t>
            </a:r>
            <a:r>
              <a:rPr lang="en-US" sz="3600" b="1" dirty="0" smtClean="0">
                <a:solidFill>
                  <a:srgbClr val="FF0000"/>
                </a:solidFill>
                <a:latin typeface="EucrosiaUPC" pitchFamily="18" charset="-34"/>
                <a:cs typeface="+mj-cs"/>
              </a:rPr>
              <a:t>Text Browser </a:t>
            </a:r>
            <a:endParaRPr lang="th-TH" sz="3000" b="1" dirty="0" smtClean="0">
              <a:solidFill>
                <a:srgbClr val="FF0000"/>
              </a:solidFill>
              <a:latin typeface="EucrosiaUPC" pitchFamily="18" charset="-34"/>
              <a:cs typeface="+mj-cs"/>
            </a:endParaRPr>
          </a:p>
          <a:p>
            <a:pPr lvl="1"/>
            <a:r>
              <a:rPr lang="th-TH" sz="3000" dirty="0" smtClean="0">
                <a:latin typeface="EucrosiaUPC" pitchFamily="18" charset="-34"/>
                <a:cs typeface="+mj-cs"/>
              </a:rPr>
              <a:t>ส่วนเครื่องมือที่ใช้สำหรับสร้างข้อความด้วยภาษา </a:t>
            </a:r>
            <a:r>
              <a:rPr lang="en-US" sz="3000" dirty="0" smtClean="0">
                <a:latin typeface="EucrosiaUPC" pitchFamily="18" charset="-34"/>
                <a:cs typeface="+mj-cs"/>
              </a:rPr>
              <a:t>HTML (Hypertext Markup Language) </a:t>
            </a:r>
            <a:r>
              <a:rPr lang="th-TH" sz="3000" dirty="0" smtClean="0">
                <a:latin typeface="EucrosiaUPC" pitchFamily="18" charset="-34"/>
                <a:cs typeface="+mj-cs"/>
              </a:rPr>
              <a:t>เรียกว่า </a:t>
            </a:r>
            <a:r>
              <a:rPr lang="en-US" sz="3200" b="1" dirty="0" smtClean="0">
                <a:solidFill>
                  <a:srgbClr val="FF0000"/>
                </a:solidFill>
                <a:latin typeface="EucrosiaUPC" pitchFamily="18" charset="-34"/>
                <a:cs typeface="+mj-cs"/>
              </a:rPr>
              <a:t>Text Editor HTML </a:t>
            </a:r>
            <a:r>
              <a:rPr lang="th-TH" sz="3000" dirty="0" smtClean="0">
                <a:latin typeface="EucrosiaUPC" pitchFamily="18" charset="-34"/>
                <a:cs typeface="+mj-cs"/>
              </a:rPr>
              <a:t>โดยอาศัยการติดต่อสื่อสารผ่านที่โปรโตคอลบนระบบเครือข่ายที่เรียกว่า </a:t>
            </a:r>
            <a:r>
              <a:rPr lang="en-US" sz="3000" dirty="0" smtClean="0">
                <a:latin typeface="EucrosiaUPC" pitchFamily="18" charset="-34"/>
                <a:cs typeface="+mj-cs"/>
              </a:rPr>
              <a:t>HTTP (Hypertext Transfer Protocol)</a:t>
            </a:r>
            <a:endParaRPr lang="th-TH" sz="3000" dirty="0" smtClean="0">
              <a:latin typeface="EucrosiaUPC" pitchFamily="18" charset="-34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+mn-ea"/>
                <a:cs typeface="+mn-cs"/>
              </a:rPr>
              <a:t>วิวัฒนาการของไฮเปอร์เท็กซ์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th-TH" dirty="0" smtClean="0">
              <a:latin typeface="EucrosiaUPC" pitchFamily="18" charset="-34"/>
              <a:cs typeface="+mj-cs"/>
            </a:endParaRPr>
          </a:p>
          <a:p>
            <a:pPr>
              <a:buFont typeface="Wingdings 2" pitchFamily="18" charset="2"/>
              <a:buNone/>
            </a:pPr>
            <a:endParaRPr lang="th-TH" dirty="0" smtClean="0">
              <a:latin typeface="EucrosiaUPC" pitchFamily="18" charset="-34"/>
              <a:cs typeface="+mj-cs"/>
            </a:endParaRPr>
          </a:p>
          <a:p>
            <a:pPr>
              <a:buFont typeface="Wingdings 2" pitchFamily="18" charset="2"/>
              <a:buNone/>
            </a:pPr>
            <a:endParaRPr lang="th-TH" dirty="0" smtClean="0">
              <a:latin typeface="EucrosiaUPC" pitchFamily="18" charset="-34"/>
              <a:cs typeface="+mj-cs"/>
            </a:endParaRPr>
          </a:p>
          <a:p>
            <a:pPr>
              <a:buFont typeface="Wingdings 2" pitchFamily="18" charset="2"/>
              <a:buNone/>
            </a:pPr>
            <a:endParaRPr lang="th-TH" dirty="0" smtClean="0">
              <a:latin typeface="EucrosiaUPC" pitchFamily="18" charset="-34"/>
              <a:cs typeface="+mj-cs"/>
            </a:endParaRPr>
          </a:p>
          <a:p>
            <a:pPr>
              <a:buFont typeface="Wingdings 2" pitchFamily="18" charset="2"/>
              <a:buNone/>
            </a:pPr>
            <a:endParaRPr lang="th-TH" dirty="0" smtClean="0">
              <a:latin typeface="EucrosiaUPC" pitchFamily="18" charset="-34"/>
              <a:cs typeface="+mj-cs"/>
            </a:endParaRPr>
          </a:p>
        </p:txBody>
      </p:sp>
      <p:grpSp>
        <p:nvGrpSpPr>
          <p:cNvPr id="16" name="กลุ่ม 15"/>
          <p:cNvGrpSpPr/>
          <p:nvPr/>
        </p:nvGrpSpPr>
        <p:grpSpPr>
          <a:xfrm>
            <a:off x="1214414" y="2571744"/>
            <a:ext cx="6786610" cy="2928958"/>
            <a:chOff x="1571617" y="3214690"/>
            <a:chExt cx="5189538" cy="1643062"/>
          </a:xfrm>
        </p:grpSpPr>
        <p:sp>
          <p:nvSpPr>
            <p:cNvPr id="4" name="Rectangle 3"/>
            <p:cNvSpPr/>
            <p:nvPr/>
          </p:nvSpPr>
          <p:spPr>
            <a:xfrm>
              <a:off x="1714492" y="3357565"/>
              <a:ext cx="714375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71617" y="4000502"/>
              <a:ext cx="1000125" cy="285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832467" y="3357565"/>
              <a:ext cx="714375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689592" y="4000502"/>
              <a:ext cx="1000125" cy="285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cxnSp>
          <p:nvCxnSpPr>
            <p:cNvPr id="9" name="Straight Arrow Connector 8"/>
            <p:cNvCxnSpPr>
              <a:stCxn id="4" idx="3"/>
              <a:endCxn id="6" idx="1"/>
            </p:cNvCxnSpPr>
            <p:nvPr/>
          </p:nvCxnSpPr>
          <p:spPr>
            <a:xfrm>
              <a:off x="2428867" y="3643315"/>
              <a:ext cx="3403600" cy="1587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1" name="TextBox 9"/>
            <p:cNvSpPr txBox="1">
              <a:spLocks noChangeArrowheads="1"/>
            </p:cNvSpPr>
            <p:nvPr/>
          </p:nvSpPr>
          <p:spPr bwMode="auto">
            <a:xfrm>
              <a:off x="3563930" y="3214690"/>
              <a:ext cx="13652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nstantia" pitchFamily="18" charset="0"/>
                  <a:cs typeface="Browallia New" pitchFamily="34" charset="-34"/>
                </a:rPr>
                <a:t>Request</a:t>
              </a:r>
              <a:endParaRPr lang="th-TH" dirty="0">
                <a:latin typeface="Constantia" pitchFamily="18" charset="0"/>
                <a:cs typeface="Browallia New" pitchFamily="34" charset="-34"/>
              </a:endParaRPr>
            </a:p>
          </p:txBody>
        </p:sp>
        <p:cxnSp>
          <p:nvCxnSpPr>
            <p:cNvPr id="12" name="Straight Arrow Connector 11"/>
            <p:cNvCxnSpPr>
              <a:stCxn id="7" idx="1"/>
              <a:endCxn id="5" idx="3"/>
            </p:cNvCxnSpPr>
            <p:nvPr/>
          </p:nvCxnSpPr>
          <p:spPr>
            <a:xfrm rot="10800000">
              <a:off x="2571742" y="4143377"/>
              <a:ext cx="3117850" cy="1588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3" name="TextBox 12"/>
            <p:cNvSpPr txBox="1">
              <a:spLocks noChangeArrowheads="1"/>
            </p:cNvSpPr>
            <p:nvPr/>
          </p:nvSpPr>
          <p:spPr bwMode="auto">
            <a:xfrm>
              <a:off x="3428992" y="3714752"/>
              <a:ext cx="1579563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pitchFamily="18" charset="0"/>
                  <a:cs typeface="Browallia New" pitchFamily="34" charset="-34"/>
                </a:rPr>
                <a:t>Response</a:t>
              </a:r>
              <a:endParaRPr lang="th-TH">
                <a:latin typeface="Constantia" pitchFamily="18" charset="0"/>
                <a:cs typeface="Browallia New" pitchFamily="34" charset="-34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85930" y="3429002"/>
              <a:ext cx="571500" cy="428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03905" y="3429002"/>
              <a:ext cx="571500" cy="42862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/>
            </a:p>
          </p:txBody>
        </p:sp>
        <p:sp>
          <p:nvSpPr>
            <p:cNvPr id="13326" name="TextBox 15"/>
            <p:cNvSpPr txBox="1">
              <a:spLocks noChangeArrowheads="1"/>
            </p:cNvSpPr>
            <p:nvPr/>
          </p:nvSpPr>
          <p:spPr bwMode="auto">
            <a:xfrm>
              <a:off x="5643555" y="4333877"/>
              <a:ext cx="11176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nstantia" pitchFamily="18" charset="0"/>
                  <a:cs typeface="Browallia New" pitchFamily="34" charset="-34"/>
                </a:rPr>
                <a:t>Server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ไหลเวียน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2111</Words>
  <Application>Microsoft Office PowerPoint</Application>
  <PresentationFormat>นำเสนอทางหน้าจอ (4:3)</PresentationFormat>
  <Paragraphs>332</Paragraphs>
  <Slides>53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53</vt:i4>
      </vt:variant>
    </vt:vector>
  </HeadingPairs>
  <TitlesOfParts>
    <vt:vector size="54" baseType="lpstr">
      <vt:lpstr>ไหลเวียน</vt:lpstr>
      <vt:lpstr>ไฮเปอร์เท็กซ์และไฮเปอร์มีเดีย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Hypertext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วิวัฒนาการของไฮเปอร์เท็กซ์</vt:lpstr>
      <vt:lpstr>ความหมายไฮเปอร์เท็กซ์และไฮเปอร์มีเดีย</vt:lpstr>
      <vt:lpstr>ความหมายไฮเปอร์เท็กซ์และไฮเปอร์มีเดีย</vt:lpstr>
      <vt:lpstr>ความหมายไฮเปอร์เท็กซ์และไฮเปอร์มีเดีย</vt:lpstr>
      <vt:lpstr>ความหมายของ Hypermedia</vt:lpstr>
      <vt:lpstr>Link ใน Hypermedia</vt:lpstr>
      <vt:lpstr>แบบจำลองไฮเปอร์เท็กซ์</vt:lpstr>
      <vt:lpstr>แบบจำลองไฮเปอร์เท็กซ์</vt:lpstr>
      <vt:lpstr>แบบจำลองไฮเปอร์เท็กซ์</vt:lpstr>
      <vt:lpstr>Hypertext Abstract Machine(HAM)</vt:lpstr>
      <vt:lpstr>Hypertext Abstract Machine(HAM)</vt:lpstr>
      <vt:lpstr>องค์ประกอบของไฮเปอร์เท็กซ์</vt:lpstr>
      <vt:lpstr>องค์ประกอบของไฮเปอร์เท็กซ์</vt:lpstr>
      <vt:lpstr>ภาพนิ่ง 22</vt:lpstr>
      <vt:lpstr>องค์ประกอบของไฮเปอร์เท็กซ์</vt:lpstr>
      <vt:lpstr>ลักษณะของ Node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องค์ประกอบของไฮเปอร์เท็กซ์</vt:lpstr>
      <vt:lpstr>โครงสร้างไฮราคี่แบบจำกัดความสัมพันธ์ </vt:lpstr>
      <vt:lpstr>โครงสร้างไฮราคี่แบบไม่จำกัดความสัมพันธ์</vt:lpstr>
      <vt:lpstr>โครงสร้างไฮราคี่ชนิดซ้อน</vt:lpstr>
      <vt:lpstr>โครงสร้างไฮราคี่ชนิดที่มีโครงสร้างแน่นอน (Structured Hypertext)</vt:lpstr>
      <vt:lpstr>โครงสร้างชนิดเรียงลำดับ</vt:lpstr>
      <vt:lpstr>โครงสร้างชนิดจดหมาย</vt:lpstr>
      <vt:lpstr>โครงสร้างไฮราคี่ชนิดที่ไม่มีโครงสร้างแน่นอน (Unstructured Hypertext)</vt:lpstr>
      <vt:lpstr>ประโยชน์ของไฮเปอร์เท็กซ์</vt:lpstr>
      <vt:lpstr>ปัญหาและแนวทางการแก้ไขไฮเปอร์เท็กซ์</vt:lpstr>
      <vt:lpstr>ปัญหาและแนวทางการแก้ไขไฮเปอร์เท็กซ์</vt:lpstr>
      <vt:lpstr>คอนดิชันแนลเท็กซ์ Conditional Text</vt:lpstr>
      <vt:lpstr>สเตรทเท็กซ์ Stretchtext</vt:lpstr>
      <vt:lpstr>Page Variants</vt:lpstr>
      <vt:lpstr>Fragment Variants</vt:lpstr>
      <vt:lpstr>Frame-Based</vt:lpstr>
      <vt:lpstr>ปัญหาและแนวทางการแก้ไขไฮเปอร์เท็กซ์</vt:lpstr>
      <vt:lpstr>แอนโนเตชั่น Annotations</vt:lpstr>
      <vt:lpstr>ออเดอร์ริงหรือลิงค์ซอสติง  Order or Link Sorting</vt:lpstr>
      <vt:lpstr>ไดเร็กไกด์แดนซ์ Direct Guildance</vt:lpstr>
      <vt:lpstr>ไฮด์ดิ้ง Hiding</vt:lpstr>
      <vt:lpstr>แมพพิ่ง Mapping</vt:lpstr>
      <vt:lpstr>สรุป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ไฮเปอร์เท็กซ์และไฮเปอร์มีเดีย</dc:title>
  <dc:creator>Corporate Edition</dc:creator>
  <cp:lastModifiedBy>kok</cp:lastModifiedBy>
  <cp:revision>74</cp:revision>
  <dcterms:created xsi:type="dcterms:W3CDTF">2009-05-28T06:41:43Z</dcterms:created>
  <dcterms:modified xsi:type="dcterms:W3CDTF">2015-11-20T07:17:21Z</dcterms:modified>
</cp:coreProperties>
</file>